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317" r:id="rId2"/>
    <p:sldId id="386" r:id="rId3"/>
    <p:sldId id="385" r:id="rId4"/>
    <p:sldId id="407" r:id="rId5"/>
    <p:sldId id="412" r:id="rId6"/>
    <p:sldId id="413" r:id="rId7"/>
    <p:sldId id="401" r:id="rId8"/>
    <p:sldId id="366" r:id="rId9"/>
    <p:sldId id="388" r:id="rId10"/>
    <p:sldId id="393" r:id="rId11"/>
    <p:sldId id="391" r:id="rId12"/>
    <p:sldId id="430" r:id="rId13"/>
    <p:sldId id="439" r:id="rId14"/>
    <p:sldId id="425" r:id="rId15"/>
    <p:sldId id="394" r:id="rId16"/>
    <p:sldId id="392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5FBA54-FCFF-4DAE-97F1-2061D4F017C1}">
          <p14:sldIdLst>
            <p14:sldId id="317"/>
          </p14:sldIdLst>
        </p14:section>
        <p14:section name="Untitled Section" id="{9C6CC42E-518B-4FD2-979B-5B0A643F9671}">
          <p14:sldIdLst>
            <p14:sldId id="386"/>
            <p14:sldId id="385"/>
            <p14:sldId id="407"/>
            <p14:sldId id="412"/>
            <p14:sldId id="413"/>
            <p14:sldId id="401"/>
            <p14:sldId id="366"/>
            <p14:sldId id="388"/>
            <p14:sldId id="393"/>
            <p14:sldId id="391"/>
            <p14:sldId id="430"/>
            <p14:sldId id="439"/>
            <p14:sldId id="425"/>
            <p14:sldId id="394"/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SISTOVA Jaroslava" initials="BJ" lastIdx="23" clrIdx="0"/>
  <p:cmAuthor id="1" name="KOPACEK Petr" initials="KP" lastIdx="1" clrIdx="1">
    <p:extLst>
      <p:ext uri="{19B8F6BF-5375-455C-9EA6-DF929625EA0E}">
        <p15:presenceInfo xmlns:p15="http://schemas.microsoft.com/office/powerpoint/2012/main" userId="S::petr.kopacek@danone.com::224eeaae-3b3b-40a1-a26f-95a486e353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87449" autoAdjust="0"/>
  </p:normalViewPr>
  <p:slideViewPr>
    <p:cSldViewPr snapToGrid="0" showGuides="1">
      <p:cViewPr varScale="1">
        <p:scale>
          <a:sx n="101" d="100"/>
          <a:sy n="101" d="100"/>
        </p:scale>
        <p:origin x="118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958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D8904-7CC1-4D35-A9D0-56D41FEB5F97}" type="datetimeFigureOut">
              <a:rPr lang="sk-SK" smtClean="0"/>
              <a:t>10. 9. 2021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E95DB-C4AB-4660-8A92-C6AA188E2A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5932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CC006-740C-45A8-9D2B-586C4702B5D8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4DFD6-A919-40B3-8939-1250D734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72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000dni.cz/nutricheq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DFD6-A919-40B3-8939-1250D734ECF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91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Opravit aby dávalo do 100 %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4DFD6-A919-40B3-8939-1250D734EC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9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4DFD6-A919-40B3-8939-1250D734EC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9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NutriCHEQ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NutriCHEQ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praktický nástroj pro diagnostiku a řešení nedostatků ve výživě batolat, který jsme v Česku vyvinuli v rámci iniciativy Prvních 1000 dní ve spolupráci s odbornými společnostmi. Jde o mezinárodně validovaný a unikátní program, který v tuzemsku nemá alternativu. Právě v batolecím období, mezi 1. a 3. rokem života dítěte se nacházejí kořeny celoživotních návyků i nejčastějších chyb ve stravování. Ty mohou mít v budoucnu zásadní vliv pro rozvoj civilizačních onemocnění a tím celkové zdraví v dospělosti. Na základě jednoduchého dotazníku dokáže pediatr identifikovat, co dítěti ve stravě chybí, a nebo čeho má naopak příliš.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NutriCHEQ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také nabízí rady a tipy pro rodiče, jak si poradit s různými problémy ve stravování jejich dítěte. Více informací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ZDE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NutriCHEQ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reflektuje výsledky multicentrické observační studie: Nutriční návyky a stav výživy dětí časného veku, která proběhla v letech 2013/2014 pod vedením a odbornou záštitou Společnosti pro výživu a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Odborné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společnosti praktických dětských lékařů ČLS JEP. Do studie bylo zapojeno více než 800 kojenců a batolat z různých regionů ČR.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4DFD6-A919-40B3-8939-1250D734EC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0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4DFD6-A919-40B3-8939-1250D734EC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31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Můžeme dát na web 1000 dní?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4DFD6-A919-40B3-8939-1250D734EC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7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Díky za diskusi  -</a:t>
            </a:r>
            <a:r>
              <a:rPr lang="cs-CZ" dirty="0" err="1"/>
              <a:t>Bronský</a:t>
            </a:r>
            <a:r>
              <a:rPr lang="cs-CZ" dirty="0"/>
              <a:t> atd. </a:t>
            </a:r>
          </a:p>
          <a:p>
            <a:r>
              <a:rPr lang="cs-CZ" dirty="0"/>
              <a:t>Upravili jsme</a:t>
            </a:r>
          </a:p>
          <a:p>
            <a:r>
              <a:rPr lang="cs-CZ" dirty="0"/>
              <a:t>Dáme si termín do kdy? </a:t>
            </a:r>
          </a:p>
          <a:p>
            <a:endParaRPr lang="cs-CZ" dirty="0"/>
          </a:p>
          <a:p>
            <a:r>
              <a:rPr lang="cs-CZ" dirty="0"/>
              <a:t>Sporné pasáže </a:t>
            </a:r>
          </a:p>
          <a:p>
            <a:r>
              <a:rPr lang="cs-CZ" dirty="0"/>
              <a:t>I na Blogu JITKY to chce </a:t>
            </a:r>
            <a:r>
              <a:rPr lang="cs-CZ" dirty="0" err="1"/>
              <a:t>zkoumnikovat</a:t>
            </a:r>
            <a:r>
              <a:rPr lang="cs-CZ" dirty="0"/>
              <a:t> </a:t>
            </a:r>
          </a:p>
          <a:p>
            <a:r>
              <a:rPr lang="cs-CZ" dirty="0" err="1"/>
              <a:t>Nemůlže</a:t>
            </a:r>
            <a:r>
              <a:rPr lang="cs-CZ" dirty="0"/>
              <a:t> být logo OSPDL u 1000 dní?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4DFD6-A919-40B3-8939-1250D734EC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3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Projek</a:t>
            </a:r>
            <a:r>
              <a:rPr lang="cs-CZ" dirty="0"/>
              <a:t> Anička – upravili jsme dle připomínek </a:t>
            </a:r>
            <a:r>
              <a:rPr lang="cs-CZ" dirty="0" err="1"/>
              <a:t>Krejska</a:t>
            </a:r>
            <a:r>
              <a:rPr lang="cs-CZ" dirty="0"/>
              <a:t>? </a:t>
            </a:r>
          </a:p>
          <a:p>
            <a:endParaRPr lang="cs-CZ" dirty="0"/>
          </a:p>
          <a:p>
            <a:r>
              <a:rPr lang="cs-CZ" dirty="0" err="1"/>
              <a:t>Partnerstvá</a:t>
            </a:r>
            <a:r>
              <a:rPr lang="cs-CZ" dirty="0"/>
              <a:t>? Jaké??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4DFD6-A919-40B3-8939-1250D734EC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54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0" y="2668639"/>
            <a:ext cx="12192000" cy="3122561"/>
          </a:xfrm>
          <a:prstGeom prst="rect">
            <a:avLst/>
          </a:prstGeom>
          <a:gradFill>
            <a:gsLst>
              <a:gs pos="725">
                <a:srgbClr val="005E92"/>
              </a:gs>
              <a:gs pos="28000">
                <a:srgbClr val="006CA8"/>
              </a:gs>
              <a:gs pos="100000">
                <a:srgbClr val="0090C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/>
          <p:nvPr userDrawn="1"/>
        </p:nvSpPr>
        <p:spPr>
          <a:xfrm>
            <a:off x="0" y="2672285"/>
            <a:ext cx="12192000" cy="3122561"/>
          </a:xfrm>
          <a:prstGeom prst="rect">
            <a:avLst/>
          </a:prstGeom>
          <a:blipFill dpi="0" rotWithShape="1">
            <a:blip r:embed="rId2">
              <a:alphaModFix amt="33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r="21364" b="45303"/>
          <a:stretch/>
        </p:blipFill>
        <p:spPr>
          <a:xfrm>
            <a:off x="3416281" y="2679700"/>
            <a:ext cx="8788419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909939"/>
            <a:ext cx="9144000" cy="1425524"/>
          </a:xfrm>
          <a:effectLst/>
        </p:spPr>
        <p:txBody>
          <a:bodyPr anchor="b">
            <a:normAutofit/>
          </a:bodyPr>
          <a:lstStyle>
            <a:lvl1pPr algn="ctr">
              <a:defRPr lang="cs-CZ" sz="6000" b="1" kern="1200" dirty="0" smtClean="0">
                <a:solidFill>
                  <a:schemeClr val="bg1"/>
                </a:solidFill>
                <a:effectLst>
                  <a:reflection blurRad="6350" stA="29000" endPos="30000" dist="12700" dir="5400000" sy="-100000" algn="bl" rotWithShape="0"/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427538"/>
            <a:ext cx="9144000" cy="1223962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0"/>
          </p:nvPr>
        </p:nvSpPr>
        <p:spPr>
          <a:xfrm>
            <a:off x="1524000" y="6028854"/>
            <a:ext cx="9144000" cy="76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82B448-8766-4416-AE93-1635CDAA5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63" r="-69" b="23601"/>
          <a:stretch/>
        </p:blipFill>
        <p:spPr>
          <a:xfrm>
            <a:off x="3775942" y="140999"/>
            <a:ext cx="4640116" cy="23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2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9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1828800"/>
            <a:ext cx="3932237" cy="11528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1828800"/>
            <a:ext cx="6172200" cy="4032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3123006"/>
            <a:ext cx="3932237" cy="2745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9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62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59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03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 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se zakulaceným rohem na stejné straně 5"/>
          <p:cNvSpPr/>
          <p:nvPr userDrawn="1"/>
        </p:nvSpPr>
        <p:spPr>
          <a:xfrm>
            <a:off x="654051" y="1412876"/>
            <a:ext cx="10883900" cy="5445125"/>
          </a:xfrm>
          <a:prstGeom prst="round2SameRect">
            <a:avLst>
              <a:gd name="adj1" fmla="val 3762"/>
              <a:gd name="adj2" fmla="val 0"/>
            </a:avLst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rgbClr val="F6EDD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5" name="Picture 3" descr="S:\Nutricia--Nutrilon_Nutrimama_prezentace_sablona--2015-4-17--(14569)\export\DNA-color-smal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094">
            <a:off x="9319685" y="5622925"/>
            <a:ext cx="393064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2800" y="1700809"/>
            <a:ext cx="10563787" cy="44253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0"/>
          </p:nvPr>
        </p:nvSpPr>
        <p:spPr>
          <a:xfrm>
            <a:off x="0" y="404664"/>
            <a:ext cx="12192000" cy="10081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5326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bg>
      <p:bgPr>
        <a:gradFill>
          <a:gsLst>
            <a:gs pos="725">
              <a:srgbClr val="005E92"/>
            </a:gs>
            <a:gs pos="28000">
              <a:srgbClr val="006CA8"/>
            </a:gs>
            <a:gs pos="100000">
              <a:srgbClr val="0090C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 userDrawn="1"/>
        </p:nvGrpSpPr>
        <p:grpSpPr>
          <a:xfrm>
            <a:off x="0" y="-14"/>
            <a:ext cx="12192000" cy="6858014"/>
            <a:chOff x="0" y="0"/>
            <a:chExt cx="12192000" cy="6858014"/>
          </a:xfrm>
        </p:grpSpPr>
        <p:pic>
          <p:nvPicPr>
            <p:cNvPr id="14" name="Obrázek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81" y="0"/>
              <a:ext cx="9144019" cy="68580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Obdélník 14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33000"/>
              </a:blip>
              <a:srcRect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prstClr val="white"/>
                  </a:solidFill>
                </a:rPr>
                <a:t>    </a:t>
              </a:r>
            </a:p>
          </p:txBody>
        </p:sp>
      </p:grpSp>
      <p:sp>
        <p:nvSpPr>
          <p:cNvPr id="16" name="Obdélník 15"/>
          <p:cNvSpPr/>
          <p:nvPr userDrawn="1"/>
        </p:nvSpPr>
        <p:spPr>
          <a:xfrm>
            <a:off x="0" y="2757539"/>
            <a:ext cx="12192000" cy="3122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998839"/>
            <a:ext cx="9144000" cy="1425524"/>
          </a:xfrm>
          <a:effectLst/>
        </p:spPr>
        <p:txBody>
          <a:bodyPr anchor="b">
            <a:normAutofit/>
          </a:bodyPr>
          <a:lstStyle>
            <a:lvl1pPr algn="ctr">
              <a:defRPr lang="cs-CZ" sz="6000" b="1" kern="1200" dirty="0" smtClean="0">
                <a:solidFill>
                  <a:srgbClr val="006CA8"/>
                </a:solidFill>
                <a:effectLst>
                  <a:reflection blurRad="6350" stA="29000" endPos="30000" dist="12700" dir="5400000" sy="-100000" algn="bl" rotWithShape="0"/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9699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E588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22CA3C-9EB7-4F7D-A118-49673F3BA63B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54" y="439676"/>
            <a:ext cx="4208092" cy="1905113"/>
          </a:xfrm>
          <a:prstGeom prst="rect">
            <a:avLst/>
          </a:prstGeom>
        </p:spPr>
      </p:pic>
      <p:sp>
        <p:nvSpPr>
          <p:cNvPr id="20" name="Zástupný symbol pro text 19"/>
          <p:cNvSpPr>
            <a:spLocks noGrp="1"/>
          </p:cNvSpPr>
          <p:nvPr>
            <p:ph type="body" sz="quarter" idx="10"/>
          </p:nvPr>
        </p:nvSpPr>
        <p:spPr>
          <a:xfrm>
            <a:off x="1524000" y="6028854"/>
            <a:ext cx="91440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0174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55" y="486728"/>
            <a:ext cx="2701290" cy="1223010"/>
          </a:xfrm>
          <a:prstGeom prst="rect">
            <a:avLst/>
          </a:prstGeom>
        </p:spPr>
      </p:pic>
      <p:sp>
        <p:nvSpPr>
          <p:cNvPr id="9" name="Zástupný symbol pro obrázek 8"/>
          <p:cNvSpPr>
            <a:spLocks noGrp="1"/>
          </p:cNvSpPr>
          <p:nvPr>
            <p:ph type="pic" sz="quarter" idx="13"/>
          </p:nvPr>
        </p:nvSpPr>
        <p:spPr>
          <a:xfrm>
            <a:off x="9012238" y="2380735"/>
            <a:ext cx="2776537" cy="3796228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77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0" y="4967416"/>
            <a:ext cx="12192000" cy="1882348"/>
          </a:xfrm>
          <a:prstGeom prst="rect">
            <a:avLst/>
          </a:prstGeom>
          <a:gradFill>
            <a:gsLst>
              <a:gs pos="725">
                <a:srgbClr val="005E92"/>
              </a:gs>
              <a:gs pos="28000">
                <a:srgbClr val="006CA8"/>
              </a:gs>
              <a:gs pos="100000">
                <a:srgbClr val="0090C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5" b="17222"/>
          <a:stretch/>
        </p:blipFill>
        <p:spPr>
          <a:xfrm>
            <a:off x="3041631" y="4967416"/>
            <a:ext cx="9144019" cy="19032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 userDrawn="1">
            <p:ph idx="1"/>
          </p:nvPr>
        </p:nvSpPr>
        <p:spPr>
          <a:xfrm>
            <a:off x="838200" y="1825625"/>
            <a:ext cx="8020665" cy="2952321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55" y="486728"/>
            <a:ext cx="2701290" cy="1223010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 userDrawn="1">
            <p:ph idx="13"/>
          </p:nvPr>
        </p:nvSpPr>
        <p:spPr>
          <a:xfrm>
            <a:off x="838200" y="5140411"/>
            <a:ext cx="10875645" cy="1581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8B85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46132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0" y="1802714"/>
            <a:ext cx="12192000" cy="3110169"/>
          </a:xfrm>
          <a:prstGeom prst="rect">
            <a:avLst/>
          </a:prstGeom>
          <a:gradFill>
            <a:gsLst>
              <a:gs pos="0">
                <a:srgbClr val="98C96C"/>
              </a:gs>
              <a:gs pos="100000">
                <a:srgbClr val="7FB14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55" y="486728"/>
            <a:ext cx="2701290" cy="1223010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 userDrawn="1">
            <p:ph idx="13"/>
          </p:nvPr>
        </p:nvSpPr>
        <p:spPr>
          <a:xfrm>
            <a:off x="838200" y="5140411"/>
            <a:ext cx="10875645" cy="1581064"/>
          </a:xfrm>
        </p:spPr>
        <p:txBody>
          <a:bodyPr/>
          <a:lstStyle>
            <a:lvl1pPr>
              <a:defRPr>
                <a:solidFill>
                  <a:srgbClr val="0E5886"/>
                </a:solidFill>
              </a:defRPr>
            </a:lvl1pPr>
            <a:lvl2pPr>
              <a:buClr>
                <a:srgbClr val="006CA8"/>
              </a:buClr>
              <a:defRPr>
                <a:solidFill>
                  <a:srgbClr val="0E5886"/>
                </a:solidFill>
              </a:defRPr>
            </a:lvl2pPr>
            <a:lvl3pPr>
              <a:buClr>
                <a:srgbClr val="88B851"/>
              </a:buClr>
              <a:defRPr>
                <a:solidFill>
                  <a:srgbClr val="0E5886"/>
                </a:solidFill>
              </a:defRPr>
            </a:lvl3pPr>
            <a:lvl4pPr>
              <a:defRPr>
                <a:solidFill>
                  <a:srgbClr val="0E5886"/>
                </a:solidFill>
              </a:defRPr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106" b="10019"/>
          <a:stretch/>
        </p:blipFill>
        <p:spPr>
          <a:xfrm>
            <a:off x="3048000" y="1858297"/>
            <a:ext cx="9144000" cy="307749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 userDrawn="1">
            <p:ph idx="1"/>
          </p:nvPr>
        </p:nvSpPr>
        <p:spPr>
          <a:xfrm>
            <a:off x="808703" y="2212258"/>
            <a:ext cx="10905142" cy="256568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291070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9343" y="1709738"/>
            <a:ext cx="540642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9343" y="4589463"/>
            <a:ext cx="5406424" cy="1500187"/>
          </a:xfrm>
        </p:spPr>
        <p:txBody>
          <a:bodyPr/>
          <a:lstStyle>
            <a:lvl1pPr marL="0" indent="0">
              <a:buNone/>
              <a:defRPr sz="2400" i="1">
                <a:solidFill>
                  <a:srgbClr val="88B85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55" y="486728"/>
            <a:ext cx="2701290" cy="1223010"/>
          </a:xfrm>
          <a:prstGeom prst="rect">
            <a:avLst/>
          </a:prstGeom>
        </p:spPr>
      </p:pic>
      <p:sp>
        <p:nvSpPr>
          <p:cNvPr id="9" name="Zástupný symbol pro graf 8"/>
          <p:cNvSpPr>
            <a:spLocks noGrp="1"/>
          </p:cNvSpPr>
          <p:nvPr>
            <p:ph type="chart" sz="quarter" idx="13"/>
          </p:nvPr>
        </p:nvSpPr>
        <p:spPr>
          <a:xfrm>
            <a:off x="609600" y="1709738"/>
            <a:ext cx="5362575" cy="4379912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12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55" y="486728"/>
            <a:ext cx="2701290" cy="12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7770812" cy="1149351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55" y="486728"/>
            <a:ext cx="2701290" cy="12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9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FC7E8-67BF-4140-AC13-29929E1BB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63" r="-69" b="23601"/>
          <a:stretch/>
        </p:blipFill>
        <p:spPr>
          <a:xfrm>
            <a:off x="9011265" y="98565"/>
            <a:ext cx="3152775" cy="16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4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206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0206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A3A2B-BFB6-4768-BA5C-2BCBF880BF4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10.9.2021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2CA3C-9EB7-4F7D-A118-49673F3BA6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6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87CB6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8B851"/>
        </a:buClr>
        <a:buFont typeface="Arial Narrow" panose="020B0606020202030204" pitchFamily="34" charset="0"/>
        <a:buChar char="►"/>
        <a:defRPr sz="2800" kern="1200">
          <a:solidFill>
            <a:srgbClr val="0E5886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87CB6"/>
        </a:buClr>
        <a:buFont typeface="Arial Narrow" panose="020B0606020202030204" pitchFamily="34" charset="0"/>
        <a:buChar char="►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"/>
        <a:defRPr sz="2000" kern="1200">
          <a:solidFill>
            <a:srgbClr val="88B85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 Narrow" panose="020B0606020202030204" pitchFamily="34" charset="0"/>
        <a:buChar char="►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8B851"/>
        </a:buClr>
        <a:buFont typeface="Wingdings 2" panose="05020102010507070707" pitchFamily="18" charset="2"/>
        <a:buChar char="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1000dni.cz/" TargetMode="External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g"/><Relationship Id="rId3" Type="http://schemas.openxmlformats.org/officeDocument/2006/relationships/hyperlink" Target="http://jtomesova.blogspot.com/p/prvnich-1000-dni-s-anickou.html" TargetMode="External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5" Type="http://schemas.openxmlformats.org/officeDocument/2006/relationships/image" Target="../media/image67.jpeg"/><Relationship Id="rId10" Type="http://schemas.openxmlformats.org/officeDocument/2006/relationships/image" Target="../media/image62.jpg"/><Relationship Id="rId4" Type="http://schemas.openxmlformats.org/officeDocument/2006/relationships/image" Target="../media/image56.jpeg"/><Relationship Id="rId9" Type="http://schemas.openxmlformats.org/officeDocument/2006/relationships/image" Target="../media/image61.jpg"/><Relationship Id="rId1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000dni.cz/" TargetMode="External"/><Relationship Id="rId2" Type="http://schemas.openxmlformats.org/officeDocument/2006/relationships/hyperlink" Target="mailto:info@1000dni.cz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hyperlink" Target="https://www.google.com/imgres?imgurl=http://www.eage-epsg.org/originaly/kategorie/155_242_original.jpg&amp;imgrefurl=http://www.eage-epsg.org/past-courses/2013-9th-eagen-prague/speakers/prof-jan-krejsek-md-phd-csc-cz/&amp;docid=Ev0vBqT27yN3LM&amp;tbnid=JQ6udI-bcFV1tM:&amp;vet=10ahUKEwiNrr3i6PTlAhWsy6YKHWnwAQoQMwhCKAEwAQ..i&amp;w=2612&amp;h=3728&amp;itg=1&amp;bih=670&amp;biw=1422&amp;q=profesor%20jan%20krejsek&amp;ved=0ahUKEwiNrr3i6PTlAhWsy6YKHWnwAQoQMwhCKAEwAQ&amp;iact=mrc&amp;uact=8" TargetMode="External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openxmlformats.org/officeDocument/2006/relationships/hyperlink" Target="https://www.google.com/imgres?imgurl=https://media.licdn.com/dms/image/C5603AQHEpS09Vqljkw/profile-displayphoto-shrink_200_200/0?e%3D1568851200%26v%3Dbeta%26t%3D6XFDGKegJLu3L2ljfcpoaLWWIvprBucjDZplAFnQP1w&amp;imgrefurl=https://pf.linkedin.com/pub/martin-myrdacz-pharmdr/a/1a8/64b?trk%3Dpub-pbmap&amp;docid=1xzi4jV_4a3gLM&amp;tbnid=NdX2Vaqq4pqKsM:&amp;vet=10ahUKEwj1o--y7PTlAhULFpoKHWQjD2MQMwhCKAEwAQ..i&amp;w=200&amp;h=200&amp;bih=670&amp;biw=1422&amp;q=martin%20Myrdacz&amp;ved=0ahUKEwj1o--y7PTlAhULFpoKHWQjD2MQMwhCKAEwAQ&amp;iact=mrc&amp;uact=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hyperlink" Target="http://www.1000dni.cz/" TargetMode="Externa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BF1473-4653-493E-B764-C5E73CB44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58" y="0"/>
            <a:ext cx="4488312" cy="44883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54499" y="3285311"/>
            <a:ext cx="9867332" cy="1831245"/>
          </a:xfrm>
        </p:spPr>
        <p:txBody>
          <a:bodyPr>
            <a:noAutofit/>
          </a:bodyPr>
          <a:lstStyle/>
          <a:p>
            <a:r>
              <a:rPr lang="cs-CZ" dirty="0"/>
              <a:t>Nadační fond 1000 dní do života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8" name="Picture 7" descr="A picture containing person, indoor, woman, holding&#10;&#10;Description automatically generated">
            <a:extLst>
              <a:ext uri="{FF2B5EF4-FFF2-40B4-BE49-F238E27FC236}">
                <a16:creationId xmlns:a16="http://schemas.microsoft.com/office/drawing/2014/main" id="{BE3472E4-CA53-4AFF-8561-00FB909D36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" t="3350" r="4942" b="-1743"/>
          <a:stretch/>
        </p:blipFill>
        <p:spPr>
          <a:xfrm>
            <a:off x="47947" y="111121"/>
            <a:ext cx="3698696" cy="254594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184B399-BCC9-400A-AD96-B1AC13E14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9"/>
          <a:stretch/>
        </p:blipFill>
        <p:spPr bwMode="auto">
          <a:xfrm>
            <a:off x="1397909" y="4631005"/>
            <a:ext cx="918051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indoor, person, baby, child&#10;&#10;Description automatically generated">
            <a:extLst>
              <a:ext uri="{FF2B5EF4-FFF2-40B4-BE49-F238E27FC236}">
                <a16:creationId xmlns:a16="http://schemas.microsoft.com/office/drawing/2014/main" id="{30435B3A-647B-4AB7-B3C5-E494DC87F7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919" y="210771"/>
            <a:ext cx="3712134" cy="244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88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A3A15C-1A42-4837-90D3-2CA06064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3" t="25350" r="31957" b="10985"/>
          <a:stretch/>
        </p:blipFill>
        <p:spPr>
          <a:xfrm>
            <a:off x="8955118" y="1690688"/>
            <a:ext cx="3777917" cy="2413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70F656-7F79-41BD-9BD5-576011F9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NutriCHEQ</a:t>
            </a:r>
            <a:r>
              <a:rPr lang="cs-CZ" dirty="0"/>
              <a:t> – materiály pro pediatry</a:t>
            </a:r>
          </a:p>
        </p:txBody>
      </p:sp>
      <p:pic>
        <p:nvPicPr>
          <p:cNvPr id="3" name="Obrázek 11">
            <a:extLst>
              <a:ext uri="{FF2B5EF4-FFF2-40B4-BE49-F238E27FC236}">
                <a16:creationId xmlns:a16="http://schemas.microsoft.com/office/drawing/2014/main" id="{08CBCFA0-EE7E-4F59-B0E8-F8D986E82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7" y="1463134"/>
            <a:ext cx="8865384" cy="5394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162134-618F-4098-9B8F-9A257E1BF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59" t="19824" r="44935" b="7720"/>
          <a:stretch/>
        </p:blipFill>
        <p:spPr>
          <a:xfrm rot="287112">
            <a:off x="8745169" y="2712733"/>
            <a:ext cx="2918022" cy="40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A782CA-F8EC-4DED-97A5-7006752F3A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63" r="-69" b="23601"/>
          <a:stretch/>
        </p:blipFill>
        <p:spPr>
          <a:xfrm>
            <a:off x="9011265" y="98565"/>
            <a:ext cx="3152775" cy="1630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36B6C-E8F0-4CAA-BBD1-02C70868C49B}"/>
              </a:ext>
            </a:extLst>
          </p:cNvPr>
          <p:cNvSpPr txBox="1"/>
          <p:nvPr/>
        </p:nvSpPr>
        <p:spPr>
          <a:xfrm>
            <a:off x="1868184" y="1488770"/>
            <a:ext cx="7143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u="sng" dirty="0"/>
              <a:t> </a:t>
            </a:r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004265-8BD9-4C28-B494-837FEE4A64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6" t="16668" r="13582" b="10647"/>
          <a:stretch/>
        </p:blipFill>
        <p:spPr>
          <a:xfrm>
            <a:off x="491476" y="1690688"/>
            <a:ext cx="9355928" cy="49741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587DB8F-23E3-401C-880A-8A6DCB0DB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20665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Matriály </a:t>
            </a:r>
            <a:r>
              <a:rPr lang="cs-CZ" dirty="0" err="1"/>
              <a:t>NutriCHEQ</a:t>
            </a:r>
            <a:r>
              <a:rPr lang="cs-CZ" dirty="0"/>
              <a:t> - Set edukačních materiálů pro rodiče</a:t>
            </a:r>
            <a:r>
              <a:rPr lang="de-DE" dirty="0">
                <a:solidFill>
                  <a:schemeClr val="tx1"/>
                </a:solidFill>
                <a:latin typeface="Calibri Regular"/>
              </a:rPr>
              <a:t/>
            </a:r>
            <a:br>
              <a:rPr lang="de-DE" dirty="0">
                <a:solidFill>
                  <a:schemeClr val="tx1"/>
                </a:solidFill>
                <a:latin typeface="Calibri Regular"/>
              </a:rPr>
            </a:br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C00744-3E44-4529-9FB0-6323BCC3E26C}"/>
              </a:ext>
            </a:extLst>
          </p:cNvPr>
          <p:cNvSpPr/>
          <p:nvPr/>
        </p:nvSpPr>
        <p:spPr>
          <a:xfrm>
            <a:off x="9279970" y="3429000"/>
            <a:ext cx="30441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Naplněný web www.1000dni.cz/nutricheq/</a:t>
            </a:r>
          </a:p>
        </p:txBody>
      </p:sp>
    </p:spTree>
    <p:extLst>
      <p:ext uri="{BB962C8B-B14F-4D97-AF65-F5344CB8AC3E}">
        <p14:creationId xmlns:p14="http://schemas.microsoft.com/office/powerpoint/2010/main" val="2683249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AD34-164B-4233-BFB5-982E28DAF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léčebné a lázeňské výživy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B6FB2-09E1-4206-BDB5-C4CDF9DA2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70" t="18750" r="43281" b="7292"/>
          <a:stretch/>
        </p:blipFill>
        <p:spPr>
          <a:xfrm>
            <a:off x="3181441" y="1501506"/>
            <a:ext cx="3644998" cy="5114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0D32B4-3996-4724-A89E-8D8B5FA75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70" t="17500" r="43281" b="6875"/>
          <a:stretch/>
        </p:blipFill>
        <p:spPr>
          <a:xfrm>
            <a:off x="7106639" y="1526913"/>
            <a:ext cx="3564669" cy="5114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BF8FBA-22E1-4BC5-A665-9D22B9EBD8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25" t="16225" r="28959" b="10361"/>
          <a:stretch/>
        </p:blipFill>
        <p:spPr>
          <a:xfrm>
            <a:off x="1893693" y="5649300"/>
            <a:ext cx="1001957" cy="98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B53E51-C115-4711-88B3-19B486599D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669" t="21221" r="8283" b="65124"/>
          <a:stretch/>
        </p:blipFill>
        <p:spPr>
          <a:xfrm>
            <a:off x="955392" y="5618602"/>
            <a:ext cx="859365" cy="9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1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28C8-352F-49E0-A7C7-CEE4F5B80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Série infografik</a:t>
            </a:r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053ED90-0B9E-4EAC-ADE4-727BD5889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0" y="1526300"/>
            <a:ext cx="6076921" cy="4296113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1F951A7-8F9A-46A3-BF3B-A60CB0ABB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97" y="2675768"/>
            <a:ext cx="5771403" cy="4080125"/>
          </a:xfrm>
          <a:prstGeom prst="rect">
            <a:avLst/>
          </a:prstGeom>
        </p:spPr>
      </p:pic>
      <p:pic>
        <p:nvPicPr>
          <p:cNvPr id="10" name="Picture 2" descr="Facebook – přihlaste se, nebo se zaregistrujte">
            <a:extLst>
              <a:ext uri="{FF2B5EF4-FFF2-40B4-BE49-F238E27FC236}">
                <a16:creationId xmlns:a16="http://schemas.microsoft.com/office/drawing/2014/main" id="{3F5B6681-8C02-4812-92A4-4B0D3DC99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8" y="5964088"/>
            <a:ext cx="583163" cy="5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E00CD5-03B1-4A0E-BE2C-B0763676BB86}"/>
              </a:ext>
            </a:extLst>
          </p:cNvPr>
          <p:cNvSpPr txBox="1"/>
          <p:nvPr/>
        </p:nvSpPr>
        <p:spPr>
          <a:xfrm>
            <a:off x="9431982" y="2087888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linkClick r:id="rId6"/>
              </a:rPr>
              <a:t>www.1000dni.cz</a:t>
            </a:r>
            <a:r>
              <a:rPr lang="cs-CZ" b="1" dirty="0"/>
              <a:t> </a:t>
            </a:r>
          </a:p>
        </p:txBody>
      </p:sp>
      <p:pic>
        <p:nvPicPr>
          <p:cNvPr id="12" name="Picture 4" descr="C:\Documents and Settings\pavlikr.CORP\Dokumenty\Obrázky\tech\microphone.bmp">
            <a:extLst>
              <a:ext uri="{FF2B5EF4-FFF2-40B4-BE49-F238E27FC236}">
                <a16:creationId xmlns:a16="http://schemas.microsoft.com/office/drawing/2014/main" id="{154D210A-0A5A-479B-AA23-76A99ADB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98" y="6066123"/>
            <a:ext cx="683236" cy="45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pavlikr.CORP\Dokumenty\Obrázky\tech\news.bmp">
            <a:extLst>
              <a:ext uri="{FF2B5EF4-FFF2-40B4-BE49-F238E27FC236}">
                <a16:creationId xmlns:a16="http://schemas.microsoft.com/office/drawing/2014/main" id="{60090159-9DBE-470B-ADEB-E236A6F1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51" y="6027872"/>
            <a:ext cx="692494" cy="45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Video camera">
            <a:extLst>
              <a:ext uri="{FF2B5EF4-FFF2-40B4-BE49-F238E27FC236}">
                <a16:creationId xmlns:a16="http://schemas.microsoft.com/office/drawing/2014/main" id="{F1CC4F27-6A35-46AC-A722-07072D4916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48785" y="5722305"/>
            <a:ext cx="914400" cy="914400"/>
          </a:xfrm>
          <a:prstGeom prst="rect">
            <a:avLst/>
          </a:prstGeom>
        </p:spPr>
      </p:pic>
      <p:pic>
        <p:nvPicPr>
          <p:cNvPr id="15" name="Picture 8" descr="Linkedin Logo | The most famous brands and company logos in the world">
            <a:extLst>
              <a:ext uri="{FF2B5EF4-FFF2-40B4-BE49-F238E27FC236}">
                <a16:creationId xmlns:a16="http://schemas.microsoft.com/office/drawing/2014/main" id="{90DF19AE-E516-411B-8A94-0BC27C47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78" y="5822413"/>
            <a:ext cx="1484202" cy="8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86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21B390C-6AB1-4492-A986-3E1854AED836}"/>
              </a:ext>
            </a:extLst>
          </p:cNvPr>
          <p:cNvSpPr txBox="1">
            <a:spLocks/>
          </p:cNvSpPr>
          <p:nvPr/>
        </p:nvSpPr>
        <p:spPr>
          <a:xfrm>
            <a:off x="397526" y="122800"/>
            <a:ext cx="80206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7CB6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Blog Prvních 1000 dní s Aničkou</a:t>
            </a:r>
            <a:r>
              <a:rPr lang="de-DE" dirty="0">
                <a:solidFill>
                  <a:schemeClr val="tx1"/>
                </a:solidFill>
                <a:latin typeface="Calibri Regular"/>
              </a:rPr>
              <a:t/>
            </a:r>
            <a:br>
              <a:rPr lang="de-DE" dirty="0">
                <a:solidFill>
                  <a:schemeClr val="tx1"/>
                </a:solidFill>
                <a:latin typeface="Calibri Regular"/>
              </a:rPr>
            </a:br>
            <a:endParaRPr lang="cs-CZ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89F02-8FE6-4766-8EA0-5DDFBC702EDF}"/>
              </a:ext>
            </a:extLst>
          </p:cNvPr>
          <p:cNvSpPr/>
          <p:nvPr/>
        </p:nvSpPr>
        <p:spPr>
          <a:xfrm>
            <a:off x="3788522" y="1983746"/>
            <a:ext cx="6480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http://jtomesova.blogspot.com/p/prvnich-1000-dni-s-anickou.html</a:t>
            </a:r>
            <a:endParaRPr lang="cs-CZ" dirty="0"/>
          </a:p>
          <a:p>
            <a:r>
              <a:rPr lang="cs-CZ" dirty="0">
                <a:solidFill>
                  <a:srgbClr val="0E5886"/>
                </a:solidFill>
                <a:latin typeface="Arial Narrow" panose="020B0606020202030204" pitchFamily="34" charset="0"/>
              </a:rPr>
              <a:t>(chystá se nový web)  </a:t>
            </a:r>
          </a:p>
        </p:txBody>
      </p:sp>
      <p:pic>
        <p:nvPicPr>
          <p:cNvPr id="27" name="Picture 26" descr="A picture containing different, bunch, vegetable&#10;&#10;Description automatically generated">
            <a:extLst>
              <a:ext uri="{FF2B5EF4-FFF2-40B4-BE49-F238E27FC236}">
                <a16:creationId xmlns:a16="http://schemas.microsoft.com/office/drawing/2014/main" id="{A1D689C3-2769-4642-B937-28315DE67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47" y="695254"/>
            <a:ext cx="1355341" cy="1355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CB615-03AF-45F6-9A23-D5A026B50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37" t="10001" r="44299" b="5323"/>
          <a:stretch/>
        </p:blipFill>
        <p:spPr>
          <a:xfrm>
            <a:off x="514097" y="1050925"/>
            <a:ext cx="3019191" cy="5807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67BD8-8327-4E55-BAAF-07859074C921}"/>
              </a:ext>
            </a:extLst>
          </p:cNvPr>
          <p:cNvSpPr txBox="1"/>
          <p:nvPr/>
        </p:nvSpPr>
        <p:spPr>
          <a:xfrm>
            <a:off x="3659226" y="2695187"/>
            <a:ext cx="7262799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88B851"/>
              </a:buClr>
            </a:pPr>
            <a:r>
              <a:rPr lang="cs-CZ" dirty="0">
                <a:solidFill>
                  <a:srgbClr val="0E5886"/>
                </a:solidFill>
                <a:latin typeface="Arial Narrow" panose="020B0606020202030204" pitchFamily="34" charset="0"/>
              </a:rPr>
              <a:t>- Série min. 30 článků každých 14 dní: výživa, zdravotní nesnáze (tělo, psychika),  správný životní styl v době těhotenství a kojení (strava, péče o tělo, pohybové aktivity) </a:t>
            </a:r>
          </a:p>
          <a:p>
            <a:endParaRPr lang="cs-CZ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50268E1-7062-4B0B-9E23-7AAECD642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82" y="4783668"/>
            <a:ext cx="1651957" cy="957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4E7EFA-40C8-43C7-9778-7B49B6406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17" y="3253801"/>
            <a:ext cx="1132841" cy="1699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3BE19-98CD-4CC5-A0D0-96856601FD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7" y="4707832"/>
            <a:ext cx="1355340" cy="1269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44D34B-A7FD-4F8A-8EBE-32F156747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19" y="4509110"/>
            <a:ext cx="978590" cy="1467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9F4B6A-2E8D-45F0-9CC2-592B8AF23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24" y="3353083"/>
            <a:ext cx="1413126" cy="1476833"/>
          </a:xfrm>
          <a:prstGeom prst="rect">
            <a:avLst/>
          </a:prstGeom>
        </p:spPr>
      </p:pic>
      <p:pic>
        <p:nvPicPr>
          <p:cNvPr id="14" name="Picture 13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EF3FFF1-78BA-414A-9E5A-8FB9017B5B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522" y="3643938"/>
            <a:ext cx="1114343" cy="10184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9CF3C1-FD2B-44C8-AD64-853FB6530A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79" y="5999761"/>
            <a:ext cx="1781175" cy="80962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6AB56A6-B402-4FE4-BF59-99B92178BD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26" y="5643562"/>
            <a:ext cx="809625" cy="1214438"/>
          </a:xfrm>
          <a:prstGeom prst="rect">
            <a:avLst/>
          </a:prstGeom>
        </p:spPr>
      </p:pic>
      <p:pic>
        <p:nvPicPr>
          <p:cNvPr id="17" name="Picture 16" descr="A picture containing person, baby, child, indoor&#10;&#10;Description automatically generated">
            <a:extLst>
              <a:ext uri="{FF2B5EF4-FFF2-40B4-BE49-F238E27FC236}">
                <a16:creationId xmlns:a16="http://schemas.microsoft.com/office/drawing/2014/main" id="{C58F0142-7CBB-4FA9-95B5-B3A516CA14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420" y="1655507"/>
            <a:ext cx="1510628" cy="2015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B6D533-DA99-47DE-9845-0A5C912EEDCF}"/>
              </a:ext>
            </a:extLst>
          </p:cNvPr>
          <p:cNvSpPr txBox="1"/>
          <p:nvPr/>
        </p:nvSpPr>
        <p:spPr>
          <a:xfrm>
            <a:off x="3792915" y="1494094"/>
            <a:ext cx="291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>
                <a:solidFill>
                  <a:srgbClr val="208FCD"/>
                </a:solidFill>
                <a:effectLst/>
                <a:latin typeface="Oswald"/>
              </a:rPr>
              <a:t> Mgr. Jitka Tomešová, DIS.</a:t>
            </a:r>
            <a:endParaRPr lang="cs-CZ" b="0" i="0" dirty="0">
              <a:solidFill>
                <a:srgbClr val="208FCD"/>
              </a:solidFill>
              <a:effectLst/>
              <a:latin typeface="Oswald"/>
            </a:endParaRPr>
          </a:p>
          <a:p>
            <a:endParaRPr lang="cs-CZ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257BAA-B9A8-49F0-968E-3B15E1826B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02" y="3797908"/>
            <a:ext cx="1619872" cy="2879772"/>
          </a:xfrm>
          <a:prstGeom prst="rect">
            <a:avLst/>
          </a:prstGeom>
        </p:spPr>
      </p:pic>
      <p:pic>
        <p:nvPicPr>
          <p:cNvPr id="19" name="Picture 1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0A774C6-7C75-4C4B-B0E5-B4B081D4476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24" y="3812416"/>
            <a:ext cx="1619872" cy="28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14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9BF3-7FDC-4C8B-8C4B-8F97FA2C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Webové stránky: www.1000dni.cz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514A4-D29F-45D1-98FB-7AE7C7FB2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2" t="9823" r="16908" b="5324"/>
          <a:stretch/>
        </p:blipFill>
        <p:spPr>
          <a:xfrm>
            <a:off x="753979" y="1501482"/>
            <a:ext cx="8534400" cy="52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8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B12AD-1D5E-446D-B55D-4292FCF561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Děkujeme za spolupráci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52BC1AA-38FB-4791-A119-BAC0B5D4A3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sz="2800" b="1" u="sng" dirty="0">
                <a:hlinkClick r:id="rId2"/>
              </a:rPr>
              <a:t>info@1000dni.cz</a:t>
            </a:r>
            <a:endParaRPr lang="cs-CZ" sz="2800" b="1" u="sng" dirty="0"/>
          </a:p>
          <a:p>
            <a:pPr algn="ctr"/>
            <a:r>
              <a:rPr lang="cs-CZ" sz="2800" b="1" dirty="0">
                <a:cs typeface="Calibri" panose="020F0502020204030204" pitchFamily="34" charset="0"/>
                <a:hlinkClick r:id="rId3"/>
              </a:rPr>
              <a:t>www.1000dni.cz</a:t>
            </a:r>
            <a:endParaRPr lang="cs-CZ" sz="2800" b="1" dirty="0">
              <a:cs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4D5CCE-28BA-48DD-8085-90B2C8D5E3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70B85-2F22-483B-9D89-3B297693DB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 r="142" b="18800"/>
          <a:stretch/>
        </p:blipFill>
        <p:spPr>
          <a:xfrm>
            <a:off x="9352632" y="67146"/>
            <a:ext cx="263073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85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44B4-CE7A-4031-8B7D-D143D9EB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Mise nadačního fondu </a:t>
            </a:r>
            <a:r>
              <a:rPr lang="de-DE" dirty="0">
                <a:solidFill>
                  <a:schemeClr val="tx1"/>
                </a:solidFill>
              </a:rPr>
              <a:t/>
            </a:r>
            <a:br>
              <a:rPr lang="de-DE" dirty="0">
                <a:solidFill>
                  <a:schemeClr val="tx1"/>
                </a:solidFill>
              </a:rPr>
            </a:br>
            <a:endParaRPr lang="cs-CZ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CC18B35-5588-49D8-B65C-080BE39D49B0}"/>
              </a:ext>
            </a:extLst>
          </p:cNvPr>
          <p:cNvSpPr txBox="1">
            <a:spLocks/>
          </p:cNvSpPr>
          <p:nvPr/>
        </p:nvSpPr>
        <p:spPr>
          <a:xfrm>
            <a:off x="547989" y="1145538"/>
            <a:ext cx="8097942" cy="1000946"/>
          </a:xfrm>
          <a:prstGeom prst="rect">
            <a:avLst/>
          </a:prstGeom>
        </p:spPr>
        <p:txBody>
          <a:bodyPr/>
          <a:lstStyle>
            <a:lvl1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baseline="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1" i="0" kern="1200" baseline="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0" i="0" kern="120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1" i="0" kern="120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dirty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42900" indent="-34290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Char char="–"/>
              <a:defRPr lang="en-US" sz="1800" b="0" i="0" kern="1200" dirty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2971867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1" kern="1200" dirty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342907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1" i="1" kern="1200" dirty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388628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0" kern="120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cs-CZ" b="1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Účelem nadačního fondu je vytvářet spojení mezi předními odborníky v oblasti výživy kojenců a batolat na straně jedné a mezi praktickými lékaři a jinými pracovníky v zdravotnictví na straně druhé a jejich prostřednictvím pak i s veřejností. Cílem je šířit osvětu o důležitosti správné výživy kojenců </a:t>
            </a:r>
            <a:r>
              <a:rPr lang="cs-CZ" b="1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a malých </a:t>
            </a:r>
            <a:r>
              <a:rPr lang="cs-CZ" b="1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dětí pro jejich celoživotní zdraví.</a:t>
            </a:r>
          </a:p>
          <a:p>
            <a:endParaRPr lang="cs-CZ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C63D62-632D-49FD-B023-44F61692C51B}"/>
              </a:ext>
            </a:extLst>
          </p:cNvPr>
          <p:cNvGrpSpPr/>
          <p:nvPr/>
        </p:nvGrpSpPr>
        <p:grpSpPr>
          <a:xfrm>
            <a:off x="8992964" y="1813867"/>
            <a:ext cx="3134273" cy="3153839"/>
            <a:chOff x="-4211950" y="1545676"/>
            <a:chExt cx="3898640" cy="403540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EE62AD9-B317-4AAC-B0C8-313464CC45A1}"/>
                </a:ext>
              </a:extLst>
            </p:cNvPr>
            <p:cNvSpPr/>
            <p:nvPr/>
          </p:nvSpPr>
          <p:spPr>
            <a:xfrm>
              <a:off x="-4143407" y="1545676"/>
              <a:ext cx="3681391" cy="401794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338EB2-0D52-498A-A137-A5F4D6F95027}"/>
                </a:ext>
              </a:extLst>
            </p:cNvPr>
            <p:cNvSpPr/>
            <p:nvPr/>
          </p:nvSpPr>
          <p:spPr>
            <a:xfrm>
              <a:off x="-3393998" y="2425548"/>
              <a:ext cx="2182571" cy="21374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6115D9-DAC1-4354-B5E3-157870D3A4EC}"/>
                </a:ext>
              </a:extLst>
            </p:cNvPr>
            <p:cNvSpPr txBox="1"/>
            <p:nvPr/>
          </p:nvSpPr>
          <p:spPr>
            <a:xfrm>
              <a:off x="-4211950" y="3072468"/>
              <a:ext cx="1308294" cy="590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>
                  <a:solidFill>
                    <a:schemeClr val="bg1"/>
                  </a:solidFill>
                </a:rPr>
                <a:t>Lékaři a zdravotníci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0E7840-6691-4FD8-926C-4DE5F7D7F402}"/>
                </a:ext>
              </a:extLst>
            </p:cNvPr>
            <p:cNvSpPr txBox="1"/>
            <p:nvPr/>
          </p:nvSpPr>
          <p:spPr>
            <a:xfrm>
              <a:off x="-2774901" y="1764506"/>
              <a:ext cx="988211" cy="3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>
                  <a:solidFill>
                    <a:schemeClr val="bg1"/>
                  </a:solidFill>
                </a:rPr>
                <a:t>Nutricia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6D7805-9513-483A-AEEA-1AA94A9A1A72}"/>
                </a:ext>
              </a:extLst>
            </p:cNvPr>
            <p:cNvSpPr txBox="1"/>
            <p:nvPr/>
          </p:nvSpPr>
          <p:spPr>
            <a:xfrm>
              <a:off x="-1301522" y="3190611"/>
              <a:ext cx="988212" cy="354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>
                  <a:solidFill>
                    <a:schemeClr val="bg1"/>
                  </a:solidFill>
                </a:rPr>
                <a:t>Pacienti</a:t>
              </a:r>
              <a:r>
                <a:rPr lang="cs-CZ" sz="120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30AE08D1-D87E-41B5-BAEC-98DA1921492B}"/>
                </a:ext>
              </a:extLst>
            </p:cNvPr>
            <p:cNvSpPr/>
            <p:nvPr/>
          </p:nvSpPr>
          <p:spPr>
            <a:xfrm rot="2429488">
              <a:off x="-3691502" y="1924286"/>
              <a:ext cx="649877" cy="1289613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4D88D056-4418-491A-B3B9-663703CD343D}"/>
                </a:ext>
              </a:extLst>
            </p:cNvPr>
            <p:cNvSpPr/>
            <p:nvPr/>
          </p:nvSpPr>
          <p:spPr>
            <a:xfrm rot="19353086">
              <a:off x="-1608380" y="1898188"/>
              <a:ext cx="628829" cy="1289613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Arrow: Curved Down 12">
              <a:extLst>
                <a:ext uri="{FF2B5EF4-FFF2-40B4-BE49-F238E27FC236}">
                  <a16:creationId xmlns:a16="http://schemas.microsoft.com/office/drawing/2014/main" id="{669CDCBE-E6E6-42F4-BCD4-53B7C56067E9}"/>
                </a:ext>
              </a:extLst>
            </p:cNvPr>
            <p:cNvSpPr/>
            <p:nvPr/>
          </p:nvSpPr>
          <p:spPr>
            <a:xfrm rot="10800000">
              <a:off x="-4143409" y="3646117"/>
              <a:ext cx="3436810" cy="1522540"/>
            </a:xfrm>
            <a:prstGeom prst="curved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" name="Arrow: Circular 13">
              <a:extLst>
                <a:ext uri="{FF2B5EF4-FFF2-40B4-BE49-F238E27FC236}">
                  <a16:creationId xmlns:a16="http://schemas.microsoft.com/office/drawing/2014/main" id="{09250E17-2CA3-4572-8945-264690262B8E}"/>
                </a:ext>
              </a:extLst>
            </p:cNvPr>
            <p:cNvSpPr/>
            <p:nvPr/>
          </p:nvSpPr>
          <p:spPr>
            <a:xfrm flipV="1">
              <a:off x="-4043556" y="2425548"/>
              <a:ext cx="3629441" cy="3155531"/>
            </a:xfrm>
            <a:prstGeom prst="circularArrow">
              <a:avLst>
                <a:gd name="adj1" fmla="val 12500"/>
                <a:gd name="adj2" fmla="val 2481975"/>
                <a:gd name="adj3" fmla="val 20457681"/>
                <a:gd name="adj4" fmla="val 10800000"/>
                <a:gd name="adj5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43E823-9B1A-443A-AF48-FC9CC4D92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663" r="-69" b="23601"/>
            <a:stretch/>
          </p:blipFill>
          <p:spPr>
            <a:xfrm>
              <a:off x="-3237975" y="2985688"/>
              <a:ext cx="1808706" cy="93512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B28C5A4-6FAA-4C69-8FC9-26DE66160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12" t="43298" r="1" b="4849"/>
          <a:stretch/>
        </p:blipFill>
        <p:spPr>
          <a:xfrm>
            <a:off x="986969" y="4628873"/>
            <a:ext cx="7226300" cy="186400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433BE82-631C-4599-A354-5702A5A7676F}"/>
              </a:ext>
            </a:extLst>
          </p:cNvPr>
          <p:cNvSpPr txBox="1">
            <a:spLocks/>
          </p:cNvSpPr>
          <p:nvPr/>
        </p:nvSpPr>
        <p:spPr>
          <a:xfrm>
            <a:off x="600799" y="2388653"/>
            <a:ext cx="8442629" cy="4873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8B851"/>
              </a:buClr>
              <a:buFont typeface="Arial Narrow" panose="020B0606020202030204" pitchFamily="34" charset="0"/>
              <a:buChar char="►"/>
              <a:defRPr sz="2800" kern="1200">
                <a:solidFill>
                  <a:srgbClr val="0E588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87CB6"/>
              </a:buClr>
              <a:buFont typeface="Arial Narrow" panose="020B0606020202030204" pitchFamily="34" charset="0"/>
              <a:buChar char="►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"/>
              <a:defRPr sz="2000" kern="1200">
                <a:solidFill>
                  <a:srgbClr val="88B85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 Narrow" panose="020B0606020202030204" pitchFamily="34" charset="0"/>
              <a:buChar char="►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8B851"/>
              </a:buClr>
              <a:buFont typeface="Wingdings 2" panose="05020102010507070707" pitchFamily="18" charset="2"/>
              <a:buChar char="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tx2"/>
                </a:solidFill>
              </a:rPr>
              <a:t>Nadační fond v rámci této perspektivy zejména:</a:t>
            </a:r>
          </a:p>
          <a:p>
            <a:r>
              <a:rPr lang="cs-CZ" sz="1800" b="1" dirty="0">
                <a:solidFill>
                  <a:schemeClr val="tx2"/>
                </a:solidFill>
              </a:rPr>
              <a:t>informuje a vzdělává odborné pracovníky </a:t>
            </a:r>
            <a:r>
              <a:rPr lang="cs-CZ" sz="1800" dirty="0">
                <a:solidFill>
                  <a:schemeClr val="tx2"/>
                </a:solidFill>
              </a:rPr>
              <a:t>v oblasti zdraví a péče o děti a </a:t>
            </a:r>
            <a:br>
              <a:rPr lang="cs-CZ" sz="1800" dirty="0">
                <a:solidFill>
                  <a:schemeClr val="tx2"/>
                </a:solidFill>
              </a:rPr>
            </a:br>
            <a:r>
              <a:rPr lang="cs-CZ" sz="1800" dirty="0">
                <a:solidFill>
                  <a:schemeClr val="tx2"/>
                </a:solidFill>
              </a:rPr>
              <a:t>matky o všech tématech s výživou souvisejících</a:t>
            </a:r>
          </a:p>
          <a:p>
            <a:r>
              <a:rPr lang="cs-CZ" sz="1800" dirty="0">
                <a:solidFill>
                  <a:schemeClr val="tx2"/>
                </a:solidFill>
              </a:rPr>
              <a:t>podílí se na </a:t>
            </a:r>
            <a:r>
              <a:rPr lang="cs-CZ" sz="1800" b="1" dirty="0">
                <a:solidFill>
                  <a:schemeClr val="tx2"/>
                </a:solidFill>
              </a:rPr>
              <a:t>zvyšování kvality výživy dětí a matek </a:t>
            </a:r>
            <a:r>
              <a:rPr lang="cs-CZ" sz="1800" dirty="0">
                <a:solidFill>
                  <a:schemeClr val="tx2"/>
                </a:solidFill>
              </a:rPr>
              <a:t>a tím i na zlepšování celkového zdravotního stavu populace</a:t>
            </a:r>
          </a:p>
          <a:p>
            <a:r>
              <a:rPr lang="cs-CZ" sz="1800" b="1" dirty="0">
                <a:solidFill>
                  <a:schemeClr val="tx2"/>
                </a:solidFill>
              </a:rPr>
              <a:t>podporuje výzkum </a:t>
            </a:r>
            <a:r>
              <a:rPr lang="cs-CZ" sz="1800" dirty="0">
                <a:solidFill>
                  <a:schemeClr val="tx2"/>
                </a:solidFill>
              </a:rPr>
              <a:t>ve výše uvedené oblasti, a to především podporou realizace vědeckých prací a výzkumných projektů</a:t>
            </a:r>
          </a:p>
          <a:p>
            <a:endParaRPr lang="cs-CZ" sz="2400" dirty="0">
              <a:solidFill>
                <a:schemeClr val="tx2"/>
              </a:solidFill>
            </a:endParaRPr>
          </a:p>
          <a:p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2B3D00-798B-4F23-9A14-0F9FDB7C0313}"/>
              </a:ext>
            </a:extLst>
          </p:cNvPr>
          <p:cNvSpPr txBox="1"/>
          <p:nvPr/>
        </p:nvSpPr>
        <p:spPr>
          <a:xfrm>
            <a:off x="9050920" y="5090327"/>
            <a:ext cx="2679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2"/>
                </a:solidFill>
                <a:latin typeface="Arial Narrow" panose="020B0606020202030204" pitchFamily="34" charset="0"/>
              </a:rPr>
              <a:t>Již od roku 2013 </a:t>
            </a:r>
          </a:p>
          <a:p>
            <a:pPr algn="ctr"/>
            <a:endParaRPr lang="cs-CZ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cs-CZ" b="1" dirty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je zřizovatel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A9270D-974D-4ADE-83F2-82AAFCC30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846" y="5483858"/>
            <a:ext cx="1164336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71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44B4-CE7A-4031-8B7D-D143D9EB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nadačním fondu </a:t>
            </a:r>
            <a:r>
              <a:rPr lang="cs-CZ"/>
              <a:t>se angažují </a:t>
            </a:r>
            <a:r>
              <a:rPr lang="cs-CZ" dirty="0"/>
              <a:t>osobnosti napříč Českem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ECA744-D44A-41ED-900B-0712FE4C7BEA}"/>
              </a:ext>
            </a:extLst>
          </p:cNvPr>
          <p:cNvSpPr/>
          <p:nvPr/>
        </p:nvSpPr>
        <p:spPr>
          <a:xfrm>
            <a:off x="417185" y="1717624"/>
            <a:ext cx="10313244" cy="355481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MUDr. Jan Boženský</a:t>
            </a:r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předseda správní rady NF, primář, nemocnice AGEL Ostrava – Vítkovice                                                                                     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2"/>
                </a:solidFill>
                <a:latin typeface="Arial Narrow" panose="020B0606020202030204" pitchFamily="34" charset="0"/>
              </a:rPr>
              <a:t>MUDr. Petr Tláskal, </a:t>
            </a:r>
            <a:r>
              <a:rPr lang="en-US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CSc</a:t>
            </a: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.,</a:t>
            </a:r>
            <a:r>
              <a:rPr lang="cs-CZ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předseda Společnosti pro výživu, pediatr, FN Motol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MUDr. Natália Szitányi</a:t>
            </a:r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praktická pediatrička, gastroenterologie </a:t>
            </a:r>
            <a:endParaRPr lang="en-US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PharmDr</a:t>
            </a: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. Martin </a:t>
            </a:r>
            <a:r>
              <a:rPr lang="en-US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Myrdacz</a:t>
            </a:r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Arial Narrow" panose="020B0606020202030204" pitchFamily="34" charset="0"/>
              </a:rPr>
              <a:t>Head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 Narrow" panose="020B0606020202030204" pitchFamily="34" charset="0"/>
              </a:rPr>
              <a:t>of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 Narrow" panose="020B0606020202030204" pitchFamily="34" charset="0"/>
              </a:rPr>
              <a:t>Healthcare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 Narrow" panose="020B0606020202030204" pitchFamily="34" charset="0"/>
              </a:rPr>
              <a:t>Pediatrics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Nutricia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MUDr. František Jimramovský</a:t>
            </a:r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, MHA, 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předseda dozorčí rady NF, zástupce přednosty pediatrické kliniky, FN Brno                                                                    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2"/>
                </a:solidFill>
                <a:latin typeface="Arial Narrow" panose="020B0606020202030204" pitchFamily="34" charset="0"/>
              </a:rPr>
              <a:t>Mgr</a:t>
            </a: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. </a:t>
            </a:r>
            <a:r>
              <a:rPr lang="en-US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Marieta</a:t>
            </a: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 Bal</a:t>
            </a:r>
            <a:r>
              <a:rPr lang="cs-CZ" b="1" dirty="0">
                <a:solidFill>
                  <a:schemeClr val="tx2"/>
                </a:solidFill>
                <a:latin typeface="Arial Narrow" panose="020B0606020202030204" pitchFamily="34" charset="0"/>
              </a:rPr>
              <a:t>i</a:t>
            </a:r>
            <a:r>
              <a:rPr lang="en-US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ková</a:t>
            </a:r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,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vedoucí nutriční terapeutka FN </a:t>
            </a:r>
            <a:r>
              <a:rPr lang="en-US" dirty="0" err="1">
                <a:solidFill>
                  <a:schemeClr val="tx2"/>
                </a:solidFill>
                <a:latin typeface="Arial Narrow" panose="020B0606020202030204" pitchFamily="34" charset="0"/>
              </a:rPr>
              <a:t>Motol</a:t>
            </a:r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Prof. MUDr. Jiří Nevoral, </a:t>
            </a:r>
            <a:r>
              <a:rPr lang="en-US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CSc</a:t>
            </a: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., 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Společnost pro probiotika   a </a:t>
            </a:r>
            <a:r>
              <a:rPr lang="cs-CZ" dirty="0" err="1">
                <a:solidFill>
                  <a:schemeClr val="tx2"/>
                </a:solidFill>
                <a:latin typeface="Arial Narrow" panose="020B0606020202030204" pitchFamily="34" charset="0"/>
              </a:rPr>
              <a:t>prebiotika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, pediatr, FN Motol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MUDr. Alena Šebková</a:t>
            </a:r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předsedkyně OSPDL – Odborná společnost praktických dětských lékařů, praktická pediatrička</a:t>
            </a:r>
            <a:endParaRPr lang="en-US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Mgr. Jitka Tomešová, Dis.,</a:t>
            </a:r>
            <a:r>
              <a:rPr lang="cs-CZ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nutriční terapeutka, laktační poradkyně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Prof. </a:t>
            </a:r>
            <a:r>
              <a:rPr lang="en-US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RNDr</a:t>
            </a: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. Jan Krejsek, </a:t>
            </a:r>
            <a:r>
              <a:rPr lang="en-US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CSc</a:t>
            </a:r>
            <a:r>
              <a:rPr lang="en-US" b="1" dirty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,</a:t>
            </a:r>
            <a:r>
              <a:rPr lang="cs-CZ" dirty="0">
                <a:solidFill>
                  <a:schemeClr val="tx2"/>
                </a:solidFill>
                <a:latin typeface="Arial Narrow" panose="020B0606020202030204" pitchFamily="34" charset="0"/>
              </a:rPr>
              <a:t>ředitel  Ústavu klinické imunologie a alergologie ‚ FN Hradec Králové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97452B-ECAD-4DC7-A810-F4ACD6095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5657824"/>
            <a:ext cx="900132" cy="12001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454EE0-1E16-45EC-94B8-FFED60604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" b="17309"/>
          <a:stretch/>
        </p:blipFill>
        <p:spPr>
          <a:xfrm>
            <a:off x="8009907" y="5676860"/>
            <a:ext cx="998944" cy="1200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3C0BEC-F20B-440D-BEA1-797B2E976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06" t="37489" r="34322" b="52265"/>
          <a:stretch/>
        </p:blipFill>
        <p:spPr>
          <a:xfrm>
            <a:off x="6936291" y="5676860"/>
            <a:ext cx="966439" cy="1218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FA1722-B0CA-4DDB-AFC3-124FAEC285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47" t="36076" r="20046" b="50464"/>
          <a:stretch/>
        </p:blipFill>
        <p:spPr>
          <a:xfrm>
            <a:off x="549387" y="5599148"/>
            <a:ext cx="915529" cy="12588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60ED29-C31A-43F9-9245-92730AA97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2" t="54273" r="19824" b="33475"/>
          <a:stretch/>
        </p:blipFill>
        <p:spPr>
          <a:xfrm>
            <a:off x="4738211" y="5687418"/>
            <a:ext cx="976666" cy="12075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95D101-7E47-446A-942C-AB1306513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32" t="69859" r="47390" b="17529"/>
          <a:stretch/>
        </p:blipFill>
        <p:spPr>
          <a:xfrm>
            <a:off x="2514689" y="5650851"/>
            <a:ext cx="976665" cy="1178735"/>
          </a:xfrm>
          <a:prstGeom prst="rect">
            <a:avLst/>
          </a:prstGeom>
        </p:spPr>
      </p:pic>
      <p:pic>
        <p:nvPicPr>
          <p:cNvPr id="27" name="Picture 2" descr="Výsledek obrázku pro profesor jan krejsek">
            <a:hlinkClick r:id="rId5"/>
            <a:extLst>
              <a:ext uri="{FF2B5EF4-FFF2-40B4-BE49-F238E27FC236}">
                <a16:creationId xmlns:a16="http://schemas.microsoft.com/office/drawing/2014/main" id="{063D4EDA-07C7-44BD-837E-ACE9DD89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01" y="5646625"/>
            <a:ext cx="859364" cy="122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E82414-74C0-4C25-84E9-0CC8ACA8F6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t="821" r="32038" b="62147"/>
          <a:stretch/>
        </p:blipFill>
        <p:spPr>
          <a:xfrm>
            <a:off x="9127109" y="5665071"/>
            <a:ext cx="859365" cy="12180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5C3A8A-0C9B-4328-BBAB-8123B61CBB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527" t="32785" r="31585" b="38156"/>
          <a:stretch/>
        </p:blipFill>
        <p:spPr>
          <a:xfrm>
            <a:off x="5847843" y="5687418"/>
            <a:ext cx="970424" cy="1142168"/>
          </a:xfrm>
          <a:prstGeom prst="rect">
            <a:avLst/>
          </a:prstGeom>
        </p:spPr>
      </p:pic>
      <p:pic>
        <p:nvPicPr>
          <p:cNvPr id="30" name="Picture 4" descr="Výsledek obrázku pro martin Myrdacz">
            <a:hlinkClick r:id="rId9"/>
            <a:extLst>
              <a:ext uri="{FF2B5EF4-FFF2-40B4-BE49-F238E27FC236}">
                <a16:creationId xmlns:a16="http://schemas.microsoft.com/office/drawing/2014/main" id="{D429C7FC-0E0E-4492-8E2D-442D28B0D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t="8295" r="19008" b="19160"/>
          <a:stretch/>
        </p:blipFill>
        <p:spPr bwMode="auto">
          <a:xfrm>
            <a:off x="3569823" y="5660400"/>
            <a:ext cx="1051272" cy="120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E5375-52F8-4505-B6CC-37455E0D89F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4669" t="21221" r="8283" b="65124"/>
          <a:stretch/>
        </p:blipFill>
        <p:spPr>
          <a:xfrm>
            <a:off x="11005387" y="1690688"/>
            <a:ext cx="859365" cy="9364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A49812-3A44-46BC-8D99-F9A3D99C490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825" t="16225" r="28959" b="10361"/>
          <a:stretch/>
        </p:blipFill>
        <p:spPr>
          <a:xfrm>
            <a:off x="11013153" y="2669607"/>
            <a:ext cx="843834" cy="8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80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B12AD-1D5E-446D-B55D-4292FCF561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Ukázky činnosti</a:t>
            </a:r>
          </a:p>
        </p:txBody>
      </p:sp>
    </p:spTree>
    <p:extLst>
      <p:ext uri="{BB962C8B-B14F-4D97-AF65-F5344CB8AC3E}">
        <p14:creationId xmlns:p14="http://schemas.microsoft.com/office/powerpoint/2010/main" val="286147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FC3C-8D90-472D-9FDA-C09805C5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Průzkum mezi praktickými pediatry: kojení, alergie a výživy </a:t>
            </a:r>
            <a:endParaRPr lang="cs-C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01134-A99A-41E3-BC4E-C9CE884688BB}"/>
              </a:ext>
            </a:extLst>
          </p:cNvPr>
          <p:cNvSpPr txBox="1"/>
          <p:nvPr/>
        </p:nvSpPr>
        <p:spPr>
          <a:xfrm>
            <a:off x="330506" y="6215082"/>
            <a:ext cx="10862631" cy="642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>
                <a:latin typeface="Arial" pitchFamily="34" charset="0"/>
              </a:rPr>
              <a:t>Průzkum na reprezentativním vzorku 153 praktických pediatrů, sběr dotazníků: 13. – 20. 7.  2021</a:t>
            </a:r>
          </a:p>
          <a:p>
            <a:endParaRPr lang="cs-CZ" dirty="0"/>
          </a:p>
        </p:txBody>
      </p:sp>
      <p:pic>
        <p:nvPicPr>
          <p:cNvPr id="1026" name="Picture 2" descr="Nielsen Holdings - Wikipedia">
            <a:extLst>
              <a:ext uri="{FF2B5EF4-FFF2-40B4-BE49-F238E27FC236}">
                <a16:creationId xmlns:a16="http://schemas.microsoft.com/office/drawing/2014/main" id="{293B88A2-0C00-486B-984C-D8F244D3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36" y="1775305"/>
            <a:ext cx="2233555" cy="7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chart, PowerPoint&#10;&#10;Description automatically generated">
            <a:extLst>
              <a:ext uri="{FF2B5EF4-FFF2-40B4-BE49-F238E27FC236}">
                <a16:creationId xmlns:a16="http://schemas.microsoft.com/office/drawing/2014/main" id="{0F082D0C-52F7-42E2-93F0-39C219CEB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36" t="24652" r="18042" b="17631"/>
          <a:stretch/>
        </p:blipFill>
        <p:spPr>
          <a:xfrm>
            <a:off x="0" y="1690688"/>
            <a:ext cx="7061813" cy="3958154"/>
          </a:xfrm>
          <a:prstGeom prst="rect">
            <a:avLst/>
          </a:prstGeom>
        </p:spPr>
      </p:pic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0B28E85-EF32-4D0A-9A17-9035E2854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49" t="29558" r="17861" b="12726"/>
          <a:stretch/>
        </p:blipFill>
        <p:spPr>
          <a:xfrm>
            <a:off x="6012456" y="2756973"/>
            <a:ext cx="5948190" cy="3370777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7B4409-248D-420C-81CA-F0424C04A4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25" t="16225" r="28959" b="10361"/>
          <a:stretch/>
        </p:blipFill>
        <p:spPr>
          <a:xfrm>
            <a:off x="8276758" y="1844216"/>
            <a:ext cx="843834" cy="8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1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FC3C-8D90-472D-9FDA-C09805C5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14" y="232493"/>
            <a:ext cx="8020665" cy="1325563"/>
          </a:xfrm>
        </p:spPr>
        <p:txBody>
          <a:bodyPr/>
          <a:lstStyle/>
          <a:p>
            <a:r>
              <a:rPr lang="cs-CZ" dirty="0"/>
              <a:t>Průzkum mezi praktickými pediatry: kojení, alergie a výživy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01134-A99A-41E3-BC4E-C9CE884688BB}"/>
              </a:ext>
            </a:extLst>
          </p:cNvPr>
          <p:cNvSpPr txBox="1"/>
          <p:nvPr/>
        </p:nvSpPr>
        <p:spPr>
          <a:xfrm>
            <a:off x="330506" y="6215082"/>
            <a:ext cx="10862631" cy="642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Arial" pitchFamily="34" charset="0"/>
              </a:rPr>
              <a:t>Průzkum na reprezentativním vzorku 153 praktických pediatrů, sběr dotazníků: 13. – 20. 7.  2021</a:t>
            </a:r>
          </a:p>
          <a:p>
            <a:endParaRPr lang="cs-CZ" dirty="0"/>
          </a:p>
        </p:txBody>
      </p:sp>
      <p:pic>
        <p:nvPicPr>
          <p:cNvPr id="1026" name="Picture 2" descr="Nielsen Holdings - Wikipedia">
            <a:extLst>
              <a:ext uri="{FF2B5EF4-FFF2-40B4-BE49-F238E27FC236}">
                <a16:creationId xmlns:a16="http://schemas.microsoft.com/office/drawing/2014/main" id="{293B88A2-0C00-486B-984C-D8F244D3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429" y="1884259"/>
            <a:ext cx="2233555" cy="7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03E64B-4767-4BA3-95ED-A7B9827F6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7" t="26562" r="18675" b="16626"/>
          <a:stretch/>
        </p:blipFill>
        <p:spPr>
          <a:xfrm>
            <a:off x="197501" y="1541440"/>
            <a:ext cx="6951645" cy="3896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CF988-A4BD-42C1-A11E-923126270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6" t="28916" r="19127" b="14273"/>
          <a:stretch/>
        </p:blipFill>
        <p:spPr>
          <a:xfrm>
            <a:off x="6204742" y="2996341"/>
            <a:ext cx="5987258" cy="3355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1D6737-21E2-4BB6-B523-64EE98A3D68C}"/>
              </a:ext>
            </a:extLst>
          </p:cNvPr>
          <p:cNvSpPr txBox="1"/>
          <p:nvPr/>
        </p:nvSpPr>
        <p:spPr>
          <a:xfrm>
            <a:off x="1850834" y="5691197"/>
            <a:ext cx="6081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Kompletní výsledky na </a:t>
            </a:r>
            <a:r>
              <a:rPr lang="cs-CZ" b="1" dirty="0">
                <a:hlinkClick r:id="rId5"/>
              </a:rPr>
              <a:t>www.1000dni.cz</a:t>
            </a:r>
            <a:r>
              <a:rPr lang="cs-CZ" b="1" dirty="0"/>
              <a:t> </a:t>
            </a:r>
          </a:p>
        </p:txBody>
      </p:sp>
      <p:pic>
        <p:nvPicPr>
          <p:cNvPr id="12" name="Graphic 11" descr="Internet with solid fill">
            <a:extLst>
              <a:ext uri="{FF2B5EF4-FFF2-40B4-BE49-F238E27FC236}">
                <a16:creationId xmlns:a16="http://schemas.microsoft.com/office/drawing/2014/main" id="{E72D3229-202E-4AC0-8064-1C499E0BC9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1663" y="54375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42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BBAFB-7DF8-45DF-988B-826F96F4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29" y="202359"/>
            <a:ext cx="8020665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Průzkum mezi maminkami a nastávajícími matkami – kojení a výživa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6B6DC-75D4-4AD3-B201-AD89DEEFD442}"/>
              </a:ext>
            </a:extLst>
          </p:cNvPr>
          <p:cNvSpPr txBox="1"/>
          <p:nvPr/>
        </p:nvSpPr>
        <p:spPr>
          <a:xfrm>
            <a:off x="485629" y="1135285"/>
            <a:ext cx="7118502" cy="306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8B851"/>
              </a:buClr>
              <a:buFont typeface="Arial Narrow" panose="020B0606020202030204" pitchFamily="34" charset="0"/>
              <a:buChar char="►"/>
            </a:pPr>
            <a:endParaRPr lang="cs-CZ" sz="2800" dirty="0">
              <a:solidFill>
                <a:srgbClr val="0E5886"/>
              </a:solidFill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8B851"/>
              </a:buClr>
              <a:buFont typeface="Arial Narrow" panose="020B0606020202030204" pitchFamily="34" charset="0"/>
              <a:buChar char="►"/>
            </a:pPr>
            <a:endParaRPr lang="cs-CZ" sz="2800" dirty="0">
              <a:solidFill>
                <a:srgbClr val="0E5886"/>
              </a:solidFill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8B851"/>
              </a:buClr>
              <a:buFont typeface="Arial Narrow" panose="020B0606020202030204" pitchFamily="34" charset="0"/>
              <a:buChar char="►"/>
            </a:pPr>
            <a:endParaRPr lang="cs-CZ" sz="2800" dirty="0">
              <a:solidFill>
                <a:srgbClr val="0E5886"/>
              </a:solidFill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8B851"/>
              </a:buClr>
              <a:buFont typeface="Arial Narrow" panose="020B0606020202030204" pitchFamily="34" charset="0"/>
              <a:buChar char="►"/>
            </a:pPr>
            <a:endParaRPr lang="cs-CZ" sz="2800" dirty="0">
              <a:solidFill>
                <a:srgbClr val="0E5886"/>
              </a:solidFill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8B851"/>
              </a:buClr>
              <a:buFont typeface="Arial Narrow" panose="020B0606020202030204" pitchFamily="34" charset="0"/>
              <a:buChar char="►"/>
            </a:pPr>
            <a:endParaRPr lang="cs-CZ" sz="2800" dirty="0">
              <a:solidFill>
                <a:srgbClr val="0E5886"/>
              </a:solidFill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8B851"/>
              </a:buClr>
              <a:buFont typeface="Arial Narrow" panose="020B0606020202030204" pitchFamily="34" charset="0"/>
              <a:buChar char="►"/>
            </a:pPr>
            <a:endParaRPr lang="en-US" sz="2800" dirty="0">
              <a:solidFill>
                <a:srgbClr val="0E5886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674F36-543C-4769-89CA-023ED6C5A25D}"/>
              </a:ext>
            </a:extLst>
          </p:cNvPr>
          <p:cNvSpPr txBox="1"/>
          <p:nvPr/>
        </p:nvSpPr>
        <p:spPr>
          <a:xfrm>
            <a:off x="404812" y="6267409"/>
            <a:ext cx="1138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Průzkum na téma kojení a strava pro Nadační fond 1000 dní do života ve spolupráci se Společností pro výživu realizovala agentura NMS Market </a:t>
            </a:r>
            <a:r>
              <a:rPr lang="cs-CZ" sz="1200" dirty="0" err="1"/>
              <a:t>Research</a:t>
            </a:r>
            <a:r>
              <a:rPr lang="cs-CZ" sz="1200" dirty="0"/>
              <a:t> v červenci 2020. Zúčastnilo se ho 261 matek a 250 prvorodiček, které očekávají první dítě anebo plánují do 5 let otěhotnět.</a:t>
            </a:r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225495-F8A5-4EEC-B4D8-F9E1C3F5C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r="1976"/>
          <a:stretch/>
        </p:blipFill>
        <p:spPr>
          <a:xfrm>
            <a:off x="-95564" y="1578660"/>
            <a:ext cx="7234901" cy="46339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CBAF54-EB58-4E0A-A4ED-1367AE079DEF}"/>
              </a:ext>
            </a:extLst>
          </p:cNvPr>
          <p:cNvSpPr/>
          <p:nvPr/>
        </p:nvSpPr>
        <p:spPr>
          <a:xfrm>
            <a:off x="7078894" y="1680135"/>
            <a:ext cx="503433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8B851"/>
              </a:buClr>
              <a:buFont typeface="Arial Narrow" panose="020B0606020202030204" pitchFamily="34" charset="0"/>
              <a:buChar char="►"/>
            </a:pPr>
            <a:r>
              <a:rPr lang="cs-CZ" i="1" dirty="0">
                <a:solidFill>
                  <a:schemeClr val="tx2"/>
                </a:solidFill>
                <a:latin typeface="Arial Narrow" panose="020B0606020202030204" pitchFamily="34" charset="0"/>
              </a:rPr>
              <a:t>zveřejněno u příležitosti světového týdne kojení 31.7. 2020</a:t>
            </a:r>
            <a:endParaRPr lang="cs-CZ" sz="2800" dirty="0">
              <a:solidFill>
                <a:srgbClr val="0E5886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BA8A8-09D6-4CB2-81D6-C1D10DA1E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009" y="2327274"/>
            <a:ext cx="1321941" cy="560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2DA5B0-E04D-4B80-9DD8-154C19A0F0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69" t="26133" r="23062" b="24499"/>
          <a:stretch/>
        </p:blipFill>
        <p:spPr>
          <a:xfrm>
            <a:off x="7139337" y="2883479"/>
            <a:ext cx="4794091" cy="29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0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BBAFB-7DF8-45DF-988B-826F96F4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31" y="128926"/>
            <a:ext cx="8020665" cy="1325563"/>
          </a:xfrm>
        </p:spPr>
        <p:txBody>
          <a:bodyPr/>
          <a:lstStyle/>
          <a:p>
            <a:r>
              <a:rPr lang="cs-CZ" dirty="0"/>
              <a:t>Průzkum na téma kojení a výživa - výsledky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AD24B-C17C-4BC3-9E14-40FA6CABE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2" t="24652" r="14797" b="16554"/>
          <a:stretch/>
        </p:blipFill>
        <p:spPr>
          <a:xfrm>
            <a:off x="404812" y="1564163"/>
            <a:ext cx="6544382" cy="346610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785DB-1B96-4006-BB4B-07E3B18967E7}"/>
              </a:ext>
            </a:extLst>
          </p:cNvPr>
          <p:cNvPicPr/>
          <p:nvPr/>
        </p:nvPicPr>
        <p:blipFill rotWithShape="1">
          <a:blip r:embed="rId4"/>
          <a:srcRect l="25573" t="26259" r="14572" b="10837"/>
          <a:stretch/>
        </p:blipFill>
        <p:spPr bwMode="auto">
          <a:xfrm>
            <a:off x="7139337" y="2942935"/>
            <a:ext cx="5034336" cy="321480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FBB432-A70F-49DA-8D07-7E6F4BAE52FE}"/>
              </a:ext>
            </a:extLst>
          </p:cNvPr>
          <p:cNvSpPr txBox="1"/>
          <p:nvPr/>
        </p:nvSpPr>
        <p:spPr>
          <a:xfrm>
            <a:off x="404812" y="6267409"/>
            <a:ext cx="1138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Průzkum na téma kojení a strava pro Nadační fond 1000 dní do života ve spolupráci se Společností pro výživu realizovala agentura NMS Market </a:t>
            </a:r>
            <a:r>
              <a:rPr lang="cs-CZ" sz="1200" dirty="0" err="1"/>
              <a:t>Research</a:t>
            </a:r>
            <a:r>
              <a:rPr lang="cs-CZ" sz="1200" dirty="0"/>
              <a:t> v červenci 2020. Zúčastnilo se ho 261 matek a 250 prvorodiček, které očekávají první dítě anebo plánují do 5 let otěhotnět.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6805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44B4-CE7A-4031-8B7D-D143D9EB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NutriCHEQ</a:t>
            </a:r>
            <a:r>
              <a:rPr lang="cs-CZ"/>
              <a:t> pomáhá</a:t>
            </a:r>
            <a:r>
              <a:rPr lang="de-DE" dirty="0">
                <a:solidFill>
                  <a:schemeClr val="tx1"/>
                </a:solidFill>
                <a:latin typeface="Calibri Regular"/>
              </a:rPr>
              <a:t/>
            </a:r>
            <a:br>
              <a:rPr lang="de-DE" dirty="0">
                <a:solidFill>
                  <a:schemeClr val="tx1"/>
                </a:solidFill>
                <a:latin typeface="Calibri Regular"/>
              </a:rPr>
            </a:br>
            <a:endParaRPr lang="cs-CZ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2D4C0795-7A03-4AC8-9E12-DCB6F5EC6636}"/>
              </a:ext>
            </a:extLst>
          </p:cNvPr>
          <p:cNvSpPr txBox="1">
            <a:spLocks/>
          </p:cNvSpPr>
          <p:nvPr/>
        </p:nvSpPr>
        <p:spPr>
          <a:xfrm>
            <a:off x="446461" y="1341445"/>
            <a:ext cx="11299077" cy="4465637"/>
          </a:xfrm>
          <a:prstGeom prst="rect">
            <a:avLst/>
          </a:prstGeom>
        </p:spPr>
        <p:txBody>
          <a:bodyPr/>
          <a:lstStyle>
            <a:lvl1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baseline="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1" i="0" kern="1200" baseline="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0" i="0" kern="120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1" i="0" kern="120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dirty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42900" indent="-34290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Char char="–"/>
              <a:defRPr lang="en-US" sz="1800" b="0" i="0" kern="1200" dirty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2971867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1" kern="1200" dirty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342907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1" i="1" kern="1200" dirty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388628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0" kern="1200" dirty="0" smtClean="0">
                <a:solidFill>
                  <a:srgbClr val="6E6E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lvl="1"/>
            <a:r>
              <a:rPr lang="cs-CZ" sz="24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Co je </a:t>
            </a:r>
            <a:r>
              <a:rPr lang="cs-CZ" sz="2400" dirty="0" err="1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NutriCHEQ</a:t>
            </a:r>
            <a:endParaRPr lang="cs-CZ" sz="2400" dirty="0">
              <a:solidFill>
                <a:schemeClr val="tx2"/>
              </a:solidFill>
              <a:latin typeface="Arial Narrow" panose="020B0606020202030204" pitchFamily="34" charset="0"/>
              <a:cs typeface="+mn-cs"/>
            </a:endParaRPr>
          </a:p>
          <a:p>
            <a:pPr lvl="1"/>
            <a:r>
              <a:rPr lang="cs-CZ" sz="2000" b="0" dirty="0">
                <a:solidFill>
                  <a:srgbClr val="0E5886"/>
                </a:solidFill>
                <a:latin typeface="Arial Narrow" panose="020B0606020202030204" pitchFamily="34" charset="0"/>
                <a:cs typeface="+mn-cs"/>
              </a:rPr>
              <a:t>V ČR unikátní mezinárodně validovaný praktický nástroj pro diagnostiku a řešení nedostatků ve výživě batolat (1-3 roky)</a:t>
            </a:r>
          </a:p>
          <a:p>
            <a:pPr lvl="1"/>
            <a:endParaRPr lang="cs-CZ" b="0" dirty="0"/>
          </a:p>
          <a:p>
            <a:pPr lvl="1"/>
            <a:endParaRPr lang="cs-CZ" b="0" dirty="0"/>
          </a:p>
          <a:p>
            <a:pPr lvl="1"/>
            <a:endParaRPr lang="cs-CZ" b="0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sz="1000" b="1" dirty="0">
              <a:solidFill>
                <a:schemeClr val="tx1"/>
              </a:solidFill>
            </a:endParaRPr>
          </a:p>
          <a:p>
            <a:endParaRPr lang="cs-CZ" sz="1000" b="1" dirty="0">
              <a:solidFill>
                <a:schemeClr val="tx1"/>
              </a:solidFill>
            </a:endParaRPr>
          </a:p>
          <a:p>
            <a:pPr lvl="1"/>
            <a:endParaRPr lang="cs-CZ" sz="2400" dirty="0">
              <a:solidFill>
                <a:schemeClr val="tx2"/>
              </a:solidFill>
              <a:latin typeface="Arial Narrow" panose="020B0606020202030204" pitchFamily="34" charset="0"/>
              <a:cs typeface="+mn-cs"/>
            </a:endParaRPr>
          </a:p>
          <a:p>
            <a:pPr lvl="1"/>
            <a:r>
              <a:rPr lang="cs-CZ" sz="24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Pokračování  a rozvoj projektu </a:t>
            </a:r>
            <a:r>
              <a:rPr lang="cs-CZ" sz="2400" dirty="0" err="1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NutriCHEQ</a:t>
            </a:r>
            <a:endParaRPr lang="cs-CZ" sz="2400" dirty="0">
              <a:solidFill>
                <a:schemeClr val="tx2"/>
              </a:solidFill>
              <a:latin typeface="Arial Narrow" panose="020B0606020202030204" pitchFamily="34" charset="0"/>
              <a:cs typeface="+mn-cs"/>
            </a:endParaRPr>
          </a:p>
          <a:p>
            <a:pPr lvl="1"/>
            <a:r>
              <a:rPr lang="cs-CZ" sz="2000" b="0" dirty="0">
                <a:solidFill>
                  <a:srgbClr val="0E5886"/>
                </a:solidFill>
                <a:latin typeface="Arial Narrow" panose="020B0606020202030204" pitchFamily="34" charset="0"/>
                <a:cs typeface="+mn-cs"/>
              </a:rPr>
              <a:t>Rozšíření mezi maximální množství pediatrů a rodičů,  dílčí obsahová aktualizace, plná digitalizace: e-learning pro lékaře a elektronizace všech nástrojů pro rodiče</a:t>
            </a:r>
            <a:endParaRPr lang="cs-CZ" dirty="0"/>
          </a:p>
          <a:p>
            <a:r>
              <a:rPr lang="cs-CZ" sz="2400" b="1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Podpora </a:t>
            </a:r>
            <a:r>
              <a:rPr lang="cs-CZ" sz="2400" b="1" dirty="0" err="1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NutriCHEQU</a:t>
            </a:r>
            <a:endParaRPr lang="cs-CZ" sz="2400" b="1" dirty="0">
              <a:solidFill>
                <a:schemeClr val="tx2"/>
              </a:solidFill>
              <a:latin typeface="Arial Narrow" panose="020B0606020202030204" pitchFamily="34" charset="0"/>
              <a:cs typeface="+mn-cs"/>
            </a:endParaRPr>
          </a:p>
          <a:p>
            <a:r>
              <a:rPr lang="cs-CZ" sz="2000" dirty="0">
                <a:solidFill>
                  <a:srgbClr val="0E5886"/>
                </a:solidFill>
                <a:latin typeface="Arial Narrow" panose="020B0606020202030204" pitchFamily="34" charset="0"/>
                <a:cs typeface="+mn-cs"/>
              </a:rPr>
              <a:t>Do budoucna usilujeme o preventivní program, který by měl  pomoci s motivací užívání – pacientů (rodičů) i lékařů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3A81D-E503-45F8-BEA3-AC6BB4CEF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9" t="19702" r="31381" b="7768"/>
          <a:stretch/>
        </p:blipFill>
        <p:spPr>
          <a:xfrm>
            <a:off x="528865" y="2468482"/>
            <a:ext cx="2253251" cy="1626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55803C-9EE3-4C54-967E-45B06CFCB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54" t="20099" r="30965" b="8856"/>
          <a:stretch/>
        </p:blipFill>
        <p:spPr>
          <a:xfrm>
            <a:off x="2896336" y="2471204"/>
            <a:ext cx="2332507" cy="1627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FE94E8-773A-4547-8585-E899BA21C2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70" t="19104" r="45262" b="8365"/>
          <a:stretch/>
        </p:blipFill>
        <p:spPr>
          <a:xfrm rot="20177458">
            <a:off x="5444641" y="2520345"/>
            <a:ext cx="1204711" cy="1708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49166-AC6A-4690-B204-746BC002A7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74" t="17313" r="44254" b="5324"/>
          <a:stretch/>
        </p:blipFill>
        <p:spPr>
          <a:xfrm rot="20986502">
            <a:off x="6225438" y="2260139"/>
            <a:ext cx="1242969" cy="1763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22FD8-EA92-421F-9B59-D0F3231B03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92" t="18967" r="44879" b="8148"/>
          <a:stretch/>
        </p:blipFill>
        <p:spPr>
          <a:xfrm rot="542989">
            <a:off x="7705521" y="2298370"/>
            <a:ext cx="1188706" cy="1633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4DEE2B-2A8D-4724-AE43-FB3BF0B759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92" t="18967" r="44879" b="7593"/>
          <a:stretch/>
        </p:blipFill>
        <p:spPr>
          <a:xfrm>
            <a:off x="6862755" y="2339614"/>
            <a:ext cx="1243505" cy="17221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7F62B8-93B3-4857-BEEE-7AFCA2C54C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088" t="18967" r="44879" b="8148"/>
          <a:stretch/>
        </p:blipFill>
        <p:spPr>
          <a:xfrm rot="967193">
            <a:off x="8290125" y="2677083"/>
            <a:ext cx="1156978" cy="1633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F06A5C-CE61-4B1F-9E5D-0CF8A76A44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81" y="61712"/>
            <a:ext cx="2912484" cy="1800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73AC5B-6AB8-483C-BA93-20F5C8D11A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418" y="4079290"/>
            <a:ext cx="2619375" cy="2857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27C361-B83C-4C81-98CF-F4695FD022CB}"/>
              </a:ext>
            </a:extLst>
          </p:cNvPr>
          <p:cNvSpPr/>
          <p:nvPr/>
        </p:nvSpPr>
        <p:spPr>
          <a:xfrm>
            <a:off x="9650148" y="2350241"/>
            <a:ext cx="253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Odborná garance: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4C2674-07B9-4C1F-897B-E4BA0B8704C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825" t="16225" r="28959" b="10361"/>
          <a:stretch/>
        </p:blipFill>
        <p:spPr>
          <a:xfrm>
            <a:off x="10934318" y="3106046"/>
            <a:ext cx="843834" cy="8254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235028-129B-4EE8-B257-C1D1357192B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4669" t="21221" r="8283" b="65124"/>
          <a:stretch/>
        </p:blipFill>
        <p:spPr>
          <a:xfrm>
            <a:off x="9968769" y="3106046"/>
            <a:ext cx="859365" cy="9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57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72083</TotalTime>
  <Words>691</Words>
  <Application>Microsoft Office PowerPoint</Application>
  <PresentationFormat>Širokoúhlá obrazovka</PresentationFormat>
  <Paragraphs>94</Paragraphs>
  <Slides>16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Calibri Regular</vt:lpstr>
      <vt:lpstr>Oswald</vt:lpstr>
      <vt:lpstr>Wingdings 2</vt:lpstr>
      <vt:lpstr>Motiv Office</vt:lpstr>
      <vt:lpstr>Nadační fond 1000 dní do života </vt:lpstr>
      <vt:lpstr>Mise nadačního fondu  </vt:lpstr>
      <vt:lpstr>V nadačním fondu se angažují osobnosti napříč Českem </vt:lpstr>
      <vt:lpstr>Ukázky činnosti</vt:lpstr>
      <vt:lpstr>Průzkum mezi praktickými pediatry: kojení, alergie a výživy </vt:lpstr>
      <vt:lpstr>Průzkum mezi praktickými pediatry: kojení, alergie a výživy </vt:lpstr>
      <vt:lpstr>Průzkum mezi maminkami a nastávajícími matkami – kojení a výživa </vt:lpstr>
      <vt:lpstr>Průzkum na téma kojení a výživa - výsledky</vt:lpstr>
      <vt:lpstr>NutriCHEQ pomáhá </vt:lpstr>
      <vt:lpstr>NutriCHEQ – materiály pro pediatry</vt:lpstr>
      <vt:lpstr>Matriály NutriCHEQ - Set edukačních materiálů pro rodiče </vt:lpstr>
      <vt:lpstr>Projekt léčebné a lázeňské výživy</vt:lpstr>
      <vt:lpstr>Série infografik</vt:lpstr>
      <vt:lpstr>Prezentace aplikace PowerPoint</vt:lpstr>
      <vt:lpstr>Webové stránky: www.1000dni.cz</vt:lpstr>
      <vt:lpstr>Děkujeme za spolupráci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Vplyv dojčenia na metabolické programovanie  vo včasnej fáze života dieťaťa</dc:title>
  <dc:creator>jirka z</dc:creator>
  <cp:lastModifiedBy>Kortanová Markéta</cp:lastModifiedBy>
  <cp:revision>1708</cp:revision>
  <cp:lastPrinted>2019-12-03T22:03:46Z</cp:lastPrinted>
  <dcterms:created xsi:type="dcterms:W3CDTF">2015-04-22T19:56:48Z</dcterms:created>
  <dcterms:modified xsi:type="dcterms:W3CDTF">2021-09-10T20:11:10Z</dcterms:modified>
</cp:coreProperties>
</file>