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405" r:id="rId3"/>
    <p:sldId id="381" r:id="rId4"/>
    <p:sldId id="388" r:id="rId5"/>
    <p:sldId id="389" r:id="rId6"/>
    <p:sldId id="392" r:id="rId7"/>
    <p:sldId id="393" r:id="rId8"/>
    <p:sldId id="394" r:id="rId9"/>
    <p:sldId id="398" r:id="rId10"/>
    <p:sldId id="397" r:id="rId11"/>
    <p:sldId id="396" r:id="rId12"/>
    <p:sldId id="401" r:id="rId13"/>
    <p:sldId id="400" r:id="rId14"/>
    <p:sldId id="399" r:id="rId15"/>
    <p:sldId id="395" r:id="rId16"/>
    <p:sldId id="403" r:id="rId17"/>
    <p:sldId id="402" r:id="rId18"/>
    <p:sldId id="404" r:id="rId19"/>
    <p:sldId id="365" r:id="rId20"/>
    <p:sldId id="3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 Dědek" initials="JD" lastIdx="1" clrIdx="0">
    <p:extLst>
      <p:ext uri="{19B8F6BF-5375-455C-9EA6-DF929625EA0E}">
        <p15:presenceInfo xmlns:p15="http://schemas.microsoft.com/office/powerpoint/2012/main" userId="75c810f3a09080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F00"/>
    <a:srgbClr val="B50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1A17-3D67-498A-BBEB-11D391E8C121}" type="datetimeFigureOut">
              <a:rPr lang="ko-KR" altLang="en-US" smtClean="0"/>
              <a:t>2021-09-11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D19EB-687F-438B-A428-1D9EB97ACCD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836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A7D2-B7A5-4572-A66F-546407F4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8104A-22CA-49C3-9E4E-1B6BC469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2903-95A0-4DBA-BEB9-7F5D6C6F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F51F-F167-44F9-B60A-252F74FB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6973F-919D-4F4B-B964-E73ECD70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F878-B3BA-47F7-B5A6-710AF15B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3EF1A-CDE4-45F1-AA91-51AD5E713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24369-0FB5-49EF-858F-CFB9AE5B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C96B7-5A8E-4F13-B05C-0479A7C9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14C7C-FC31-49C9-836C-300920B3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04D4C-B1D2-4963-8E6D-12FB4257D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82651-6932-4FB2-B7F4-2D33C6F1F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34EE-050B-4E08-A701-F52E2AC7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B4A86-1E56-418F-BD4D-E17C8283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B1A84-7177-46F2-929B-F4B1ED8C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53C9-98CB-412A-9906-8AED6F28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2DF7-0A73-4EE3-AF63-D3505F0B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3DA60-3309-4EF0-A67E-9F613CD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A468-479E-46B8-9249-E645B92E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E208-001C-44B8-8C3E-49D0DB03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56BE-936C-48F0-A7BA-CC5983EB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0753-65CE-4705-950A-685892B4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E206-0388-4BFA-89B3-5A4F4102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D5CC-CD02-42BC-8450-80901018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EA7F-842E-4E22-84AF-67999A7F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5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C72E-2A07-4436-8474-6F6CA014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EFF3-D404-460F-80B6-2AC21A7B7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BE1F7-ECE7-4AAB-A1DE-DC926E16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5F73-E7CE-425F-AB3A-2C3876F3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82833-799D-4A24-B53C-4A3C9C48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DE9-D6F5-477C-827F-A417A0D1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5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A16C-5FE8-4602-830B-B7415821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7BB06-2493-4B04-A36B-8A75465F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6DBB9-CB00-45FD-9ACD-9B5C0B9FC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35BA1-5C7C-40A0-90C7-89377EB3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7360C-6F89-459F-A761-D6D80C6E0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F5733-36CC-49C5-900D-826E31EA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5FC97-D201-4776-8A4F-742862E2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8EC69-1A46-4A7D-BD68-B04E835E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3E6A-98B3-4DF4-B77B-0F517329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0DAA2-5043-4BF4-8F3A-7E3B6ABA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F4E0B-D2E4-4360-99F2-2152CAF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320BD-C848-4608-BF87-85E5E583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3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C3835-001B-4EA8-A511-400F469C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9F036-210B-4B87-B0EE-1571832D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FFD4B-436B-4601-AF67-E82F625D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FF6F-2516-4F68-B2F1-CB3D8974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20F5-9696-4627-8084-54A2FC6C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7A53C-CEED-47D0-8B9D-5E986FA2F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3681C-1E73-4455-9799-47BAE4B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067C0-F821-4BCD-BAD1-CADE13F5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74D66-AF74-4B73-8788-3ED6CA35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A8A3-D8BC-42DE-8525-203F57DF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A4909-39A8-4562-A318-E90D58AC7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8B688-6CB7-4E78-A77E-115B4281B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CF72F-8F83-4265-B0F5-862DE904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A2B35-C1C5-4046-96F0-6FDCCDFE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EBC96-C76E-4715-883E-BB64099C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5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6BFC4-94BB-4013-A850-39F93A87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B870A-6DC9-4896-A82F-851B215B8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332FF-A287-4E65-8B4C-95EC0C47A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497-35C4-4D3D-9796-C7522E400066}" type="datetimeFigureOut">
              <a:rPr lang="en-US" smtClean="0"/>
              <a:t>9/11/2021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26B9-184E-4BD5-9856-1BE831E7A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3D231-ABF5-40DE-BF4E-419DF5A98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2E3D-EA13-44C7-BDBC-93531C7CB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edek@inbody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50FC5-5328-4805-A009-96B3DE86A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89" y="2722506"/>
            <a:ext cx="2474260" cy="7039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EA7D58-E18C-40DA-82EF-505135C5944F}"/>
              </a:ext>
            </a:extLst>
          </p:cNvPr>
          <p:cNvCxnSpPr>
            <a:cxnSpLocks/>
          </p:cNvCxnSpPr>
          <p:nvPr/>
        </p:nvCxnSpPr>
        <p:spPr>
          <a:xfrm flipH="1">
            <a:off x="5114433" y="2649987"/>
            <a:ext cx="1" cy="10575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46F4E8-3B2E-48BF-90E9-C906A28FE565}"/>
              </a:ext>
            </a:extLst>
          </p:cNvPr>
          <p:cNvSpPr txBox="1"/>
          <p:nvPr/>
        </p:nvSpPr>
        <p:spPr>
          <a:xfrm>
            <a:off x="5288710" y="2535860"/>
            <a:ext cx="6047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pc="100" dirty="0" err="1">
                <a:ea typeface="Verdana" panose="020B0604030504040204" pitchFamily="34" charset="0"/>
                <a:cs typeface="Verdana" panose="020B0604030504040204" pitchFamily="34" charset="0"/>
              </a:rPr>
              <a:t>MedSystem</a:t>
            </a:r>
            <a:r>
              <a:rPr lang="cs-CZ" sz="4000" b="1" spc="100" dirty="0">
                <a:ea typeface="Verdana" panose="020B0604030504040204" pitchFamily="34" charset="0"/>
                <a:cs typeface="Verdana" panose="020B0604030504040204" pitchFamily="34" charset="0"/>
              </a:rPr>
              <a:t> s.r.o.</a:t>
            </a:r>
          </a:p>
          <a:p>
            <a:r>
              <a:rPr lang="cs-CZ" sz="2000" i="1" spc="100" dirty="0">
                <a:ea typeface="Verdana" panose="020B0604030504040204" pitchFamily="34" charset="0"/>
                <a:cs typeface="Verdana" panose="020B0604030504040204" pitchFamily="34" charset="0"/>
              </a:rPr>
              <a:t>Výhradní distributor pro ČR a SR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1C386B45-FA17-40E3-997B-5037438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9261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7313505" y="1777656"/>
            <a:ext cx="36433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Dětská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obezita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spouští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časnou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pubertu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může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zpomalit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růst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dítěte</a:t>
            </a:r>
            <a:r>
              <a:rPr lang="cs-CZ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Časná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puberta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vyskytuje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důsledku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abnormality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sekrece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pohlavních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hormonů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mladších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9–10 let.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Sekrece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těchto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hormonů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zvyšuje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nárůstem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tělesného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2431528" y="5581042"/>
            <a:ext cx="8143900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b="1" dirty="0" err="1">
                <a:latin typeface="Cambria" pitchFamily="18" charset="0"/>
              </a:rPr>
              <a:t>Prevence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dětské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obezity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může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také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zabránit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rané</a:t>
            </a:r>
            <a:r>
              <a:rPr lang="en-US" altLang="ko-KR" b="1" dirty="0">
                <a:latin typeface="Cambria" pitchFamily="18" charset="0"/>
              </a:rPr>
              <a:t> </a:t>
            </a:r>
            <a:r>
              <a:rPr lang="en-US" altLang="ko-KR" b="1" dirty="0" err="1">
                <a:latin typeface="Cambria" pitchFamily="18" charset="0"/>
              </a:rPr>
              <a:t>pubertě</a:t>
            </a:r>
            <a:endParaRPr lang="ko-KR" altLang="en-US" sz="1600" b="1" dirty="0">
              <a:latin typeface="Cambria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074306" y="684061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</a:rPr>
              <a:t>RŮST DĚTÍ A OBEZITA DĚTÍ</a:t>
            </a:r>
            <a:endParaRPr lang="ko-KR" altLang="en-US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9" name="그림 15" descr="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621" y="1777656"/>
            <a:ext cx="4762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5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2164026" y="641634"/>
            <a:ext cx="786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LIST S VÝSLEDKY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NAVRŽENÝ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 PRO DÍTĚ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 A RODIČE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그림 13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463" y="637698"/>
            <a:ext cx="1285884" cy="408021"/>
          </a:xfrm>
          <a:prstGeom prst="rect">
            <a:avLst/>
          </a:prstGeom>
        </p:spPr>
      </p:pic>
      <p:grpSp>
        <p:nvGrpSpPr>
          <p:cNvPr id="8" name="그룹 22"/>
          <p:cNvGrpSpPr/>
          <p:nvPr/>
        </p:nvGrpSpPr>
        <p:grpSpPr>
          <a:xfrm>
            <a:off x="715617" y="1534599"/>
            <a:ext cx="8497094" cy="4273539"/>
            <a:chOff x="323850" y="1773238"/>
            <a:chExt cx="8497094" cy="4013216"/>
          </a:xfrm>
        </p:grpSpPr>
        <p:pic>
          <p:nvPicPr>
            <p:cNvPr id="9" name="그림 18" descr="720_Eng_ResultSheet_Child_e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50" y="1773238"/>
              <a:ext cx="5676758" cy="4013216"/>
            </a:xfrm>
            <a:prstGeom prst="rect">
              <a:avLst/>
            </a:prstGeom>
          </p:spPr>
        </p:pic>
        <p:sp>
          <p:nvSpPr>
            <p:cNvPr id="10" name="TextBox 31"/>
            <p:cNvSpPr txBox="1"/>
            <p:nvPr/>
          </p:nvSpPr>
          <p:spPr>
            <a:xfrm>
              <a:off x="6144430" y="2835471"/>
              <a:ext cx="2676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Vyváženost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tělesného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složení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6143635" y="4386280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Vyvážnost</a:t>
              </a:r>
              <a:r>
                <a:rPr lang="cs-CZ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 svalů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6145994" y="1785926"/>
              <a:ext cx="2390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Graf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růstu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  <a:cs typeface="Arial" pitchFamily="34" charset="0"/>
                </a:rPr>
                <a:t>dítěte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3" name="직사각형 21"/>
            <p:cNvSpPr/>
            <p:nvPr/>
          </p:nvSpPr>
          <p:spPr>
            <a:xfrm>
              <a:off x="3214678" y="2500306"/>
              <a:ext cx="2643206" cy="1643074"/>
            </a:xfrm>
            <a:prstGeom prst="rect">
              <a:avLst/>
            </a:prstGeom>
            <a:noFill/>
            <a:ln w="12700">
              <a:solidFill>
                <a:srgbClr val="9C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24"/>
            <p:cNvSpPr/>
            <p:nvPr/>
          </p:nvSpPr>
          <p:spPr>
            <a:xfrm>
              <a:off x="428596" y="3214686"/>
              <a:ext cx="2643206" cy="785818"/>
            </a:xfrm>
            <a:prstGeom prst="rect">
              <a:avLst/>
            </a:prstGeom>
            <a:noFill/>
            <a:ln w="12700">
              <a:solidFill>
                <a:srgbClr val="9C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25"/>
            <p:cNvSpPr/>
            <p:nvPr/>
          </p:nvSpPr>
          <p:spPr>
            <a:xfrm>
              <a:off x="428596" y="4214818"/>
              <a:ext cx="1428760" cy="1143008"/>
            </a:xfrm>
            <a:prstGeom prst="rect">
              <a:avLst/>
            </a:prstGeom>
            <a:noFill/>
            <a:ln w="12700">
              <a:solidFill>
                <a:srgbClr val="9C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30"/>
            <p:cNvCxnSpPr>
              <a:endCxn id="12" idx="1"/>
            </p:cNvCxnSpPr>
            <p:nvPr/>
          </p:nvCxnSpPr>
          <p:spPr>
            <a:xfrm rot="5400000" flipH="1" flipV="1">
              <a:off x="5864571" y="2218883"/>
              <a:ext cx="560491" cy="2356"/>
            </a:xfrm>
            <a:prstGeom prst="line">
              <a:avLst/>
            </a:prstGeom>
            <a:ln cap="sq">
              <a:solidFill>
                <a:srgbClr val="9C1F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34"/>
            <p:cNvCxnSpPr/>
            <p:nvPr/>
          </p:nvCxnSpPr>
          <p:spPr>
            <a:xfrm rot="16200000" flipH="1">
              <a:off x="2964646" y="4107661"/>
              <a:ext cx="214315" cy="2"/>
            </a:xfrm>
            <a:prstGeom prst="line">
              <a:avLst/>
            </a:prstGeom>
            <a:ln cap="sq">
              <a:solidFill>
                <a:srgbClr val="9C1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42"/>
            <p:cNvCxnSpPr/>
            <p:nvPr/>
          </p:nvCxnSpPr>
          <p:spPr>
            <a:xfrm flipV="1">
              <a:off x="3071804" y="4214818"/>
              <a:ext cx="3071832" cy="2"/>
            </a:xfrm>
            <a:prstGeom prst="line">
              <a:avLst/>
            </a:prstGeom>
            <a:ln cap="sq">
              <a:solidFill>
                <a:srgbClr val="9C1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45"/>
            <p:cNvCxnSpPr>
              <a:endCxn id="10" idx="1"/>
            </p:cNvCxnSpPr>
            <p:nvPr/>
          </p:nvCxnSpPr>
          <p:spPr>
            <a:xfrm rot="5400000" flipH="1" flipV="1">
              <a:off x="5531304" y="3601692"/>
              <a:ext cx="1225458" cy="794"/>
            </a:xfrm>
            <a:prstGeom prst="line">
              <a:avLst/>
            </a:prstGeom>
            <a:ln cap="sq">
              <a:solidFill>
                <a:srgbClr val="9C1F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48"/>
            <p:cNvCxnSpPr/>
            <p:nvPr/>
          </p:nvCxnSpPr>
          <p:spPr>
            <a:xfrm>
              <a:off x="1857356" y="5139530"/>
              <a:ext cx="4286280" cy="1588"/>
            </a:xfrm>
            <a:prstGeom prst="line">
              <a:avLst/>
            </a:prstGeom>
            <a:ln cap="sq">
              <a:solidFill>
                <a:srgbClr val="9C1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57"/>
            <p:cNvCxnSpPr/>
            <p:nvPr/>
          </p:nvCxnSpPr>
          <p:spPr>
            <a:xfrm flipV="1">
              <a:off x="5857886" y="2500306"/>
              <a:ext cx="285750" cy="2"/>
            </a:xfrm>
            <a:prstGeom prst="line">
              <a:avLst/>
            </a:prstGeom>
            <a:ln cap="sq">
              <a:solidFill>
                <a:srgbClr val="9C1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6"/>
          <p:cNvSpPr txBox="1"/>
          <p:nvPr/>
        </p:nvSpPr>
        <p:spPr>
          <a:xfrm>
            <a:off x="6521360" y="1816006"/>
            <a:ext cx="2744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Zkontrolujte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kde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přesně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vaše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dítě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stojí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srovnání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dětmi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stejného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věku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6521360" y="2875434"/>
            <a:ext cx="276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Vyrovnaný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růst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může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nastat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pokud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poměr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svalové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 hmoty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tělesného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tuku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který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tvoří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váhu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rovnováze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Zkontrolujte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kvalitativní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růst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dětí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podle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grafu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tvaru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celkové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hmotnosti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hmotnosti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svalů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tělesného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tuku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6521361" y="4561114"/>
            <a:ext cx="276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Zhodnoťte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zda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každá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část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těla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vytváří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vyvážený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růst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ne.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Při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pohledu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na oblast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ohraničenou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každým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bodem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obdélníku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můžete sledovat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jednotlivé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svalové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ko-KR" sz="1400" dirty="0">
                <a:latin typeface="Times New Roman" pitchFamily="18" charset="0"/>
                <a:cs typeface="Times New Roman" pitchFamily="18" charset="0"/>
              </a:rPr>
              <a:t>zdali jsou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dobře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vyvinuty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ne.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43" y="1355698"/>
            <a:ext cx="2765432" cy="4452441"/>
          </a:xfrm>
          <a:prstGeom prst="rect">
            <a:avLst/>
          </a:prstGeom>
        </p:spPr>
      </p:pic>
      <p:cxnSp>
        <p:nvCxnSpPr>
          <p:cNvPr id="27" name="직선 연결선 30">
            <a:extLst>
              <a:ext uri="{FF2B5EF4-FFF2-40B4-BE49-F238E27FC236}">
                <a16:creationId xmlns:a16="http://schemas.microsoft.com/office/drawing/2014/main" id="{A4F68869-99AF-44C5-9328-1EA201575A18}"/>
              </a:ext>
            </a:extLst>
          </p:cNvPr>
          <p:cNvCxnSpPr/>
          <p:nvPr/>
        </p:nvCxnSpPr>
        <p:spPr>
          <a:xfrm rot="5400000" flipH="1" flipV="1">
            <a:off x="6239936" y="4823130"/>
            <a:ext cx="560491" cy="2356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2438360" y="58784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VÝSLEDEK;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VYVÁŽENOST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 KOMPOZICE TĚLA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그림 13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112" y="641586"/>
            <a:ext cx="1285884" cy="408021"/>
          </a:xfrm>
          <a:prstGeom prst="rect">
            <a:avLst/>
          </a:prstGeom>
        </p:spPr>
      </p:pic>
      <p:sp>
        <p:nvSpPr>
          <p:cNvPr id="8" name="TextBox 16"/>
          <p:cNvSpPr txBox="1"/>
          <p:nvPr/>
        </p:nvSpPr>
        <p:spPr>
          <a:xfrm>
            <a:off x="554934" y="2990078"/>
            <a:ext cx="8496300" cy="311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Monitorujte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svalovou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hmotu</a:t>
            </a:r>
            <a:endParaRPr lang="cs-CZ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Délka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sloupcového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grafu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udává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dostatek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svalové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nebo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ne.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Lze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jej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porovnat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délkou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zjistit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jsou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tyto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dvě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složky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vyvážené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Nárůst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svalové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ovlivňuje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minerální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hustotu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kostí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spouští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růst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proto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důležité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provádět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přiměřené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cvičení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tak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aby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byla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svalová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hmota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dítěte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 normálním rozsahu.</a:t>
            </a:r>
          </a:p>
          <a:p>
            <a:pPr algn="just">
              <a:lnSpc>
                <a:spcPct val="125000"/>
              </a:lnSpc>
            </a:pPr>
            <a:endParaRPr lang="en-US" altLang="ko-KR" sz="1400" b="1" dirty="0">
              <a:solidFill>
                <a:schemeClr val="tx2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Monitorujte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tukovou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endParaRPr lang="cs-CZ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Délka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sloupcového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grafu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udává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normálním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rozmezí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důležité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znát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spíše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než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tělesnou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hmotnost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protože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skutečným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ukazatelem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obezity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Dětská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obezita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spouští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zvýšení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pohlavních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hormonů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může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způsobit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časnou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pubertu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což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může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zpomalit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růst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Proto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důležité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udržovat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normálním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rozmezí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!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pic>
        <p:nvPicPr>
          <p:cNvPr id="9" name="그림 17" descr="720_Eng_ResultSheet_Child_ex.jpg"/>
          <p:cNvPicPr>
            <a:picLocks noChangeAspect="1"/>
          </p:cNvPicPr>
          <p:nvPr/>
        </p:nvPicPr>
        <p:blipFill>
          <a:blip r:embed="rId4" cstate="print"/>
          <a:srcRect l="2343" t="35634" r="51563" b="47593"/>
          <a:stretch>
            <a:fillRect/>
          </a:stretch>
        </p:blipFill>
        <p:spPr>
          <a:xfrm>
            <a:off x="1917477" y="1326411"/>
            <a:ext cx="6227520" cy="16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17" y="159222"/>
            <a:ext cx="4850812" cy="6698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직선 연결선 45"/>
          <p:cNvCxnSpPr/>
          <p:nvPr/>
        </p:nvCxnSpPr>
        <p:spPr>
          <a:xfrm flipV="1">
            <a:off x="8153400" y="1327025"/>
            <a:ext cx="1252413" cy="555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45"/>
          <p:cNvCxnSpPr/>
          <p:nvPr/>
        </p:nvCxnSpPr>
        <p:spPr>
          <a:xfrm flipV="1">
            <a:off x="8153400" y="1951023"/>
            <a:ext cx="1252413" cy="555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45"/>
          <p:cNvCxnSpPr/>
          <p:nvPr/>
        </p:nvCxnSpPr>
        <p:spPr>
          <a:xfrm flipV="1">
            <a:off x="8153400" y="4060081"/>
            <a:ext cx="1252413" cy="555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45"/>
          <p:cNvCxnSpPr/>
          <p:nvPr/>
        </p:nvCxnSpPr>
        <p:spPr>
          <a:xfrm flipH="1">
            <a:off x="2819400" y="1160584"/>
            <a:ext cx="1101969" cy="5862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45"/>
          <p:cNvCxnSpPr/>
          <p:nvPr/>
        </p:nvCxnSpPr>
        <p:spPr>
          <a:xfrm flipH="1">
            <a:off x="2819400" y="2058487"/>
            <a:ext cx="1101969" cy="5862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45"/>
          <p:cNvCxnSpPr/>
          <p:nvPr/>
        </p:nvCxnSpPr>
        <p:spPr>
          <a:xfrm flipH="1">
            <a:off x="2790070" y="3925442"/>
            <a:ext cx="1101969" cy="5862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45"/>
          <p:cNvCxnSpPr/>
          <p:nvPr/>
        </p:nvCxnSpPr>
        <p:spPr>
          <a:xfrm flipH="1">
            <a:off x="2769724" y="5697416"/>
            <a:ext cx="1101969" cy="5862"/>
          </a:xfrm>
          <a:prstGeom prst="line">
            <a:avLst/>
          </a:prstGeom>
          <a:ln cap="sq">
            <a:solidFill>
              <a:srgbClr val="9C1F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6"/>
          <p:cNvSpPr txBox="1"/>
          <p:nvPr/>
        </p:nvSpPr>
        <p:spPr>
          <a:xfrm>
            <a:off x="243942" y="366371"/>
            <a:ext cx="31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600" dirty="0">
                <a:latin typeface="Cambria" pitchFamily="18" charset="0"/>
              </a:rPr>
              <a:t>V </a:t>
            </a:r>
            <a:r>
              <a:rPr lang="en-US" altLang="ko-KR" sz="1600" dirty="0" err="1">
                <a:latin typeface="Cambria" pitchFamily="18" charset="0"/>
              </a:rPr>
              <a:t>horní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části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výsledného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listu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cs-CZ" altLang="ko-KR" sz="1600" dirty="0">
                <a:latin typeface="Cambria" pitchFamily="18" charset="0"/>
              </a:rPr>
              <a:t>jsou uvedeny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cs-CZ" altLang="ko-KR" sz="1600" dirty="0">
                <a:latin typeface="Cambria" pitchFamily="18" charset="0"/>
              </a:rPr>
              <a:t>z</a:t>
            </a:r>
            <a:r>
              <a:rPr lang="en-US" altLang="ko-KR" sz="1600" dirty="0" err="1">
                <a:latin typeface="Cambria" pitchFamily="18" charset="0"/>
              </a:rPr>
              <a:t>ákladní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informace</a:t>
            </a:r>
            <a:r>
              <a:rPr lang="cs-CZ" altLang="ko-KR" sz="1600" dirty="0">
                <a:latin typeface="Cambria" pitchFamily="18" charset="0"/>
              </a:rPr>
              <a:t> </a:t>
            </a:r>
            <a:r>
              <a:rPr lang="en-US" altLang="ko-KR" sz="1600" dirty="0">
                <a:latin typeface="Cambria" pitchFamily="18" charset="0"/>
              </a:rPr>
              <a:t>o </a:t>
            </a:r>
            <a:r>
              <a:rPr lang="en-US" altLang="ko-KR" sz="1600" dirty="0" err="1">
                <a:latin typeface="Cambria" pitchFamily="18" charset="0"/>
              </a:rPr>
              <a:t>tělesném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složení</a:t>
            </a:r>
            <a:r>
              <a:rPr lang="cs-CZ" altLang="ko-KR" sz="1600" dirty="0">
                <a:latin typeface="Cambria" pitchFamily="18" charset="0"/>
              </a:rPr>
              <a:t>.</a:t>
            </a:r>
            <a:r>
              <a:rPr lang="en-US" altLang="ko-KR" sz="1400" dirty="0">
                <a:latin typeface="Cambria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050" y="2072773"/>
            <a:ext cx="3192088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Analýza svalů a tuků. Pro mnoho lidí je toto nejpoužívanější část.</a:t>
            </a:r>
            <a:endParaRPr lang="en-US" altLang="ko-KR" sz="1400" dirty="0">
              <a:latin typeface="Cambria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8758844" y="365128"/>
            <a:ext cx="3192088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Růstové skóre dítěte u dospělého používáme fitness skóre.</a:t>
            </a:r>
            <a:endParaRPr lang="en-US" altLang="ko-KR" sz="1400" dirty="0">
              <a:latin typeface="Cambria" pitchFamily="18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8779606" y="2001614"/>
            <a:ext cx="3192088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Doporučené cílové hodnoty dle WHO k ideální váze.</a:t>
            </a:r>
            <a:endParaRPr lang="en-US" altLang="ko-KR" sz="1400" dirty="0">
              <a:latin typeface="Cambria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53050" y="3485516"/>
            <a:ext cx="31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Percentilové růstové grafy dítěte až do věku 18let. Dle WHO.</a:t>
            </a:r>
          </a:p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V aplikace je možnost i dle SZU ČR.</a:t>
            </a:r>
            <a:endParaRPr lang="en-US" altLang="ko-KR" sz="1400" dirty="0">
              <a:latin typeface="Cambria" pitchFamily="18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253050" y="5312653"/>
            <a:ext cx="3192088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Sledování změn v časové ose.</a:t>
            </a:r>
            <a:endParaRPr lang="en-US" altLang="ko-KR" sz="1400" dirty="0">
              <a:latin typeface="Cambria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8758844" y="4071090"/>
            <a:ext cx="3192088" cy="98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s-CZ" altLang="ko-KR" sz="1600" dirty="0">
                <a:latin typeface="Cambria" pitchFamily="18" charset="0"/>
              </a:rPr>
              <a:t>Bazální metabolismus a diagnostika obezity nezaložené na BMI.</a:t>
            </a:r>
            <a:endParaRPr lang="en-US" altLang="ko-KR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37"/>
          <p:cNvSpPr txBox="1"/>
          <p:nvPr/>
        </p:nvSpPr>
        <p:spPr>
          <a:xfrm>
            <a:off x="520686" y="4351153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Monitorujte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tělesnou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vyvážnost</a:t>
            </a:r>
            <a:r>
              <a:rPr lang="cs-CZ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dnes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tráví více volný čas u počítačových her a TV než venku. M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má díky tomu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slabé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dolní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končetiny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sedav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ý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životní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styl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je velký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problém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protože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může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způsobit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velké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zatížení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jejich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dolních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končetin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rostou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stávají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těžšími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vysokým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tělesným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by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měly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být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sledova</a:t>
            </a:r>
            <a:r>
              <a:rPr lang="cs-CZ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 v rámci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tělesn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rovnováh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y a vyvážeností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horních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dolních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končetin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770851" y="64315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VÝSLEDEK;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VYVÁŽENOST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 TĚLA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그림 23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405" y="635243"/>
            <a:ext cx="1285884" cy="408021"/>
          </a:xfrm>
          <a:prstGeom prst="rect">
            <a:avLst/>
          </a:prstGeom>
        </p:spPr>
      </p:pic>
      <p:grpSp>
        <p:nvGrpSpPr>
          <p:cNvPr id="9" name="그룹 27"/>
          <p:cNvGrpSpPr/>
          <p:nvPr/>
        </p:nvGrpSpPr>
        <p:grpSpPr>
          <a:xfrm>
            <a:off x="2842420" y="1338470"/>
            <a:ext cx="4804083" cy="2675542"/>
            <a:chOff x="2500298" y="1643050"/>
            <a:chExt cx="4214842" cy="2399244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6" y="1705885"/>
              <a:ext cx="2000264" cy="193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643050"/>
              <a:ext cx="2000264" cy="195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20"/>
            <p:cNvSpPr txBox="1"/>
            <p:nvPr/>
          </p:nvSpPr>
          <p:spPr>
            <a:xfrm>
              <a:off x="2777812" y="3580629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rPr>
                <a:t>Slabé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rPr>
                <a:t>horní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itchFamily="18" charset="0"/>
                </a:rPr>
                <a:t>končetiny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786314" y="3580629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rgbClr val="9C1F00"/>
                  </a:solidFill>
                  <a:latin typeface="Cambria" pitchFamily="18" charset="0"/>
                </a:rPr>
                <a:t>Slabé</a:t>
              </a:r>
              <a:r>
                <a:rPr lang="en-US" altLang="ko-KR" sz="1200" b="1" dirty="0">
                  <a:solidFill>
                    <a:srgbClr val="9C1F00"/>
                  </a:solidFill>
                  <a:latin typeface="Cambria" pitchFamily="18" charset="0"/>
                </a:rPr>
                <a:t> </a:t>
              </a:r>
              <a:r>
                <a:rPr lang="en-US" altLang="ko-KR" sz="1200" b="1" dirty="0" err="1">
                  <a:solidFill>
                    <a:srgbClr val="9C1F00"/>
                  </a:solidFill>
                  <a:latin typeface="Cambria" pitchFamily="18" charset="0"/>
                </a:rPr>
                <a:t>dolní</a:t>
              </a:r>
              <a:r>
                <a:rPr lang="en-US" altLang="ko-KR" sz="1200" b="1" dirty="0">
                  <a:solidFill>
                    <a:srgbClr val="9C1F00"/>
                  </a:solidFill>
                  <a:latin typeface="Cambria" pitchFamily="18" charset="0"/>
                </a:rPr>
                <a:t> </a:t>
              </a:r>
              <a:r>
                <a:rPr lang="en-US" altLang="ko-KR" sz="1200" b="1" dirty="0" err="1">
                  <a:solidFill>
                    <a:srgbClr val="9C1F00"/>
                  </a:solidFill>
                  <a:latin typeface="Cambria" pitchFamily="18" charset="0"/>
                </a:rPr>
                <a:t>končetiny</a:t>
              </a:r>
              <a:endParaRPr lang="ko-KR" altLang="en-US" sz="1200" b="1" dirty="0">
                <a:solidFill>
                  <a:srgbClr val="9C1F00"/>
                </a:solidFill>
                <a:latin typeface="Cambria" pitchFamily="18" charset="0"/>
              </a:endParaRPr>
            </a:p>
          </p:txBody>
        </p:sp>
        <p:sp>
          <p:nvSpPr>
            <p:cNvPr id="14" name="직사각형 24"/>
            <p:cNvSpPr/>
            <p:nvPr/>
          </p:nvSpPr>
          <p:spPr>
            <a:xfrm>
              <a:off x="2500298" y="1857364"/>
              <a:ext cx="57150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25"/>
            <p:cNvSpPr/>
            <p:nvPr/>
          </p:nvSpPr>
          <p:spPr>
            <a:xfrm>
              <a:off x="4000496" y="1873840"/>
              <a:ext cx="100013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26"/>
            <p:cNvSpPr/>
            <p:nvPr/>
          </p:nvSpPr>
          <p:spPr>
            <a:xfrm>
              <a:off x="6143636" y="1857364"/>
              <a:ext cx="57150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50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1670539" y="1266789"/>
            <a:ext cx="9362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60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              </a:t>
            </a:r>
            <a:r>
              <a:rPr lang="en-US" altLang="ko-KR" sz="6000" b="1" dirty="0" err="1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Může</a:t>
            </a:r>
            <a:r>
              <a:rPr lang="en-US" altLang="ko-KR" sz="60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6000" b="1" dirty="0" err="1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Být</a:t>
            </a:r>
            <a:r>
              <a:rPr lang="cs-CZ" altLang="ko-KR" sz="60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6000" b="1" dirty="0" err="1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Nejlepší</a:t>
            </a:r>
            <a:r>
              <a:rPr lang="en-US" altLang="ko-KR" sz="60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 Partner</a:t>
            </a:r>
            <a:r>
              <a:rPr lang="cs-CZ" altLang="ko-KR" sz="60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60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Pro </a:t>
            </a:r>
            <a:r>
              <a:rPr lang="cs-CZ" altLang="ko-KR" sz="60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D</a:t>
            </a:r>
            <a:r>
              <a:rPr lang="en-US" altLang="ko-KR" sz="6000" b="1" dirty="0" err="1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ětsk</a:t>
            </a:r>
            <a:r>
              <a:rPr lang="cs-CZ" altLang="ko-KR" sz="60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ou</a:t>
            </a:r>
            <a:r>
              <a:rPr lang="en-US" altLang="ko-KR" sz="60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6000" b="1" dirty="0" err="1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Zdravotní</a:t>
            </a:r>
            <a:r>
              <a:rPr lang="en-US" altLang="ko-KR" sz="60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6000" b="1" dirty="0" err="1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Péč</a:t>
            </a:r>
            <a:r>
              <a:rPr lang="cs-CZ" altLang="ko-KR" sz="60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i</a:t>
            </a:r>
            <a:endParaRPr lang="ko-KR" altLang="en-US" sz="60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" name="그림 13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638" y="1385695"/>
            <a:ext cx="2641329" cy="8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5825625" y="3873542"/>
            <a:ext cx="4892679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</a:t>
            </a:r>
            <a:r>
              <a:rPr lang="cs-CZ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reciznost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přesnost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výsledků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InBody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byla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prokázána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různými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vědeckými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publikacemi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cs-CZ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Použitím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vícefrekvenčních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segmentových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měřicích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metod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bylo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překonáno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omezení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konvenčního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zařízení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BIA a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nyní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je InBody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vysoce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považován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za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nejlepší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analyzátor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složení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rgbClr val="9C1F00"/>
                </a:solidFill>
                <a:latin typeface="Cambria" pitchFamily="18" charset="0"/>
              </a:rPr>
              <a:t>těla</a:t>
            </a:r>
            <a:r>
              <a:rPr lang="en-US" altLang="ko-KR" sz="1400" dirty="0">
                <a:solidFill>
                  <a:srgbClr val="9C1F00"/>
                </a:solidFill>
                <a:latin typeface="Cambria" pitchFamily="18" charset="0"/>
              </a:rPr>
              <a:t>.</a:t>
            </a:r>
            <a:endParaRPr lang="ko-KR" altLang="en-US" sz="1400" dirty="0">
              <a:solidFill>
                <a:srgbClr val="9C1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125" y="1431116"/>
            <a:ext cx="3453417" cy="45354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b="49032"/>
          <a:stretch>
            <a:fillRect/>
          </a:stretch>
        </p:blipFill>
        <p:spPr bwMode="auto">
          <a:xfrm>
            <a:off x="5897063" y="1431116"/>
            <a:ext cx="2263748" cy="15657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0"/>
          <p:cNvSpPr txBox="1"/>
          <p:nvPr/>
        </p:nvSpPr>
        <p:spPr>
          <a:xfrm>
            <a:off x="5825624" y="3086878"/>
            <a:ext cx="489267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Subjects were children aged 6-18. </a:t>
            </a:r>
          </a:p>
          <a:p>
            <a:pPr>
              <a:lnSpc>
                <a:spcPct val="125000"/>
              </a:lnSpc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Body composition results were compared with the Gold Standard device DEXA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직사각형 17"/>
          <p:cNvSpPr/>
          <p:nvPr/>
        </p:nvSpPr>
        <p:spPr>
          <a:xfrm>
            <a:off x="5682749" y="5800392"/>
            <a:ext cx="2714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i="1" dirty="0">
                <a:latin typeface="Times New Roman" pitchFamily="18" charset="0"/>
                <a:cs typeface="Times New Roman" pitchFamily="18" charset="0"/>
              </a:rPr>
              <a:t>Pediatrics International (2009) 51, 263–268</a:t>
            </a:r>
            <a:endParaRPr lang="ko-KR" alt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t="49250"/>
          <a:stretch>
            <a:fillRect/>
          </a:stretch>
        </p:blipFill>
        <p:spPr bwMode="auto">
          <a:xfrm>
            <a:off x="8381531" y="1431116"/>
            <a:ext cx="2263748" cy="15589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6"/>
          <p:cNvSpPr txBox="1"/>
          <p:nvPr/>
        </p:nvSpPr>
        <p:spPr>
          <a:xfrm>
            <a:off x="1967973" y="564523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</a:rPr>
              <a:t>BYLA DOKÁZÁNA PŘESNOST</a:t>
            </a:r>
            <a:endParaRPr lang="ko-KR" altLang="en-US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3" name="그림 14" descr="logo_red[1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3058" y="544184"/>
            <a:ext cx="1285884" cy="4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054" y="1984399"/>
            <a:ext cx="5244372" cy="328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그림 14" descr="logo_red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2436" y="647684"/>
            <a:ext cx="1285884" cy="408021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3310406" y="668252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</a:rPr>
              <a:t>NEPOUŽ</a:t>
            </a:r>
            <a:r>
              <a:rPr lang="cs-CZ" altLang="ko-KR" sz="2000" b="1" dirty="0">
                <a:latin typeface="Cambria" pitchFamily="18" charset="0"/>
              </a:rPr>
              <a:t>ÍVÁ ŽÁDNÉHO</a:t>
            </a:r>
            <a:r>
              <a:rPr lang="en-US" altLang="ko-KR" sz="2000" b="1" dirty="0">
                <a:latin typeface="Cambria" pitchFamily="18" charset="0"/>
              </a:rPr>
              <a:t> EMPIRICKÉHO ODHADU</a:t>
            </a:r>
            <a:endParaRPr lang="ko-KR" altLang="en-US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2148979" y="1254158"/>
            <a:ext cx="8569325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Při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použití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empirických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odhadů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,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jako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je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věk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a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pohlaví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, je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tělesná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skladba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podhodnocená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nebo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nadhodnocená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s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odlehlými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latin typeface="Cambria" pitchFamily="18" charset="0"/>
                <a:cs typeface="Arial" pitchFamily="34" charset="0"/>
              </a:rPr>
              <a:t>populacemi</a:t>
            </a:r>
            <a:r>
              <a:rPr lang="en-US" altLang="ko-KR" sz="1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děti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starší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lidé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sportovci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a </a:t>
            </a: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obézní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).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0" name="직사각형 17"/>
          <p:cNvSpPr/>
          <p:nvPr/>
        </p:nvSpPr>
        <p:spPr>
          <a:xfrm>
            <a:off x="2148979" y="5341985"/>
            <a:ext cx="856932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Cambria" pitchFamily="18" charset="0"/>
                <a:cs typeface="Arial" pitchFamily="34" charset="0"/>
              </a:rPr>
              <a:t>U InBody </a:t>
            </a:r>
            <a:r>
              <a:rPr lang="en-US" altLang="ko-KR" sz="1600" dirty="0" err="1">
                <a:latin typeface="Cambria" pitchFamily="18" charset="0"/>
                <a:cs typeface="Arial" pitchFamily="34" charset="0"/>
              </a:rPr>
              <a:t>jsou</a:t>
            </a:r>
            <a:r>
              <a:rPr lang="en-US" altLang="ko-KR" sz="16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Cambria" pitchFamily="18" charset="0"/>
                <a:cs typeface="Arial" pitchFamily="34" charset="0"/>
              </a:rPr>
              <a:t>tělesné</a:t>
            </a:r>
            <a:r>
              <a:rPr lang="en-US" altLang="ko-KR" sz="16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Cambria" pitchFamily="18" charset="0"/>
                <a:cs typeface="Arial" pitchFamily="34" charset="0"/>
              </a:rPr>
              <a:t>skladby</a:t>
            </a:r>
            <a:r>
              <a:rPr lang="en-US" altLang="ko-KR" sz="16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dirty="0" err="1">
                <a:latin typeface="Cambria" pitchFamily="18" charset="0"/>
                <a:cs typeface="Arial" pitchFamily="34" charset="0"/>
              </a:rPr>
              <a:t>hodnoceny</a:t>
            </a:r>
            <a:r>
              <a:rPr lang="en-US" altLang="ko-KR" sz="16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pouze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podle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fyzických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</a:t>
            </a:r>
            <a:r>
              <a:rPr lang="cs-CZ" altLang="ko-KR" sz="1600" b="1" dirty="0">
                <a:latin typeface="Cambria" pitchFamily="18" charset="0"/>
                <a:cs typeface="Arial" pitchFamily="34" charset="0"/>
              </a:rPr>
              <a:t>vlastností</a:t>
            </a:r>
            <a:r>
              <a:rPr lang="en-US" altLang="ko-KR" sz="1600" dirty="0">
                <a:latin typeface="Cambria" pitchFamily="18" charset="0"/>
                <a:cs typeface="Arial" pitchFamily="34" charset="0"/>
              </a:rPr>
              <a:t>.</a:t>
            </a:r>
            <a:endParaRPr lang="cs-CZ" altLang="ko-KR" sz="1600" dirty="0">
              <a:latin typeface="Cambr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ko-KR" sz="16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Nezáleží na věku ani pohlaví.</a:t>
            </a:r>
            <a:endParaRPr lang="ko-KR" altLang="en-US" sz="16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1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1969840" y="1462465"/>
            <a:ext cx="8748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Anthropometric and Intellectual Evaluation of Individuals with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Prader-Willi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Syndrome</a:t>
            </a:r>
            <a:r>
              <a:rPr lang="en-US" sz="1600" b="1" dirty="0">
                <a:latin typeface="Cambria" pitchFamily="18" charset="0"/>
              </a:rPr>
              <a:t>. </a:t>
            </a:r>
            <a:r>
              <a:rPr lang="en-US" sz="1600" i="1" dirty="0">
                <a:latin typeface="Cambria" pitchFamily="18" charset="0"/>
              </a:rPr>
              <a:t>J </a:t>
            </a:r>
            <a:r>
              <a:rPr lang="en-US" sz="1600" i="1" dirty="0" err="1">
                <a:latin typeface="Cambria" pitchFamily="18" charset="0"/>
              </a:rPr>
              <a:t>Formos</a:t>
            </a:r>
            <a:r>
              <a:rPr lang="en-US" sz="1600" i="1" dirty="0">
                <a:latin typeface="Cambria" pitchFamily="18" charset="0"/>
              </a:rPr>
              <a:t> Med Assoc 2007;106(6):509-512. San-</a:t>
            </a:r>
            <a:r>
              <a:rPr lang="en-US" sz="1600" i="1" dirty="0" err="1">
                <a:latin typeface="Cambria" pitchFamily="18" charset="0"/>
              </a:rPr>
              <a:t>Ging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</a:rPr>
              <a:t>Shu,et</a:t>
            </a:r>
            <a:r>
              <a:rPr lang="en-US" sz="1600" i="1" dirty="0">
                <a:latin typeface="Cambria" pitchFamily="18" charset="0"/>
              </a:rPr>
              <a:t> al.</a:t>
            </a:r>
            <a:endParaRPr lang="en-US" altLang="ko-KR" sz="16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n-US" altLang="ko-KR" sz="16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Great</a:t>
            </a:r>
            <a:r>
              <a:rPr lang="cs-CZ" altLang="ko-KR" sz="1600" b="1" dirty="0" err="1">
                <a:latin typeface="Cambria" pitchFamily="18" charset="0"/>
                <a:cs typeface="Arial" pitchFamily="34" charset="0"/>
              </a:rPr>
              <a:t>er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lean tissue and skeletal muscle mass are associated with higher bone mineral content in children. </a:t>
            </a:r>
            <a:r>
              <a:rPr lang="en-US" altLang="ko-KR" sz="1600" i="1" dirty="0">
                <a:latin typeface="Cambria" pitchFamily="18" charset="0"/>
                <a:cs typeface="Arial" pitchFamily="34" charset="0"/>
              </a:rPr>
              <a:t>Nutrition &amp; Metabolism 2010, 7:41. Dorsey, et al.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n-US" altLang="ko-KR" sz="16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Effects of body composition,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leptin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and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adiponectin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on bone mineral density in </a:t>
            </a:r>
            <a:r>
              <a:rPr lang="en-US" altLang="ko-KR" sz="1600" b="1" dirty="0" err="1">
                <a:latin typeface="Cambria" pitchFamily="18" charset="0"/>
                <a:cs typeface="Arial" pitchFamily="34" charset="0"/>
              </a:rPr>
              <a:t>prepubertal</a:t>
            </a: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girls</a:t>
            </a:r>
            <a:r>
              <a:rPr lang="en-US" sz="1600" b="1" dirty="0">
                <a:latin typeface="Cambria" pitchFamily="18" charset="0"/>
              </a:rPr>
              <a:t>. </a:t>
            </a:r>
            <a:r>
              <a:rPr lang="sv-SE" altLang="ko-KR" sz="1600" i="1" dirty="0">
                <a:latin typeface="Cambria" pitchFamily="18" charset="0"/>
              </a:rPr>
              <a:t>J Korean Med Sci 2010; 25: 1187-1190</a:t>
            </a:r>
            <a:r>
              <a:rPr lang="en-US" sz="1600" i="1" dirty="0">
                <a:latin typeface="Cambria" pitchFamily="18" charset="0"/>
              </a:rPr>
              <a:t>. San-</a:t>
            </a:r>
            <a:r>
              <a:rPr lang="en-US" sz="1600" i="1" dirty="0" err="1">
                <a:latin typeface="Cambria" pitchFamily="18" charset="0"/>
              </a:rPr>
              <a:t>Ging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</a:rPr>
              <a:t>Shu,et</a:t>
            </a:r>
            <a:r>
              <a:rPr lang="en-US" sz="1600" i="1" dirty="0">
                <a:latin typeface="Cambria" pitchFamily="18" charset="0"/>
              </a:rPr>
              <a:t> al.</a:t>
            </a:r>
            <a:endParaRPr lang="en-US" altLang="ko-KR" sz="16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n-US" altLang="ko-KR" sz="1600" b="1" dirty="0">
              <a:latin typeface="Cambria" pitchFamily="18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ko-KR" sz="1600" b="1" dirty="0">
                <a:latin typeface="Cambria" pitchFamily="18" charset="0"/>
                <a:cs typeface="Arial" pitchFamily="34" charset="0"/>
              </a:rPr>
              <a:t> Factors associated with changes in bone mineral content among girls in early pubertal age. </a:t>
            </a:r>
            <a:r>
              <a:rPr lang="en-US" altLang="ko-KR" sz="1600" i="1" dirty="0">
                <a:latin typeface="Cambria" pitchFamily="18" charset="0"/>
                <a:cs typeface="Arial" pitchFamily="34" charset="0"/>
              </a:rPr>
              <a:t>Korean Journal Nutrition 2007, 40(1): 69-77. </a:t>
            </a:r>
            <a:r>
              <a:rPr lang="en-US" altLang="ko-KR" sz="1600" i="1" dirty="0" err="1">
                <a:latin typeface="Cambria" pitchFamily="18" charset="0"/>
                <a:cs typeface="Arial" pitchFamily="34" charset="0"/>
              </a:rPr>
              <a:t>Yun</a:t>
            </a:r>
            <a:r>
              <a:rPr lang="en-US" altLang="ko-KR" sz="1600" i="1" dirty="0">
                <a:latin typeface="Cambria" pitchFamily="18" charset="0"/>
                <a:cs typeface="Arial" pitchFamily="34" charset="0"/>
              </a:rPr>
              <a:t>, et al.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en-US" altLang="ko-KR" sz="1600" i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b="1" dirty="0">
                <a:latin typeface="Cambria" pitchFamily="18" charset="0"/>
              </a:rPr>
              <a:t>Cross‐calibration of multi‐frequency bioelectrical impedance analysis with eight‐point tactile electrodes and dual‐energy X‐ray absorptiometry for assessment of body composition in healthy children aged 6–18 years. </a:t>
            </a:r>
            <a:r>
              <a:rPr lang="en-US" sz="1600" dirty="0">
                <a:latin typeface="Cambria" pitchFamily="18" charset="0"/>
              </a:rPr>
              <a:t>Pediatrics International 51.2 (2009): 263-268. Lim, et al.</a:t>
            </a:r>
            <a:endParaRPr lang="en-US" altLang="ko-KR" sz="1600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913518" y="57035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</a:rPr>
              <a:t>REFERENCES</a:t>
            </a:r>
            <a:endParaRPr lang="ko-KR" altLang="en-US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4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CDA212C-3761-44FB-9745-D1DDCAA91C29}"/>
              </a:ext>
            </a:extLst>
          </p:cNvPr>
          <p:cNvSpPr txBox="1">
            <a:spLocks/>
          </p:cNvSpPr>
          <p:nvPr/>
        </p:nvSpPr>
        <p:spPr>
          <a:xfrm>
            <a:off x="4038600" y="63509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E7C2B4-E92A-4F53-9B83-947D9325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161" y="514609"/>
            <a:ext cx="7813676" cy="1790441"/>
          </a:xfrm>
        </p:spPr>
        <p:txBody>
          <a:bodyPr>
            <a:noAutofit/>
          </a:bodyPr>
          <a:lstStyle/>
          <a:p>
            <a:pPr algn="ctr"/>
            <a:r>
              <a:rPr lang="cs-CZ" altLang="ko-KR" sz="4800" b="1" dirty="0">
                <a:solidFill>
                  <a:srgbClr val="B50938"/>
                </a:solidFill>
              </a:rPr>
              <a:t>Zajímá Vás víc?</a:t>
            </a:r>
            <a:endParaRPr lang="en-US" sz="4800" b="1" dirty="0">
              <a:solidFill>
                <a:srgbClr val="B5093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797F4-9943-4DA3-B756-0338EDF9ED59}"/>
              </a:ext>
            </a:extLst>
          </p:cNvPr>
          <p:cNvSpPr txBox="1"/>
          <p:nvPr/>
        </p:nvSpPr>
        <p:spPr>
          <a:xfrm>
            <a:off x="4886179" y="2493059"/>
            <a:ext cx="422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Zeptejte se nás…</a:t>
            </a:r>
            <a:endParaRPr lang="en-CA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B579DD6-919B-4294-91CE-BCC5AB8D1489}"/>
              </a:ext>
            </a:extLst>
          </p:cNvPr>
          <p:cNvSpPr txBox="1"/>
          <p:nvPr/>
        </p:nvSpPr>
        <p:spPr>
          <a:xfrm>
            <a:off x="5138107" y="3320716"/>
            <a:ext cx="191578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/>
              <a:t>Jaroslav Dědek</a:t>
            </a:r>
          </a:p>
          <a:p>
            <a:pPr algn="ctr"/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dedek</a:t>
            </a:r>
            <a:r>
              <a:rPr lang="cs-CZ" dirty="0">
                <a:solidFill>
                  <a:schemeClr val="accent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@inbody.cz</a:t>
            </a:r>
            <a:endParaRPr lang="cs-CZ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/>
              <a:t>Vratislav Řehola</a:t>
            </a:r>
          </a:p>
          <a:p>
            <a:pPr algn="ctr"/>
            <a:r>
              <a:rPr lang="cs-CZ" dirty="0">
                <a:solidFill>
                  <a:schemeClr val="accent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rehola@inbody.cz</a:t>
            </a:r>
            <a:endParaRPr lang="cs-CZ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cs-CZ" dirty="0">
              <a:solidFill>
                <a:srgbClr val="B50938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87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50FC5-5328-4805-A009-96B3DE86A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89" y="2722506"/>
            <a:ext cx="2474260" cy="7039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EA7D58-E18C-40DA-82EF-505135C5944F}"/>
              </a:ext>
            </a:extLst>
          </p:cNvPr>
          <p:cNvCxnSpPr>
            <a:cxnSpLocks/>
          </p:cNvCxnSpPr>
          <p:nvPr/>
        </p:nvCxnSpPr>
        <p:spPr>
          <a:xfrm flipH="1">
            <a:off x="5114433" y="2649987"/>
            <a:ext cx="1" cy="10575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46F4E8-3B2E-48BF-90E9-C906A28FE565}"/>
              </a:ext>
            </a:extLst>
          </p:cNvPr>
          <p:cNvSpPr txBox="1"/>
          <p:nvPr/>
        </p:nvSpPr>
        <p:spPr>
          <a:xfrm>
            <a:off x="5220286" y="2468583"/>
            <a:ext cx="6047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Mgr. Martin Forejt, Ph.D.</a:t>
            </a:r>
          </a:p>
          <a:p>
            <a:r>
              <a:rPr lang="cs-CZ" sz="2000" i="1" dirty="0"/>
              <a:t>Ústav veřejného zdraví LFMU Brno</a:t>
            </a:r>
          </a:p>
          <a:p>
            <a:r>
              <a:rPr lang="cs-CZ" sz="2000" i="1" dirty="0"/>
              <a:t>Odborný garant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1C386B45-FA17-40E3-997B-5037438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411959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6A6D01-BEC4-49FD-8B16-3C9DB89A5A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02" y="2461768"/>
            <a:ext cx="5181196" cy="14740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13E0B-79E4-4464-8B14-A4FC35500E72}"/>
              </a:ext>
            </a:extLst>
          </p:cNvPr>
          <p:cNvCxnSpPr>
            <a:cxnSpLocks/>
          </p:cNvCxnSpPr>
          <p:nvPr/>
        </p:nvCxnSpPr>
        <p:spPr>
          <a:xfrm>
            <a:off x="0" y="6184232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9D5B2FE-292E-406F-9EE6-ADFDE974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256817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328569" y="470919"/>
            <a:ext cx="7393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ko-KR" sz="4400" b="1" dirty="0">
                <a:solidFill>
                  <a:srgbClr val="CDD8DE"/>
                </a:solidFill>
                <a:latin typeface="Cambria" pitchFamily="18" charset="0"/>
                <a:cs typeface="Arial" pitchFamily="34" charset="0"/>
              </a:rPr>
              <a:t>Vhodný postup</a:t>
            </a:r>
            <a:endParaRPr lang="en-US" altLang="ko-KR" sz="4400" b="1" dirty="0">
              <a:solidFill>
                <a:srgbClr val="CDD8DE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en-US" altLang="ko-KR" sz="44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Pro</a:t>
            </a:r>
            <a:r>
              <a:rPr lang="cs-CZ" altLang="ko-KR" sz="44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 správný vývoj dítěte </a:t>
            </a:r>
            <a:endParaRPr lang="ko-KR" altLang="en-US" sz="44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588820" y="5263723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Start with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2" name="그림 5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278555"/>
            <a:ext cx="1361454" cy="432000"/>
          </a:xfrm>
          <a:prstGeom prst="rect">
            <a:avLst/>
          </a:prstGeom>
        </p:spPr>
      </p:pic>
      <p:pic>
        <p:nvPicPr>
          <p:cNvPr id="14" name="그림 15" descr="InBody_J10_결과지든남자아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7844" y="2756813"/>
            <a:ext cx="2087642" cy="250691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8" y="2898709"/>
            <a:ext cx="1892010" cy="23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8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410603" y="997102"/>
            <a:ext cx="7304244" cy="958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ko-KR" sz="2000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Analýza složení těla</a:t>
            </a:r>
            <a:endParaRPr lang="en-US" altLang="ko-KR" sz="2000" b="1" dirty="0">
              <a:solidFill>
                <a:srgbClr val="9C1F00"/>
              </a:solidFill>
              <a:latin typeface="Cambria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je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nezbytn</a:t>
            </a:r>
            <a:r>
              <a:rPr lang="cs-CZ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á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pro </a:t>
            </a:r>
            <a:r>
              <a:rPr lang="cs-CZ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průběžný monitoring správného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růst</a:t>
            </a:r>
            <a:r>
              <a:rPr lang="cs-CZ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dítěte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308935" y="2636085"/>
            <a:ext cx="6678629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Beztuková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hmota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(FFM) 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a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kosterní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svalová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hmota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(SMM)</a:t>
            </a:r>
            <a:r>
              <a:rPr lang="cs-CZ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jsou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známé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jako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hlavní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cs-CZ" altLang="ko-KR" dirty="0">
                <a:latin typeface="Cambria" pitchFamily="18" charset="0"/>
                <a:cs typeface="Arial" pitchFamily="34" charset="0"/>
              </a:rPr>
              <a:t> faktory růstu</a:t>
            </a:r>
          </a:p>
          <a:p>
            <a:pPr>
              <a:lnSpc>
                <a:spcPct val="150000"/>
              </a:lnSpc>
            </a:pPr>
            <a:endParaRPr lang="cs-CZ" altLang="ko-KR" dirty="0">
              <a:latin typeface="Cambr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err="1">
                <a:latin typeface="Cambria" pitchFamily="18" charset="0"/>
                <a:cs typeface="Arial" pitchFamily="34" charset="0"/>
              </a:rPr>
              <a:t>Obézní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dítě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potřebuje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omezit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tukovou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hmotu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(FM),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nikoli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FFM</a:t>
            </a:r>
            <a:endParaRPr lang="cs-CZ" altLang="ko-KR" b="1" dirty="0">
              <a:latin typeface="Cambr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altLang="ko-KR" dirty="0">
              <a:latin typeface="Cambr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Cambria" pitchFamily="18" charset="0"/>
                <a:cs typeface="Arial" pitchFamily="34" charset="0"/>
              </a:rPr>
              <a:t>FM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je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nutné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monitorovat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, aby se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zabránilo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rané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pubertě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dítěte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타원 4"/>
          <p:cNvSpPr/>
          <p:nvPr/>
        </p:nvSpPr>
        <p:spPr>
          <a:xfrm>
            <a:off x="2750804" y="2739350"/>
            <a:ext cx="357190" cy="357190"/>
          </a:xfrm>
          <a:prstGeom prst="ellipse">
            <a:avLst/>
          </a:prstGeom>
          <a:solidFill>
            <a:srgbClr val="CD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 Black" pitchFamily="34" charset="0"/>
                <a:cs typeface="Arial" pitchFamily="34" charset="0"/>
              </a:rPr>
              <a:t>1</a:t>
            </a:r>
            <a:endParaRPr lang="ko-KR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타원 5"/>
          <p:cNvSpPr/>
          <p:nvPr/>
        </p:nvSpPr>
        <p:spPr>
          <a:xfrm>
            <a:off x="2750804" y="3978510"/>
            <a:ext cx="357190" cy="357190"/>
          </a:xfrm>
          <a:prstGeom prst="ellipse">
            <a:avLst/>
          </a:prstGeom>
          <a:solidFill>
            <a:srgbClr val="CD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 Black" pitchFamily="34" charset="0"/>
                <a:cs typeface="Arial" pitchFamily="34" charset="0"/>
              </a:rPr>
              <a:t>2</a:t>
            </a:r>
            <a:endParaRPr lang="ko-KR" altLang="en-US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타원 6"/>
          <p:cNvSpPr/>
          <p:nvPr/>
        </p:nvSpPr>
        <p:spPr>
          <a:xfrm>
            <a:off x="2750804" y="4808348"/>
            <a:ext cx="357190" cy="357190"/>
          </a:xfrm>
          <a:prstGeom prst="ellipse">
            <a:avLst/>
          </a:prstGeom>
          <a:solidFill>
            <a:srgbClr val="CD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 Black" pitchFamily="34" charset="0"/>
                <a:cs typeface="Arial" pitchFamily="34" charset="0"/>
              </a:rPr>
              <a:t>3</a:t>
            </a:r>
            <a:endParaRPr lang="ko-KR" altLang="en-US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1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8500488" y="3295847"/>
            <a:ext cx="2890828" cy="14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SMM 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je </a:t>
            </a:r>
            <a:r>
              <a:rPr lang="cs-CZ" altLang="ko-KR" dirty="0">
                <a:latin typeface="Cambria" pitchFamily="18" charset="0"/>
                <a:cs typeface="Arial" pitchFamily="34" charset="0"/>
              </a:rPr>
              <a:t>prognostický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faktor</a:t>
            </a:r>
            <a:r>
              <a:rPr lang="cs-CZ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kostní</a:t>
            </a:r>
            <a:r>
              <a:rPr lang="cs-CZ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minerální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hustot</a:t>
            </a:r>
            <a:r>
              <a:rPr lang="cs-CZ" altLang="ko-KR" dirty="0">
                <a:latin typeface="Cambria" pitchFamily="18" charset="0"/>
                <a:cs typeface="Arial" pitchFamily="34" charset="0"/>
              </a:rPr>
              <a:t>y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(BMD).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Zvýšení</a:t>
            </a: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  <a:cs typeface="Arial" pitchFamily="34" charset="0"/>
              </a:rPr>
              <a:t> BMD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může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cs-CZ" altLang="ko-KR" dirty="0">
                <a:latin typeface="Cambria" pitchFamily="18" charset="0"/>
                <a:cs typeface="Arial" pitchFamily="34" charset="0"/>
              </a:rPr>
              <a:t>spouštět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růst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dirty="0" err="1">
                <a:latin typeface="Cambria" pitchFamily="18" charset="0"/>
                <a:cs typeface="Arial" pitchFamily="34" charset="0"/>
              </a:rPr>
              <a:t>dítěte</a:t>
            </a:r>
            <a:r>
              <a:rPr lang="en-US" altLang="ko-KR" dirty="0">
                <a:latin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2840232" y="5818105"/>
            <a:ext cx="71056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Monitorování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SMM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pomoc</a:t>
            </a:r>
            <a:r>
              <a:rPr lang="cs-CZ" altLang="ko-KR" b="1" dirty="0">
                <a:latin typeface="Cambria" pitchFamily="18" charset="0"/>
                <a:cs typeface="Arial" pitchFamily="34" charset="0"/>
              </a:rPr>
              <a:t>í                      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je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důležité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pro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růst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dítěte</a:t>
            </a:r>
            <a:endParaRPr lang="ko-KR" altLang="en-US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" name="그림 14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7461" y="5867387"/>
            <a:ext cx="1071570" cy="340018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1969560" y="575242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RŮST DĚTÍ A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KOSTERNÍ SVALOVÁ HMOTA 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(SMM)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32763" t="20612" r="37402" b="67148"/>
          <a:stretch>
            <a:fillRect/>
          </a:stretch>
        </p:blipFill>
        <p:spPr bwMode="auto">
          <a:xfrm>
            <a:off x="1969560" y="1562686"/>
            <a:ext cx="4857784" cy="112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l="51573" t="11741" r="35725" b="83420"/>
          <a:stretch>
            <a:fillRect/>
          </a:stretch>
        </p:blipFill>
        <p:spPr bwMode="auto">
          <a:xfrm>
            <a:off x="5827212" y="2361192"/>
            <a:ext cx="1571636" cy="3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 l="21484" t="9028" r="20312" b="48611"/>
          <a:stretch>
            <a:fillRect/>
          </a:stretch>
        </p:blipFill>
        <p:spPr bwMode="auto">
          <a:xfrm>
            <a:off x="2159272" y="2972760"/>
            <a:ext cx="6009507" cy="24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>
          <a:xfrm>
            <a:off x="2147519" y="5419375"/>
            <a:ext cx="2857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ko-KR" sz="1000" dirty="0">
                <a:latin typeface="Times New Roman" pitchFamily="18" charset="0"/>
                <a:cs typeface="Times New Roman" pitchFamily="18" charset="0"/>
              </a:rPr>
              <a:t>Dorsey </a:t>
            </a:r>
            <a:r>
              <a:rPr lang="da-DK" altLang="ko-KR" sz="1000" i="1" dirty="0">
                <a:latin typeface="Times New Roman" pitchFamily="18" charset="0"/>
                <a:cs typeface="Times New Roman" pitchFamily="18" charset="0"/>
              </a:rPr>
              <a:t>et al. Nutrition &amp; Metabolism 2010, </a:t>
            </a:r>
            <a:r>
              <a:rPr lang="da-DK" altLang="ko-KR" sz="1000" b="1" i="1" dirty="0">
                <a:latin typeface="Times New Roman" pitchFamily="18" charset="0"/>
                <a:cs typeface="Times New Roman" pitchFamily="18" charset="0"/>
              </a:rPr>
              <a:t>7:41</a:t>
            </a:r>
            <a:endParaRPr lang="ko-KR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19"/>
          <p:cNvSpPr txBox="1"/>
          <p:nvPr/>
        </p:nvSpPr>
        <p:spPr>
          <a:xfrm>
            <a:off x="6968633" y="3216420"/>
            <a:ext cx="3749671" cy="1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ko-KR" sz="1600" b="1" dirty="0">
                <a:solidFill>
                  <a:srgbClr val="9C1F00"/>
                </a:solidFill>
                <a:latin typeface="Cambria" pitchFamily="18" charset="0"/>
              </a:rPr>
              <a:t>FFM </a:t>
            </a:r>
            <a:r>
              <a:rPr lang="cs-CZ" altLang="ko-KR" sz="1600" dirty="0">
                <a:latin typeface="Cambria" pitchFamily="18" charset="0"/>
              </a:rPr>
              <a:t>neboli </a:t>
            </a:r>
            <a:r>
              <a:rPr lang="en-US" altLang="ko-KR" sz="1600" dirty="0">
                <a:latin typeface="Cambria" pitchFamily="18" charset="0"/>
              </a:rPr>
              <a:t>Lean Mass je </a:t>
            </a:r>
            <a:r>
              <a:rPr lang="en-US" altLang="ko-KR" sz="1600" dirty="0" err="1">
                <a:latin typeface="Cambria" pitchFamily="18" charset="0"/>
              </a:rPr>
              <a:t>hlavním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faktorem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ovlivňujícím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b="1" dirty="0">
                <a:solidFill>
                  <a:srgbClr val="9C1F00"/>
                </a:solidFill>
                <a:latin typeface="Cambria" pitchFamily="18" charset="0"/>
              </a:rPr>
              <a:t>BMD. </a:t>
            </a:r>
            <a:r>
              <a:rPr lang="en-US" altLang="ko-KR" sz="1600" dirty="0" err="1">
                <a:latin typeface="Cambria" pitchFamily="18" charset="0"/>
              </a:rPr>
              <a:t>Zvýšená</a:t>
            </a:r>
            <a:r>
              <a:rPr lang="cs-CZ" altLang="ko-KR" sz="1600" dirty="0">
                <a:latin typeface="Cambria" pitchFamily="18" charset="0"/>
              </a:rPr>
              <a:t> hodnota</a:t>
            </a:r>
            <a:r>
              <a:rPr lang="en-US" altLang="ko-KR" sz="1600" b="1" dirty="0">
                <a:solidFill>
                  <a:srgbClr val="9C1F00"/>
                </a:solidFill>
                <a:latin typeface="Cambria" pitchFamily="18" charset="0"/>
              </a:rPr>
              <a:t> FFM </a:t>
            </a:r>
            <a:r>
              <a:rPr lang="en-US" altLang="ko-KR" sz="1600" dirty="0" err="1">
                <a:latin typeface="Cambria" pitchFamily="18" charset="0"/>
              </a:rPr>
              <a:t>může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být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důležitým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ukazatelem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růstu</a:t>
            </a:r>
            <a:r>
              <a:rPr lang="en-US" altLang="ko-KR" sz="1600" dirty="0">
                <a:latin typeface="Cambria" pitchFamily="18" charset="0"/>
              </a:rPr>
              <a:t> </a:t>
            </a:r>
            <a:r>
              <a:rPr lang="en-US" altLang="ko-KR" sz="1600" dirty="0" err="1">
                <a:latin typeface="Cambria" pitchFamily="18" charset="0"/>
              </a:rPr>
              <a:t>dítěte</a:t>
            </a:r>
            <a:r>
              <a:rPr lang="en-US" altLang="ko-KR" sz="1600" dirty="0">
                <a:latin typeface="Cambria" pitchFamily="18" charset="0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7534" t="11306" r="9868" b="82394"/>
          <a:stretch>
            <a:fillRect/>
          </a:stretch>
        </p:blipFill>
        <p:spPr bwMode="auto">
          <a:xfrm>
            <a:off x="2183874" y="1496511"/>
            <a:ext cx="5462596" cy="5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3874" y="2197456"/>
            <a:ext cx="4248150" cy="295508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29"/>
          <p:cNvSpPr/>
          <p:nvPr/>
        </p:nvSpPr>
        <p:spPr>
          <a:xfrm>
            <a:off x="6503462" y="4977754"/>
            <a:ext cx="22860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ko-KR" sz="1000" i="1" dirty="0">
                <a:latin typeface="Times New Roman" pitchFamily="18" charset="0"/>
                <a:cs typeface="Times New Roman" pitchFamily="18" charset="0"/>
              </a:rPr>
              <a:t>J Korean Med Sci 2010; 25: 1187-1190</a:t>
            </a:r>
            <a:endParaRPr lang="ko-KR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002868" y="509067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APLIKACE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  S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MM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Z                         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PRO RŮST DĚTÍ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그림 14" descr="inbody_logo_red_1(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34" y="487220"/>
            <a:ext cx="1285884" cy="387991"/>
          </a:xfrm>
          <a:prstGeom prst="rect">
            <a:avLst/>
          </a:prstGeom>
        </p:spPr>
      </p:pic>
      <p:sp>
        <p:nvSpPr>
          <p:cNvPr id="12" name="TextBox 16"/>
          <p:cNvSpPr txBox="1"/>
          <p:nvPr/>
        </p:nvSpPr>
        <p:spPr>
          <a:xfrm>
            <a:off x="2873540" y="5652603"/>
            <a:ext cx="7105670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Monitorování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cs-CZ" altLang="ko-KR" b="1" dirty="0">
                <a:latin typeface="Cambria" pitchFamily="18" charset="0"/>
                <a:cs typeface="Arial" pitchFamily="34" charset="0"/>
              </a:rPr>
              <a:t>FFM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pomoc</a:t>
            </a:r>
            <a:r>
              <a:rPr lang="cs-CZ" altLang="ko-KR" b="1" dirty="0">
                <a:latin typeface="Cambria" pitchFamily="18" charset="0"/>
                <a:cs typeface="Arial" pitchFamily="34" charset="0"/>
              </a:rPr>
              <a:t>í                      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je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důležité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pro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růst</a:t>
            </a:r>
            <a:r>
              <a:rPr lang="en-US" altLang="ko-KR" b="1" dirty="0">
                <a:latin typeface="Cambria" pitchFamily="18" charset="0"/>
                <a:cs typeface="Arial" pitchFamily="34" charset="0"/>
              </a:rPr>
              <a:t> </a:t>
            </a:r>
            <a:r>
              <a:rPr lang="en-US" altLang="ko-KR" b="1" dirty="0" err="1">
                <a:latin typeface="Cambria" pitchFamily="18" charset="0"/>
                <a:cs typeface="Arial" pitchFamily="34" charset="0"/>
              </a:rPr>
              <a:t>dítěte</a:t>
            </a:r>
            <a:endParaRPr lang="ko-KR" altLang="en-US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3" name="그림 17" descr="logo_red[1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1703" y="5691588"/>
            <a:ext cx="1071570" cy="3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21"/>
          <p:cNvSpPr txBox="1"/>
          <p:nvPr/>
        </p:nvSpPr>
        <p:spPr>
          <a:xfrm>
            <a:off x="2148979" y="4813395"/>
            <a:ext cx="85693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Změna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</a:rPr>
              <a:t>FFM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b="1" dirty="0" err="1">
                <a:solidFill>
                  <a:srgbClr val="9C1F00"/>
                </a:solidFill>
                <a:latin typeface="Cambria" pitchFamily="18" charset="0"/>
              </a:rPr>
              <a:t>minerální</a:t>
            </a: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b="1" dirty="0" err="1">
                <a:solidFill>
                  <a:srgbClr val="9C1F00"/>
                </a:solidFill>
                <a:latin typeface="Cambria" pitchFamily="18" charset="0"/>
              </a:rPr>
              <a:t>hmoty</a:t>
            </a:r>
            <a:r>
              <a:rPr lang="cs-CZ" altLang="ko-KR" b="1" dirty="0">
                <a:solidFill>
                  <a:srgbClr val="9C1F00"/>
                </a:solidFill>
                <a:latin typeface="Cambria" pitchFamily="18" charset="0"/>
              </a:rPr>
              <a:t> BMC</a:t>
            </a: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vykazuje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významnou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korelaci</a:t>
            </a:r>
            <a:r>
              <a:rPr lang="cs-CZ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změnou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b="1" dirty="0">
                <a:solidFill>
                  <a:srgbClr val="9C1F00"/>
                </a:solidFill>
                <a:latin typeface="Cambria" pitchFamily="18" charset="0"/>
              </a:rPr>
              <a:t>BMD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dívek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v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raném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pubertálním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věku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cs-CZ" altLang="ko-K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(FFM: r = 0,2670, p &lt;0,05,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minerální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: r = 0,2607, p &lt;0,05)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9728" t="20756" r="11860" b="41442"/>
          <a:stretch>
            <a:fillRect/>
          </a:stretch>
        </p:blipFill>
        <p:spPr bwMode="auto">
          <a:xfrm>
            <a:off x="2251144" y="1241495"/>
            <a:ext cx="4538070" cy="30253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5032" y="1241495"/>
            <a:ext cx="2786082" cy="32508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16"/>
          <p:cNvSpPr/>
          <p:nvPr/>
        </p:nvSpPr>
        <p:spPr>
          <a:xfrm>
            <a:off x="4197286" y="4298369"/>
            <a:ext cx="2786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J The Korean Nutrition Society 2007;40(1):69-77</a:t>
            </a:r>
            <a:endParaRPr lang="ko-KR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2009896" y="531956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APLIKACE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  S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MM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Z                         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PRO RŮST DĚTÍ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그림 18" descr="inbody_logo_red_1(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7286" y="512581"/>
            <a:ext cx="1285884" cy="3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1488" t="28631" r="8649" b="16241"/>
          <a:stretch>
            <a:fillRect/>
          </a:stretch>
        </p:blipFill>
        <p:spPr bwMode="auto">
          <a:xfrm>
            <a:off x="1986487" y="1535810"/>
            <a:ext cx="3979962" cy="366575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6"/>
          <p:cNvSpPr txBox="1"/>
          <p:nvPr/>
        </p:nvSpPr>
        <p:spPr>
          <a:xfrm>
            <a:off x="6327278" y="3635795"/>
            <a:ext cx="4391026" cy="195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Chronologický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věk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kostní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věk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měly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významný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vztah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k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výšce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hmotnosti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BMI,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hmotnosti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kosterního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svalstva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hmotě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</a:t>
            </a:r>
            <a:endParaRPr lang="cs-CZ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Hodnocení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růstu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se 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současné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době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provádí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pouze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použitím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kostního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věku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ale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podle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výše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uvedených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údajů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lze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také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velmi dobře a přesně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použít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pro hodnocení růstu dítěte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analýzu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složení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těla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517" y="1535809"/>
            <a:ext cx="4854821" cy="20431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26"/>
          <p:cNvSpPr/>
          <p:nvPr/>
        </p:nvSpPr>
        <p:spPr>
          <a:xfrm>
            <a:off x="2044087" y="5262185"/>
            <a:ext cx="3791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J Korean Oriental Pediatrics 2009;23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(2):145-157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2044087" y="63412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APLIKACE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  S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MM </a:t>
            </a:r>
            <a:r>
              <a:rPr lang="cs-CZ" altLang="ko-KR" sz="2000" b="1" dirty="0">
                <a:latin typeface="Cambria" pitchFamily="18" charset="0"/>
                <a:cs typeface="Arial" pitchFamily="34" charset="0"/>
              </a:rPr>
              <a:t>Z                         </a:t>
            </a:r>
            <a:r>
              <a:rPr lang="en-US" altLang="ko-KR" sz="2000" b="1" dirty="0">
                <a:latin typeface="Cambria" pitchFamily="18" charset="0"/>
                <a:cs typeface="Arial" pitchFamily="34" charset="0"/>
              </a:rPr>
              <a:t>PRO RŮST DĚTÍ</a:t>
            </a:r>
            <a:endParaRPr lang="ko-KR" altLang="en-US" sz="2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그림 18" descr="inbody_logo_red_1(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095" y="610685"/>
            <a:ext cx="1285884" cy="3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5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5AED7E8-E70D-4091-A1F1-704F28DAF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04" y="6386449"/>
            <a:ext cx="990119" cy="281688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8282146-DD00-42C5-88DF-C9C17AC2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3652"/>
            <a:ext cx="4114800" cy="365125"/>
          </a:xfrm>
        </p:spPr>
        <p:txBody>
          <a:bodyPr/>
          <a:lstStyle/>
          <a:p>
            <a:r>
              <a:rPr lang="en-US" dirty="0">
                <a:latin typeface="+mj-lt"/>
              </a:rPr>
              <a:t>© 2018 InBody Confidential and Proprietary 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6222889" y="2119463"/>
            <a:ext cx="4462464" cy="30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Existují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dva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typy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obézních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: </a:t>
            </a:r>
            <a:endParaRPr lang="cs-CZ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 zvýšeným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počt</a:t>
            </a:r>
            <a:r>
              <a:rPr lang="cs-CZ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tukových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buněk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 </a:t>
            </a:r>
            <a:endParaRPr lang="cs-CZ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zvětšen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velikost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tukových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buněk</a:t>
            </a:r>
            <a:endParaRPr lang="cs-CZ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cs-CZ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Obézní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dítě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má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zvýšený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počet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tukových</a:t>
            </a:r>
            <a:r>
              <a:rPr lang="en-US" altLang="ko-KR" sz="1400" b="1" dirty="0">
                <a:solidFill>
                  <a:srgbClr val="9C1F00"/>
                </a:solidFill>
                <a:latin typeface="Cambria" pitchFamily="18" charset="0"/>
              </a:rPr>
              <a:t> </a:t>
            </a:r>
            <a:r>
              <a:rPr lang="en-US" altLang="ko-KR" sz="1400" b="1" dirty="0" err="1">
                <a:solidFill>
                  <a:srgbClr val="9C1F00"/>
                </a:solidFill>
                <a:latin typeface="Cambria" pitchFamily="18" charset="0"/>
              </a:rPr>
              <a:t>buněk</a:t>
            </a:r>
            <a:r>
              <a:rPr lang="cs-CZ" altLang="ko-KR" sz="1400" b="1" dirty="0">
                <a:solidFill>
                  <a:srgbClr val="9C1F00"/>
                </a:solidFill>
                <a:latin typeface="Cambria" pitchFamily="18" charset="0"/>
              </a:rPr>
              <a:t>. </a:t>
            </a:r>
            <a:endParaRPr lang="cs-CZ" altLang="ko-KR" sz="1400" dirty="0">
              <a:latin typeface="Cambria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ento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druh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obezity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obtížnější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z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vládnout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když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dítě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dospěje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r>
              <a:rPr lang="cs-CZ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poslední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době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zvyšuje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výskyt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dětské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obezity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roste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také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prevalence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diabetu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2.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typu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dětí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ko-KR" altLang="en-US" sz="1600" dirty="0"/>
          </a:p>
        </p:txBody>
      </p:sp>
      <p:sp>
        <p:nvSpPr>
          <p:cNvPr id="7" name="TextBox 9"/>
          <p:cNvSpPr txBox="1"/>
          <p:nvPr/>
        </p:nvSpPr>
        <p:spPr>
          <a:xfrm>
            <a:off x="2008047" y="71414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mbria" pitchFamily="18" charset="0"/>
              </a:rPr>
              <a:t>RŮST DĚTÍ A OBEZITA DĚTÍ</a:t>
            </a:r>
            <a:endParaRPr lang="ko-KR" altLang="en-US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008047" y="5715713"/>
            <a:ext cx="890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ko-KR" sz="1600" b="1" dirty="0">
                <a:latin typeface="Cambria" pitchFamily="18" charset="0"/>
              </a:rPr>
              <a:t>Je </a:t>
            </a:r>
            <a:r>
              <a:rPr lang="en-US" altLang="ko-KR" sz="1600" b="1" dirty="0" err="1">
                <a:latin typeface="Cambria" pitchFamily="18" charset="0"/>
              </a:rPr>
              <a:t>důležité</a:t>
            </a:r>
            <a:r>
              <a:rPr lang="en-US" altLang="ko-KR" sz="1600" b="1" dirty="0">
                <a:latin typeface="Cambria" pitchFamily="18" charset="0"/>
              </a:rPr>
              <a:t> </a:t>
            </a:r>
            <a:r>
              <a:rPr lang="en-US" altLang="ko-KR" sz="1600" b="1" dirty="0" err="1">
                <a:latin typeface="Cambria" pitchFamily="18" charset="0"/>
              </a:rPr>
              <a:t>kontrolovat</a:t>
            </a:r>
            <a:r>
              <a:rPr lang="en-US" altLang="ko-KR" sz="1600" b="1" dirty="0">
                <a:latin typeface="Cambria" pitchFamily="18" charset="0"/>
              </a:rPr>
              <a:t> </a:t>
            </a:r>
            <a:r>
              <a:rPr lang="en-US" altLang="ko-KR" sz="1600" b="1" dirty="0" err="1">
                <a:latin typeface="Cambria" pitchFamily="18" charset="0"/>
              </a:rPr>
              <a:t>tukovou</a:t>
            </a:r>
            <a:r>
              <a:rPr lang="en-US" altLang="ko-KR" sz="1600" b="1" dirty="0">
                <a:latin typeface="Cambria" pitchFamily="18" charset="0"/>
              </a:rPr>
              <a:t> </a:t>
            </a:r>
            <a:r>
              <a:rPr lang="en-US" altLang="ko-KR" sz="1600" b="1" dirty="0" err="1">
                <a:latin typeface="Cambria" pitchFamily="18" charset="0"/>
              </a:rPr>
              <a:t>hmotu</a:t>
            </a:r>
            <a:r>
              <a:rPr lang="cs-CZ" altLang="ko-KR" sz="1600" b="1" dirty="0">
                <a:latin typeface="Cambria" pitchFamily="18" charset="0"/>
              </a:rPr>
              <a:t> pomocí                        ,</a:t>
            </a:r>
            <a:r>
              <a:rPr lang="en-US" altLang="ko-KR" sz="1600" b="1" dirty="0">
                <a:latin typeface="Cambria" pitchFamily="18" charset="0"/>
              </a:rPr>
              <a:t> aby se </a:t>
            </a:r>
            <a:r>
              <a:rPr lang="en-US" altLang="ko-KR" sz="1600" b="1" dirty="0" err="1">
                <a:latin typeface="Cambria" pitchFamily="18" charset="0"/>
              </a:rPr>
              <a:t>zabránilo</a:t>
            </a:r>
            <a:r>
              <a:rPr lang="en-US" altLang="ko-KR" sz="1600" b="1" dirty="0">
                <a:latin typeface="Cambria" pitchFamily="18" charset="0"/>
              </a:rPr>
              <a:t> </a:t>
            </a:r>
            <a:r>
              <a:rPr lang="en-US" altLang="ko-KR" sz="1600" b="1" dirty="0" err="1">
                <a:latin typeface="Cambria" pitchFamily="18" charset="0"/>
              </a:rPr>
              <a:t>dětské</a:t>
            </a:r>
            <a:r>
              <a:rPr lang="en-US" altLang="ko-KR" sz="1600" b="1" dirty="0">
                <a:latin typeface="Cambria" pitchFamily="18" charset="0"/>
              </a:rPr>
              <a:t> </a:t>
            </a:r>
            <a:r>
              <a:rPr lang="en-US" altLang="ko-KR" sz="1600" b="1" dirty="0" err="1">
                <a:latin typeface="Cambria" pitchFamily="18" charset="0"/>
              </a:rPr>
              <a:t>obezitě</a:t>
            </a:r>
            <a:endParaRPr lang="ko-KR" altLang="en-US" sz="1600" b="1" dirty="0">
              <a:latin typeface="Cambria" pitchFamily="18" charset="0"/>
            </a:endParaRPr>
          </a:p>
        </p:txBody>
      </p:sp>
      <p:pic>
        <p:nvPicPr>
          <p:cNvPr id="9" name="그림 15" descr="logo_red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041" y="5745759"/>
            <a:ext cx="1071570" cy="340018"/>
          </a:xfrm>
          <a:prstGeom prst="rect">
            <a:avLst/>
          </a:prstGeom>
        </p:spPr>
      </p:pic>
      <p:grpSp>
        <p:nvGrpSpPr>
          <p:cNvPr id="10" name="그룹 17"/>
          <p:cNvGrpSpPr/>
          <p:nvPr/>
        </p:nvGrpSpPr>
        <p:grpSpPr>
          <a:xfrm>
            <a:off x="2673134" y="1521983"/>
            <a:ext cx="3144707" cy="3817757"/>
            <a:chOff x="162713" y="1762772"/>
            <a:chExt cx="3144707" cy="381775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/>
            <a:srcRect t="13468"/>
            <a:stretch>
              <a:fillRect/>
            </a:stretch>
          </p:blipFill>
          <p:spPr bwMode="auto">
            <a:xfrm>
              <a:off x="250825" y="2285992"/>
              <a:ext cx="3000396" cy="329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62713" y="1762772"/>
              <a:ext cx="1304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err="1">
                  <a:latin typeface="Cambria" pitchFamily="18" charset="0"/>
                </a:rPr>
                <a:t>Normální</a:t>
              </a:r>
              <a:endParaRPr lang="cs-CZ" altLang="ko-KR" sz="1400" b="1" dirty="0">
                <a:latin typeface="Cambria" pitchFamily="18" charset="0"/>
              </a:endParaRPr>
            </a:p>
            <a:p>
              <a:pPr algn="ctr"/>
              <a:r>
                <a:rPr lang="cs-CZ" altLang="ko-KR" sz="1400" b="1" dirty="0">
                  <a:latin typeface="Cambria" pitchFamily="18" charset="0"/>
                </a:rPr>
                <a:t>t</a:t>
              </a:r>
              <a:r>
                <a:rPr lang="en-US" altLang="ko-KR" sz="1400" b="1" dirty="0" err="1">
                  <a:latin typeface="Cambria" pitchFamily="18" charset="0"/>
                </a:rPr>
                <a:t>ukové</a:t>
              </a:r>
              <a:r>
                <a:rPr lang="en-US" altLang="ko-KR" sz="1400" b="1" dirty="0">
                  <a:latin typeface="Cambria" pitchFamily="18" charset="0"/>
                </a:rPr>
                <a:t> </a:t>
              </a:r>
              <a:r>
                <a:rPr lang="en-US" altLang="ko-KR" sz="1400" b="1" dirty="0" err="1">
                  <a:latin typeface="Cambria" pitchFamily="18" charset="0"/>
                </a:rPr>
                <a:t>buňky</a:t>
              </a:r>
              <a:endParaRPr lang="ko-KR" altLang="en-US" sz="1400" b="1" dirty="0">
                <a:latin typeface="Cambri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9061" y="1762772"/>
              <a:ext cx="1498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err="1">
                  <a:latin typeface="Cambria" pitchFamily="18" charset="0"/>
                </a:rPr>
                <a:t>Zvýšený</a:t>
              </a:r>
              <a:r>
                <a:rPr lang="en-US" altLang="ko-KR" sz="1400" b="1" dirty="0">
                  <a:latin typeface="Cambria" pitchFamily="18" charset="0"/>
                </a:rPr>
                <a:t> </a:t>
              </a:r>
              <a:r>
                <a:rPr lang="en-US" altLang="ko-KR" sz="1400" b="1" dirty="0" err="1">
                  <a:latin typeface="Cambria" pitchFamily="18" charset="0"/>
                </a:rPr>
                <a:t>počet</a:t>
              </a:r>
              <a:endParaRPr lang="cs-CZ" altLang="ko-KR" sz="1400" b="1" dirty="0">
                <a:latin typeface="Cambria" pitchFamily="18" charset="0"/>
              </a:endParaRPr>
            </a:p>
            <a:p>
              <a:pPr algn="ctr"/>
              <a:r>
                <a:rPr lang="en-US" altLang="ko-KR" sz="1400" b="1" dirty="0" err="1">
                  <a:latin typeface="Cambria" pitchFamily="18" charset="0"/>
                </a:rPr>
                <a:t>tukových</a:t>
              </a:r>
              <a:r>
                <a:rPr lang="en-US" altLang="ko-KR" sz="1400" b="1" dirty="0">
                  <a:latin typeface="Cambria" pitchFamily="18" charset="0"/>
                </a:rPr>
                <a:t> </a:t>
              </a:r>
              <a:r>
                <a:rPr lang="en-US" altLang="ko-KR" sz="1400" b="1" dirty="0" err="1">
                  <a:latin typeface="Cambria" pitchFamily="18" charset="0"/>
                </a:rPr>
                <a:t>buněk</a:t>
              </a:r>
              <a:endParaRPr lang="ko-KR" altLang="en-US" sz="1400" b="1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36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1272</Words>
  <Application>Microsoft Office PowerPoint</Application>
  <PresentationFormat>Širokoúhlá obrazovka</PresentationFormat>
  <Paragraphs>128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맑은 고딕</vt:lpstr>
      <vt:lpstr>Arial</vt:lpstr>
      <vt:lpstr>Arial Black</vt:lpstr>
      <vt:lpstr>Calibri</vt:lpstr>
      <vt:lpstr>Calibri Light</vt:lpstr>
      <vt:lpstr>Cambria</vt:lpstr>
      <vt:lpstr>Times New Roman</vt:lpstr>
      <vt:lpstr>Verdana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Zajímá Vás víc?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Jaroslav Dědek</dc:creator>
  <cp:lastModifiedBy>Martin Forejt</cp:lastModifiedBy>
  <cp:revision>234</cp:revision>
  <dcterms:created xsi:type="dcterms:W3CDTF">2018-02-01T21:57:04Z</dcterms:created>
  <dcterms:modified xsi:type="dcterms:W3CDTF">2021-09-11T05:26:38Z</dcterms:modified>
</cp:coreProperties>
</file>