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embeddedFontLst>
    <p:embeddedFont>
      <p:font typeface="Helvetica Neue" panose="020B0604020202020204" charset="0"/>
      <p:regular r:id="rId37"/>
      <p:bold r:id="rId38"/>
      <p:italic r:id="rId39"/>
      <p:bold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Merriweather" panose="020B0604020202020204" charset="-18"/>
      <p:regular r:id="rId45"/>
      <p:bold r:id="rId46"/>
      <p:italic r:id="rId47"/>
      <p:boldItalic r:id="rId48"/>
    </p:embeddedFont>
    <p:embeddedFont>
      <p:font typeface="Caveat" panose="020B0604020202020204" charset="0"/>
      <p:regular r:id="rId49"/>
      <p:bold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Wa860TOT56lpEP+SVazfREI07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60b73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eee60b73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rizikový vývoj BMI - více než 2.0/rok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>
                <a:solidFill>
                  <a:schemeClr val="dk1"/>
                </a:solidFill>
              </a:rPr>
              <a:t>Ve vyspělých zemích je tato péče založená na solidárním principu, který je navíc v Česku téměř absolutní. Náklady na léčbu obézních pacientů se tak přenášejí na všechny výdělečně aktivní občany. Je tedy v zájmu nás všech, tedy celé společnosti se tímto tématem vážně zabývat.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A jaká je skutečnost ve střední Evropě? Vývoj posledních 40 let - obezita chlapci.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Validní data WHO podle jednotné metodiky.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A jaká je skutečnost ve střední Evropě? Vývoj posledních 40 let - obezita chlapci.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Validní data WHO podle jednotné metodiky.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6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1" name="Google Shape;11;p3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3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36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1" name="Google Shape;71;p4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45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45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7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0" name="Google Shape;20;p3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37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3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0" name="Google Shape;30;p3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9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9" name="Google Shape;39;p39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9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9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9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4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subTitle" idx="1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bmi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ee60b7342_0_0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/>
          </a:p>
        </p:txBody>
      </p:sp>
      <p:sp>
        <p:nvSpPr>
          <p:cNvPr id="86" name="Google Shape;86;geee60b7342_0_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1</a:t>
            </a:fld>
            <a:endParaRPr/>
          </a:p>
        </p:txBody>
      </p:sp>
      <p:pic>
        <p:nvPicPr>
          <p:cNvPr id="87" name="Google Shape;87;geee60b734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"/>
            <a:ext cx="9144000" cy="685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/>
              <a:t>Stav obezitologů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/>
              <a:t>v Čechách</a:t>
            </a:r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/>
              <a:t>PLDD a obézní dítě</a:t>
            </a:r>
            <a:endParaRPr/>
          </a:p>
        </p:txBody>
      </p: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Výkon 02039 - popis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68" name="Google Shape;168;p12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OF 1/1 den, max. 6/1 rok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Čas výkonu 30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Body 264 - včetně režie 360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Nositel	L3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ZUM Ne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ZULP Ne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sp>
        <p:nvSpPr>
          <p:cNvPr id="169" name="Google Shape;169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12</a:t>
            </a:fld>
            <a:endParaRPr/>
          </a:p>
        </p:txBody>
      </p:sp>
      <p:sp>
        <p:nvSpPr>
          <p:cNvPr id="170" name="Google Shape;170;p12"/>
          <p:cNvSpPr/>
          <p:nvPr/>
        </p:nvSpPr>
        <p:spPr>
          <a:xfrm>
            <a:off x="2394400" y="1427300"/>
            <a:ext cx="1717127" cy="810285"/>
          </a:xfrm>
          <a:custGeom>
            <a:avLst/>
            <a:gdLst/>
            <a:ahLst/>
            <a:cxnLst/>
            <a:rect l="l" t="t" r="r" b="b"/>
            <a:pathLst>
              <a:path w="87575" h="40908" extrusionOk="0">
                <a:moveTo>
                  <a:pt x="87575" y="8018"/>
                </a:moveTo>
                <a:cubicBezTo>
                  <a:pt x="62661" y="-2664"/>
                  <a:pt x="27566" y="-4019"/>
                  <a:pt x="6399" y="12916"/>
                </a:cubicBezTo>
                <a:cubicBezTo>
                  <a:pt x="3213" y="15465"/>
                  <a:pt x="-305" y="19353"/>
                  <a:pt x="101" y="23413"/>
                </a:cubicBezTo>
                <a:cubicBezTo>
                  <a:pt x="1481" y="37225"/>
                  <a:pt x="24009" y="40908"/>
                  <a:pt x="37890" y="40908"/>
                </a:cubicBezTo>
                <a:cubicBezTo>
                  <a:pt x="47362" y="40908"/>
                  <a:pt x="56961" y="39196"/>
                  <a:pt x="65882" y="36010"/>
                </a:cubicBezTo>
                <a:cubicBezTo>
                  <a:pt x="70050" y="34521"/>
                  <a:pt x="75078" y="34645"/>
                  <a:pt x="78478" y="31811"/>
                </a:cubicBezTo>
                <a:cubicBezTo>
                  <a:pt x="83168" y="27902"/>
                  <a:pt x="81145" y="17430"/>
                  <a:pt x="76378" y="13616"/>
                </a:cubicBezTo>
                <a:cubicBezTo>
                  <a:pt x="67408" y="6440"/>
                  <a:pt x="54218" y="7061"/>
                  <a:pt x="42788" y="5918"/>
                </a:cubicBezTo>
              </a:path>
            </a:pathLst>
          </a:cu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Výkon 02039 - definice</a:t>
            </a:r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" b="1"/>
              <a:t>ZÁCHYT A SLEDOVÁNÍ PACIENTA S OBEZITOU V ORDINACI PRAKTICKÉHO LÉKAŘE PRO DĚTI A DOROST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cs"/>
              <a:t>Vstupní kritéria pacienta: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cs"/>
              <a:t>1. BMI &gt; 97. percentil nebo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cs"/>
              <a:t>2. BMI 90. - 97. percentil a jedna ze známek možných rozvíjejících se metabolických komplikací (hyperlipidémie či dyslipidémie, hypertenze, porucha glukózové tolerance). Respektive u dětí do 5 let H/V poměr.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/>
              <a:t>Diagnostika obezity</a:t>
            </a:r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Včasnost</a:t>
            </a:r>
            <a:endParaRPr/>
          </a:p>
        </p:txBody>
      </p:sp>
      <p:pic>
        <p:nvPicPr>
          <p:cNvPr id="189" name="Google Shape;1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2096" y="0"/>
            <a:ext cx="362190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311700" y="1639825"/>
            <a:ext cx="52104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" b="1"/>
              <a:t>nejlepší léčbou obezity je její prevence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cs" b="1"/>
              <a:t>_____________________________________</a:t>
            </a:r>
            <a:endParaRPr b="1"/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(BMI matky před těhotenstvím a nárůst váhy v těhotenství)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cs" b="1"/>
              <a:t>BMI ve 3 - 5 - 7 letech 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15</a:t>
            </a:fld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739200" y="3830750"/>
            <a:ext cx="3039728" cy="1120981"/>
          </a:xfrm>
          <a:custGeom>
            <a:avLst/>
            <a:gdLst/>
            <a:ahLst/>
            <a:cxnLst/>
            <a:rect l="l" t="t" r="r" b="b"/>
            <a:pathLst>
              <a:path w="87575" h="40908" extrusionOk="0">
                <a:moveTo>
                  <a:pt x="87575" y="8018"/>
                </a:moveTo>
                <a:cubicBezTo>
                  <a:pt x="62661" y="-2664"/>
                  <a:pt x="27566" y="-4019"/>
                  <a:pt x="6399" y="12916"/>
                </a:cubicBezTo>
                <a:cubicBezTo>
                  <a:pt x="3213" y="15465"/>
                  <a:pt x="-305" y="19353"/>
                  <a:pt x="101" y="23413"/>
                </a:cubicBezTo>
                <a:cubicBezTo>
                  <a:pt x="1481" y="37225"/>
                  <a:pt x="24009" y="40908"/>
                  <a:pt x="37890" y="40908"/>
                </a:cubicBezTo>
                <a:cubicBezTo>
                  <a:pt x="47362" y="40908"/>
                  <a:pt x="56961" y="39196"/>
                  <a:pt x="65882" y="36010"/>
                </a:cubicBezTo>
                <a:cubicBezTo>
                  <a:pt x="70050" y="34521"/>
                  <a:pt x="75078" y="34645"/>
                  <a:pt x="78478" y="31811"/>
                </a:cubicBezTo>
                <a:cubicBezTo>
                  <a:pt x="83168" y="27902"/>
                  <a:pt x="81145" y="17430"/>
                  <a:pt x="76378" y="13616"/>
                </a:cubicBezTo>
                <a:cubicBezTo>
                  <a:pt x="67408" y="6440"/>
                  <a:pt x="54218" y="7061"/>
                  <a:pt x="42788" y="5918"/>
                </a:cubicBezTo>
              </a:path>
            </a:pathLst>
          </a:cu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6"/>
          <p:cNvPicPr preferRelativeResize="0"/>
          <p:nvPr/>
        </p:nvPicPr>
        <p:blipFill rotWithShape="1">
          <a:blip r:embed="rId3">
            <a:alphaModFix amt="50000"/>
          </a:blip>
          <a:srcRect r="36159"/>
          <a:stretch/>
        </p:blipFill>
        <p:spPr>
          <a:xfrm>
            <a:off x="76200" y="1708250"/>
            <a:ext cx="5837501" cy="46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6"/>
          <p:cNvSpPr/>
          <p:nvPr/>
        </p:nvSpPr>
        <p:spPr>
          <a:xfrm>
            <a:off x="813800" y="3400525"/>
            <a:ext cx="915300" cy="523200"/>
          </a:xfrm>
          <a:prstGeom prst="wedgeRectCallout">
            <a:avLst>
              <a:gd name="adj1" fmla="val 72230"/>
              <a:gd name="adj2" fmla="val 11095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103 cm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kg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1431150" y="2463200"/>
            <a:ext cx="915300" cy="523200"/>
          </a:xfrm>
          <a:prstGeom prst="wedgeRectCallout">
            <a:avLst>
              <a:gd name="adj1" fmla="val 92090"/>
              <a:gd name="adj2" fmla="val 4186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119 cm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34,4 kg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2949350" y="1307950"/>
            <a:ext cx="915300" cy="523200"/>
          </a:xfrm>
          <a:prstGeom prst="wedgeRectCallout">
            <a:avLst>
              <a:gd name="adj1" fmla="val 97662"/>
              <a:gd name="adj2" fmla="val -3605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147 cm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72 kg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7008000" y="2078350"/>
            <a:ext cx="2136000" cy="1583700"/>
          </a:xfrm>
          <a:prstGeom prst="rect">
            <a:avLst/>
          </a:prstGeom>
          <a:solidFill>
            <a:srgbClr val="D1B34C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rozdíl proti průměru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3r  	+8cm  / +5kg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5r	+7cm  / +14,5kg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9r	+12cm/ +37kg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1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Přirozený vývoj obezity</a:t>
            </a:r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7"/>
          <p:cNvPicPr preferRelativeResize="0"/>
          <p:nvPr/>
        </p:nvPicPr>
        <p:blipFill rotWithShape="1">
          <a:blip r:embed="rId3">
            <a:alphaModFix amt="50000"/>
          </a:blip>
          <a:srcRect l="1026" r="29615"/>
          <a:stretch/>
        </p:blipFill>
        <p:spPr>
          <a:xfrm>
            <a:off x="76200" y="1708250"/>
            <a:ext cx="6346051" cy="46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/>
          <p:cNvSpPr/>
          <p:nvPr/>
        </p:nvSpPr>
        <p:spPr>
          <a:xfrm>
            <a:off x="973650" y="3794325"/>
            <a:ext cx="915300" cy="523200"/>
          </a:xfrm>
          <a:prstGeom prst="wedgeRectCallout">
            <a:avLst>
              <a:gd name="adj1" fmla="val 67464"/>
              <a:gd name="adj2" fmla="val -100272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103 cm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 kg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1808925" y="2608600"/>
            <a:ext cx="915300" cy="523200"/>
          </a:xfrm>
          <a:prstGeom prst="wedgeRectCallout">
            <a:avLst>
              <a:gd name="adj1" fmla="val 52404"/>
              <a:gd name="adj2" fmla="val 137462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113 cm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24,5 kg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4678400" y="2194250"/>
            <a:ext cx="915300" cy="523200"/>
          </a:xfrm>
          <a:prstGeom prst="wedgeRectCallout">
            <a:avLst>
              <a:gd name="adj1" fmla="val 84961"/>
              <a:gd name="adj2" fmla="val -166576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164 cm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95,5 kg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7008000" y="2078350"/>
            <a:ext cx="2136000" cy="1583700"/>
          </a:xfrm>
          <a:prstGeom prst="rect">
            <a:avLst/>
          </a:prstGeom>
          <a:solidFill>
            <a:srgbClr val="D1B34C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rozdíl proti průměru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3,5r  	+1cm  / +4,5kg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5r	+0cm  / +4,5kg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13r	+2cm  / +48,5kg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Přirozený vývoj obezity</a:t>
            </a:r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Hodnocení stupně obezity</a:t>
            </a:r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body" idx="1"/>
          </p:nvPr>
        </p:nvSpPr>
        <p:spPr>
          <a:xfrm>
            <a:off x="4461325" y="1639825"/>
            <a:ext cx="4371000" cy="4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www.childrenbmi.com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originální webová kalkulačka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české texty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CDC zdrojová data, do puberty jen malá odchylka od SZÚ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vhodné pro rodiče k monitorování vývoje svého dítěte</a:t>
            </a:r>
            <a:endParaRPr/>
          </a:p>
        </p:txBody>
      </p:sp>
      <p:pic>
        <p:nvPicPr>
          <p:cNvPr id="223" name="Google Shape;223;p18" descr="Výsledek | ChildrenBM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000" y="1357075"/>
            <a:ext cx="4205324" cy="391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 descr="logo childrenbmi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9600" y="546667"/>
            <a:ext cx="1314450" cy="6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19</a:t>
            </a:fld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 l="4802" r="2473" b="8592"/>
          <a:stretch/>
        </p:blipFill>
        <p:spPr>
          <a:xfrm>
            <a:off x="311700" y="0"/>
            <a:ext cx="7005150" cy="517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l="20407" t="22227" r="20026" b="22396"/>
          <a:stretch/>
        </p:blipFill>
        <p:spPr>
          <a:xfrm>
            <a:off x="0" y="0"/>
            <a:ext cx="7085550" cy="49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>
            <a:off x="460950" y="5629202"/>
            <a:ext cx="82221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cs" sz="3600"/>
              <a:t>Obézní Jeníček a Mařenka z Perníkové chaloupky v ordinaci PLDD</a:t>
            </a:r>
            <a:endParaRPr sz="3600"/>
          </a:p>
        </p:txBody>
      </p:sp>
      <p:sp>
        <p:nvSpPr>
          <p:cNvPr id="94" name="Google Shape;94;p2"/>
          <p:cNvSpPr/>
          <p:nvPr/>
        </p:nvSpPr>
        <p:spPr>
          <a:xfrm>
            <a:off x="0" y="4382375"/>
            <a:ext cx="3604200" cy="1084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376200" y="4382375"/>
            <a:ext cx="28518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cs" b="1"/>
              <a:t>MUDr. Miroslav Toms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cs" sz="1900"/>
              <a:t>21. pracovní seminář 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cs" sz="1900"/>
              <a:t>Lázně Kynžvart, 2010</a:t>
            </a:r>
            <a:endParaRPr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pic>
        <p:nvPicPr>
          <p:cNvPr id="240" name="Google Shape;240;p20"/>
          <p:cNvPicPr preferRelativeResize="0"/>
          <p:nvPr/>
        </p:nvPicPr>
        <p:blipFill rotWithShape="1">
          <a:blip r:embed="rId3">
            <a:alphaModFix/>
          </a:blip>
          <a:srcRect l="5929" r="4357" b="8592"/>
          <a:stretch/>
        </p:blipFill>
        <p:spPr>
          <a:xfrm>
            <a:off x="311700" y="0"/>
            <a:ext cx="6914750" cy="52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Vyšetření</a:t>
            </a:r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b="1" u="sng"/>
              <a:t>anamnéza</a:t>
            </a:r>
            <a:endParaRPr b="1" u="sng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zvyklosti stravovací, pohybové, nápoje, screen time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RA - výskyt OB, T2DM, KVO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fyzikální vyšetření (růst, dynamika BMI, somat. známky komorbidit)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TK - hodnocení podle percentilů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lipidový profil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NAFLD - jaterní testy (ALT, AST, GMT)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T2DM - glykemie na lačno, HbA1c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hypothyreóza - TSH (pozor - u OB je lehce zvýšený)</a:t>
            </a:r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/>
              <a:t>Léčba obezity</a:t>
            </a:r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cs" b="1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Dejte všem šanci</a:t>
            </a:r>
            <a:endParaRPr b="1">
              <a:solidFill>
                <a:srgbClr val="FFFF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b="1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cs"/>
              <a:t>ale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cs" b="1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Nejste Matky Terezy - nespasíte všechny</a:t>
            </a:r>
            <a:endParaRPr b="1">
              <a:solidFill>
                <a:srgbClr val="FFFF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0" name="Google Shape;260;p2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Osobnostní podmínky lékaře</a:t>
            </a:r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zájem řešit obezitu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dobrá komunikační schopnost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vysoká hladina empatie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tolerance k neúspěchu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suplujeme částečně psychologickou péči</a:t>
            </a:r>
            <a:endParaRPr/>
          </a:p>
          <a:p>
            <a:pPr marL="45720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None/>
            </a:pPr>
            <a:r>
              <a:rPr lang="cs" sz="3000" u="sng">
                <a:solidFill>
                  <a:schemeClr val="dk1"/>
                </a:solidFill>
              </a:rPr>
              <a:t>Všichni bychom si měli rozšířit znalosti psychologie a komunikace</a:t>
            </a:r>
            <a:endParaRPr sz="3000" u="sng">
              <a:solidFill>
                <a:schemeClr val="dk1"/>
              </a:solidFill>
            </a:endParaRPr>
          </a:p>
        </p:txBody>
      </p:sp>
      <p:sp>
        <p:nvSpPr>
          <p:cNvPr id="267" name="Google Shape;267;p24"/>
          <p:cNvSpPr txBox="1"/>
          <p:nvPr/>
        </p:nvSpPr>
        <p:spPr>
          <a:xfrm rot="-2579923">
            <a:off x="540764" y="4531774"/>
            <a:ext cx="1366752" cy="16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" sz="72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☛</a:t>
            </a:r>
            <a:endParaRPr sz="7200" b="0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Motivační rozhovor (MI)</a:t>
            </a:r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nedirektivní způsob vedení rozhovoru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mezi direktivním přístupem a pasívním nasloucháním (zpovědní vrba)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u="sng"/>
              <a:t>dle AAP velmi vhodný nástroj pro pediatrickou praxi</a:t>
            </a:r>
            <a:endParaRPr u="sng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podporuje schopnost pacientů provést změnu - sebedůvěru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vyslechnutí odhalí argumenty pacienta pro i proti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cs"/>
              <a:t>Obezita není primárně organická, ale jde o problém chování.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cs"/>
              <a:t>Léčbou je změna chování.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cs" b="1"/>
              <a:t>Pro změnu je potřeba více </a:t>
            </a:r>
            <a:r>
              <a:rPr lang="cs" b="1" u="sng">
                <a:solidFill>
                  <a:schemeClr val="accent4"/>
                </a:solidFill>
              </a:rPr>
              <a:t>MOTIVACE</a:t>
            </a:r>
            <a:r>
              <a:rPr lang="cs" b="1"/>
              <a:t> než </a:t>
            </a:r>
            <a:r>
              <a:rPr lang="cs" b="1">
                <a:solidFill>
                  <a:schemeClr val="accent4"/>
                </a:solidFill>
              </a:rPr>
              <a:t>INFORMACE</a:t>
            </a:r>
            <a:r>
              <a:rPr lang="cs" b="1"/>
              <a:t>.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25</a:t>
            </a:fld>
            <a:endParaRPr/>
          </a:p>
        </p:txBody>
      </p:sp>
      <p:sp>
        <p:nvSpPr>
          <p:cNvPr id="276" name="Google Shape;276;p25"/>
          <p:cNvSpPr/>
          <p:nvPr/>
        </p:nvSpPr>
        <p:spPr>
          <a:xfrm>
            <a:off x="3169501" y="4177107"/>
            <a:ext cx="1597675" cy="1735250"/>
          </a:xfrm>
          <a:custGeom>
            <a:avLst/>
            <a:gdLst/>
            <a:ahLst/>
            <a:cxnLst/>
            <a:rect l="l" t="t" r="r" b="b"/>
            <a:pathLst>
              <a:path w="63907" h="69410" extrusionOk="0">
                <a:moveTo>
                  <a:pt x="52372" y="11392"/>
                </a:moveTo>
                <a:cubicBezTo>
                  <a:pt x="47312" y="8356"/>
                  <a:pt x="41398" y="4824"/>
                  <a:pt x="35577" y="5794"/>
                </a:cubicBezTo>
                <a:cubicBezTo>
                  <a:pt x="20987" y="8225"/>
                  <a:pt x="4762" y="18896"/>
                  <a:pt x="588" y="33086"/>
                </a:cubicBezTo>
                <a:cubicBezTo>
                  <a:pt x="-2663" y="44140"/>
                  <a:pt x="8476" y="57324"/>
                  <a:pt x="18782" y="62477"/>
                </a:cubicBezTo>
                <a:cubicBezTo>
                  <a:pt x="32265" y="69218"/>
                  <a:pt x="54727" y="59492"/>
                  <a:pt x="60770" y="45682"/>
                </a:cubicBezTo>
                <a:cubicBezTo>
                  <a:pt x="66602" y="32354"/>
                  <a:pt x="63911" y="10862"/>
                  <a:pt x="51673" y="2995"/>
                </a:cubicBezTo>
                <a:cubicBezTo>
                  <a:pt x="39263" y="-4983"/>
                  <a:pt x="17165" y="4274"/>
                  <a:pt x="9685" y="16990"/>
                </a:cubicBezTo>
                <a:cubicBezTo>
                  <a:pt x="1421" y="31038"/>
                  <a:pt x="4941" y="54748"/>
                  <a:pt x="17383" y="65276"/>
                </a:cubicBezTo>
                <a:cubicBezTo>
                  <a:pt x="24149" y="71002"/>
                  <a:pt x="36806" y="70489"/>
                  <a:pt x="43975" y="65276"/>
                </a:cubicBezTo>
                <a:cubicBezTo>
                  <a:pt x="51371" y="59898"/>
                  <a:pt x="57878" y="52258"/>
                  <a:pt x="60770" y="43583"/>
                </a:cubicBezTo>
                <a:cubicBezTo>
                  <a:pt x="64024" y="33824"/>
                  <a:pt x="64920" y="20964"/>
                  <a:pt x="58671" y="12792"/>
                </a:cubicBezTo>
                <a:cubicBezTo>
                  <a:pt x="53380" y="5874"/>
                  <a:pt x="41102" y="6732"/>
                  <a:pt x="32778" y="929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MI - techniky</a:t>
            </a:r>
            <a:endParaRPr/>
          </a:p>
        </p:txBody>
      </p:sp>
      <p:sp>
        <p:nvSpPr>
          <p:cNvPr id="282" name="Google Shape;282;p26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otázky s otevřeným koncem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“jak vnímáš”   “popiš mi”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dotaz na souhlas s poskytnutím informace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“mohli bychom probrat … souhlasíte?”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reflektivní otázky potvrzují, že nasloucháme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“vypadá to, že si uvědomujete …”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rozvíjení rozporu mezi nynějším chováním a plánovaným cílem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respektování odporu - neoponovat, nevyvolat konflikt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shrnutí diskutovaného problému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je užitečné použít argumenty/návrhy samotného pacienta</a:t>
            </a:r>
            <a:endParaRPr/>
          </a:p>
        </p:txBody>
      </p:sp>
      <p:sp>
        <p:nvSpPr>
          <p:cNvPr id="283" name="Google Shape;283;p2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>
            <a:spLocks noGrp="1"/>
          </p:cNvSpPr>
          <p:nvPr>
            <p:ph type="title"/>
          </p:nvPr>
        </p:nvSpPr>
        <p:spPr>
          <a:xfrm>
            <a:off x="311700" y="546673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www.detskaobezita.cz</a:t>
            </a:r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pic>
        <p:nvPicPr>
          <p:cNvPr id="290" name="Google Shape;290;p27"/>
          <p:cNvPicPr preferRelativeResize="0"/>
          <p:nvPr/>
        </p:nvPicPr>
        <p:blipFill rotWithShape="1">
          <a:blip r:embed="rId3">
            <a:alphaModFix/>
          </a:blip>
          <a:srcRect r="18552" b="7026"/>
          <a:stretch/>
        </p:blipFill>
        <p:spPr>
          <a:xfrm>
            <a:off x="0" y="1172775"/>
            <a:ext cx="7661088" cy="491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Model změny chování - prof.James Prochaska</a:t>
            </a:r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"/>
              <a:t>Je dobré vědět, ve které fázi změny se pacient nachází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prekontemplace - neuvažuje o změně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kontemplace       - zvažuje změnu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příprava                - plánuje změnu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akce                      - provádí změnu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udržovací fáze    - udržuje změnu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None/>
            </a:pPr>
            <a:r>
              <a:rPr lang="cs"/>
              <a:t>kniha: 	     </a:t>
            </a:r>
            <a:r>
              <a:rPr lang="cs" sz="3000"/>
              <a:t>Změna k lepšímu</a:t>
            </a:r>
            <a:endParaRPr sz="3000"/>
          </a:p>
        </p:txBody>
      </p:sp>
      <p:sp>
        <p:nvSpPr>
          <p:cNvPr id="298" name="Google Shape;298;p2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28</a:t>
            </a:fld>
            <a:endParaRPr/>
          </a:p>
        </p:txBody>
      </p:sp>
      <p:sp>
        <p:nvSpPr>
          <p:cNvPr id="299" name="Google Shape;299;p28"/>
          <p:cNvSpPr/>
          <p:nvPr/>
        </p:nvSpPr>
        <p:spPr>
          <a:xfrm>
            <a:off x="714875" y="2022100"/>
            <a:ext cx="2241920" cy="672834"/>
          </a:xfrm>
          <a:custGeom>
            <a:avLst/>
            <a:gdLst/>
            <a:ahLst/>
            <a:cxnLst/>
            <a:rect l="l" t="t" r="r" b="b"/>
            <a:pathLst>
              <a:path w="87575" h="40908" extrusionOk="0">
                <a:moveTo>
                  <a:pt x="87575" y="8018"/>
                </a:moveTo>
                <a:cubicBezTo>
                  <a:pt x="62661" y="-2664"/>
                  <a:pt x="27566" y="-4019"/>
                  <a:pt x="6399" y="12916"/>
                </a:cubicBezTo>
                <a:cubicBezTo>
                  <a:pt x="3213" y="15465"/>
                  <a:pt x="-305" y="19353"/>
                  <a:pt x="101" y="23413"/>
                </a:cubicBezTo>
                <a:cubicBezTo>
                  <a:pt x="1481" y="37225"/>
                  <a:pt x="24009" y="40908"/>
                  <a:pt x="37890" y="40908"/>
                </a:cubicBezTo>
                <a:cubicBezTo>
                  <a:pt x="47362" y="40908"/>
                  <a:pt x="56961" y="39196"/>
                  <a:pt x="65882" y="36010"/>
                </a:cubicBezTo>
                <a:cubicBezTo>
                  <a:pt x="70050" y="34521"/>
                  <a:pt x="75078" y="34645"/>
                  <a:pt x="78478" y="31811"/>
                </a:cubicBezTo>
                <a:cubicBezTo>
                  <a:pt x="83168" y="27902"/>
                  <a:pt x="81145" y="17430"/>
                  <a:pt x="76378" y="13616"/>
                </a:cubicBezTo>
                <a:cubicBezTo>
                  <a:pt x="67408" y="6440"/>
                  <a:pt x="54218" y="7061"/>
                  <a:pt x="42788" y="5918"/>
                </a:cubicBezTo>
              </a:path>
            </a:pathLst>
          </a:cu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28"/>
          <p:cNvCxnSpPr/>
          <p:nvPr/>
        </p:nvCxnSpPr>
        <p:spPr>
          <a:xfrm>
            <a:off x="2167950" y="4391925"/>
            <a:ext cx="48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Léčba = změna životního stylu</a:t>
            </a:r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"/>
              <a:t>Co je třeba: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vytvořit atmosféru spolupráce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b="1"/>
              <a:t>mít systém - PLÁN jednotlivých témat</a:t>
            </a:r>
            <a:endParaRPr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postupovat v jednotlivých krocích podle připravenosti rodiny na změnu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chválit dobrý výsledek (BMI) nebo za provedenou změnu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mít možnost odměn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využívat možnosti intenzivní léčby - lázeňský pobyt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/>
              <a:t>Pandemie obezity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Struktura návštěvy</a:t>
            </a:r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zhodnotit vývoj BMI  - podle % “obezity” (%95. či 97. percentilu - US/CZ)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nechat popsat provedené změny k lepšímu nebo vlastní interpretaci důvodů neúspěchu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podle pricipů motivačního rozhovoru zdůraznit to pozitivní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přejít na nové téma nebo znovu probrat poslední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provést shrnutí dnešního rozhovoru a stanovení úkolů</a:t>
            </a:r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Moje témata</a:t>
            </a:r>
            <a:endParaRPr/>
          </a:p>
        </p:txBody>
      </p:sp>
      <p:sp>
        <p:nvSpPr>
          <p:cNvPr id="320" name="Google Shape;320;p3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anamnéza, motivace dítěte, rodiče, moje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nesladké pití, 45 min vycházka, snídaně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potravinová pyramida, zdravý talíř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SV1, SV2, středomořská inspirace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pohybová doporučení, druhy pohybu, vytrvalostní pohyb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aktivní transport do školy, měření kroků, hledání možností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mindful eating, společné stolování, zapojení dětí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spánková hygiena, normy pro spánek, modré obrazovky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struktura dne, denní plán, systém odměn a trestů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"/>
              <a:t>opakování s principem 5-2-1-0</a:t>
            </a:r>
            <a:endParaRPr/>
          </a:p>
        </p:txBody>
      </p:sp>
      <p:sp>
        <p:nvSpPr>
          <p:cNvPr id="321" name="Google Shape;321;p3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Princip 5 - 2 - 1 - 0</a:t>
            </a:r>
            <a:endParaRPr/>
          </a:p>
        </p:txBody>
      </p:sp>
      <p:sp>
        <p:nvSpPr>
          <p:cNvPr id="327" name="Google Shape;327;p32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" sz="4800"/>
              <a:t>5</a:t>
            </a:r>
            <a:r>
              <a:rPr lang="cs"/>
              <a:t>     porcí ovoce a zeleniny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cs" sz="4800"/>
              <a:t>2</a:t>
            </a:r>
            <a:r>
              <a:rPr lang="cs"/>
              <a:t>     max. 2 hod. obrazovkového času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lang="cs" sz="4800"/>
              <a:t>1</a:t>
            </a:r>
            <a:r>
              <a:rPr lang="cs"/>
              <a:t>     min. 1 hod. pohybových aktivit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None/>
            </a:pPr>
            <a:r>
              <a:rPr lang="cs" sz="4800"/>
              <a:t>0</a:t>
            </a:r>
            <a:r>
              <a:rPr lang="cs"/>
              <a:t>     žádný cukr v nápojích</a:t>
            </a:r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>
            <a:spLocks noGrp="1"/>
          </p:cNvSpPr>
          <p:nvPr>
            <p:ph type="title"/>
          </p:nvPr>
        </p:nvSpPr>
        <p:spPr>
          <a:xfrm>
            <a:off x="64500" y="415633"/>
            <a:ext cx="4692000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 sz="2400" b="1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MUDr. Miroslav Toms</a:t>
            </a:r>
            <a:endParaRPr sz="2400" b="1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 sz="2400" b="1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www.detskaobezita.cz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334" name="Google Shape;334;p33" descr="TOMS-logo-white.png"/>
          <p:cNvPicPr preferRelativeResize="0"/>
          <p:nvPr/>
        </p:nvPicPr>
        <p:blipFill rotWithShape="1">
          <a:blip r:embed="rId3">
            <a:alphaModFix amt="16000"/>
          </a:blip>
          <a:srcRect/>
          <a:stretch/>
        </p:blipFill>
        <p:spPr>
          <a:xfrm>
            <a:off x="680913" y="2787001"/>
            <a:ext cx="3214375" cy="20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3"/>
          <p:cNvSpPr txBox="1"/>
          <p:nvPr/>
        </p:nvSpPr>
        <p:spPr>
          <a:xfrm>
            <a:off x="4572000" y="2787000"/>
            <a:ext cx="4387500" cy="3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" sz="4000" b="0" i="0" u="none" strike="noStrike" cap="none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“Je lepší zapálit svíčku, než si stěžovat na tmu.”</a:t>
            </a:r>
            <a:endParaRPr sz="4000" b="0" i="0" u="none" strike="noStrike" cap="none">
              <a:solidFill>
                <a:srgbClr val="EFEFE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Čínské přísloví</a:t>
            </a:r>
            <a:endParaRPr sz="1400" b="0" i="0" u="none" strike="noStrike" cap="none"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3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342" name="Google Shape;342;p3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sp>
        <p:nvSpPr>
          <p:cNvPr id="343" name="Google Shape;343;p3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34</a:t>
            </a:fld>
            <a:endParaRPr/>
          </a:p>
        </p:txBody>
      </p:sp>
      <p:pic>
        <p:nvPicPr>
          <p:cNvPr id="344" name="Google Shape;34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888" y="0"/>
            <a:ext cx="7738214" cy="609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Vývoj pandemie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1.fáze - od 80. let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vzestup u dětí 3-5x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2.fáze - nyní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MetS, IR, psychosociální problémy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3.fáze - cca 2040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snížená práceschopnost, vysoké výdaje na léčbu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/>
              <a:t>4.fáze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cs"/>
              <a:t>mezigenerační fixace, štěpení společnosti, nerovnosti, zkrácení života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" sz="1600" b="1"/>
              <a:t>Poprvé v historii lidstva vážně hrozí, 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" sz="1600" b="1"/>
              <a:t>že nová generace bude mít kratší život než rodiče.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EU+UK obezita dívky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875" y="1245825"/>
            <a:ext cx="7432223" cy="484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/>
          <p:nvPr/>
        </p:nvSpPr>
        <p:spPr>
          <a:xfrm>
            <a:off x="3061700" y="3149775"/>
            <a:ext cx="489900" cy="2379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311700" y="546675"/>
            <a:ext cx="8520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EU+UK obezita chlapci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250" y="1256775"/>
            <a:ext cx="7367496" cy="483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/>
          <p:nvPr/>
        </p:nvSpPr>
        <p:spPr>
          <a:xfrm>
            <a:off x="5655775" y="2601600"/>
            <a:ext cx="539100" cy="3079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311700" y="546674"/>
            <a:ext cx="85206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Střední Evropa - obézní chlapci  podle</a:t>
            </a:r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8445" y="623625"/>
            <a:ext cx="1680680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688" y="1494550"/>
            <a:ext cx="7880625" cy="421085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Česko - děti 5-19 let podle</a:t>
            </a:r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9300" y="1442867"/>
            <a:ext cx="6024401" cy="35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8513" y="499733"/>
            <a:ext cx="195262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"/>
              <a:t>Vývoj dětské obezity, USA</a:t>
            </a:r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9</a:t>
            </a:fld>
            <a:endParaRPr/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550" y="1116175"/>
            <a:ext cx="6791350" cy="46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Předvádění na obrazovce (4:3)</PresentationFormat>
  <Paragraphs>200</Paragraphs>
  <Slides>34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Helvetica Neue</vt:lpstr>
      <vt:lpstr>Trebuchet MS</vt:lpstr>
      <vt:lpstr>Merriweather</vt:lpstr>
      <vt:lpstr>Caveat</vt:lpstr>
      <vt:lpstr>Roboto</vt:lpstr>
      <vt:lpstr>Arial</vt:lpstr>
      <vt:lpstr>Geometric</vt:lpstr>
      <vt:lpstr>Prezentace aplikace PowerPoint</vt:lpstr>
      <vt:lpstr>Obézní Jeníček a Mařenka z Perníkové chaloupky v ordinaci PLDD</vt:lpstr>
      <vt:lpstr>Pandemie obezity</vt:lpstr>
      <vt:lpstr>Vývoj pandemie</vt:lpstr>
      <vt:lpstr>EU+UK obezita dívky</vt:lpstr>
      <vt:lpstr>EU+UK obezita chlapci</vt:lpstr>
      <vt:lpstr>Střední Evropa - obézní chlapci  podle</vt:lpstr>
      <vt:lpstr>Česko - děti 5-19 let podle</vt:lpstr>
      <vt:lpstr>Vývoj dětské obezity, USA</vt:lpstr>
      <vt:lpstr>Stav obezitologů  v Čechách</vt:lpstr>
      <vt:lpstr>PLDD a obézní dítě</vt:lpstr>
      <vt:lpstr>Výkon 02039 - popis </vt:lpstr>
      <vt:lpstr>Výkon 02039 - definice</vt:lpstr>
      <vt:lpstr>Diagnostika obezity</vt:lpstr>
      <vt:lpstr>Včasnost</vt:lpstr>
      <vt:lpstr>Přirozený vývoj obezity</vt:lpstr>
      <vt:lpstr>Přirozený vývoj obezity</vt:lpstr>
      <vt:lpstr>Hodnocení stupně obezity</vt:lpstr>
      <vt:lpstr>Prezentace aplikace PowerPoint</vt:lpstr>
      <vt:lpstr>Prezentace aplikace PowerPoint</vt:lpstr>
      <vt:lpstr>Vyšetření</vt:lpstr>
      <vt:lpstr>Léčba obezity</vt:lpstr>
      <vt:lpstr>Dejte všem šanci  ale  Nejste Matky Terezy - nespasíte všechny</vt:lpstr>
      <vt:lpstr>Osobnostní podmínky lékaře</vt:lpstr>
      <vt:lpstr>Motivační rozhovor (MI)</vt:lpstr>
      <vt:lpstr>MI - techniky</vt:lpstr>
      <vt:lpstr>www.detskaobezita.cz</vt:lpstr>
      <vt:lpstr>Model změny chování - prof.James Prochaska</vt:lpstr>
      <vt:lpstr>Léčba = změna životního stylu</vt:lpstr>
      <vt:lpstr>Struktura návštěvy</vt:lpstr>
      <vt:lpstr>Moje témata</vt:lpstr>
      <vt:lpstr>Princip 5 - 2 - 1 - 0</vt:lpstr>
      <vt:lpstr>MUDr. Miroslav Toms www.detskaobezita.cz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Kortanová Markéta</dc:creator>
  <cp:lastModifiedBy>Kortanová Markéta</cp:lastModifiedBy>
  <cp:revision>1</cp:revision>
  <dcterms:modified xsi:type="dcterms:W3CDTF">2021-09-10T13:25:29Z</dcterms:modified>
</cp:coreProperties>
</file>