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94" r:id="rId4"/>
    <p:sldId id="289" r:id="rId5"/>
    <p:sldId id="296" r:id="rId6"/>
    <p:sldId id="258" r:id="rId7"/>
    <p:sldId id="260" r:id="rId8"/>
    <p:sldId id="268" r:id="rId9"/>
    <p:sldId id="261" r:id="rId10"/>
    <p:sldId id="262" r:id="rId11"/>
    <p:sldId id="263" r:id="rId12"/>
    <p:sldId id="264" r:id="rId13"/>
    <p:sldId id="265" r:id="rId14"/>
    <p:sldId id="266" r:id="rId15"/>
    <p:sldId id="269" r:id="rId16"/>
    <p:sldId id="270" r:id="rId17"/>
    <p:sldId id="291" r:id="rId18"/>
    <p:sldId id="271" r:id="rId19"/>
    <p:sldId id="272" r:id="rId20"/>
    <p:sldId id="293" r:id="rId21"/>
    <p:sldId id="273" r:id="rId22"/>
    <p:sldId id="280" r:id="rId23"/>
    <p:sldId id="281" r:id="rId24"/>
    <p:sldId id="282" r:id="rId25"/>
    <p:sldId id="283" r:id="rId26"/>
    <p:sldId id="284" r:id="rId27"/>
    <p:sldId id="285" r:id="rId28"/>
    <p:sldId id="292" r:id="rId29"/>
    <p:sldId id="295" r:id="rId30"/>
    <p:sldId id="290" r:id="rId31"/>
    <p:sldId id="297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32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42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2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51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858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6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771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24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11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8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866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9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1D2CA-643B-4E9D-A477-6AECD10029AE}" type="datetimeFigureOut">
              <a:rPr lang="cs-CZ" smtClean="0"/>
              <a:t>8.9.2021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42629-2629-4654-BEEF-237E7EDB2C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51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vikendtvnova/videos/336901013755982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287887"/>
            <a:ext cx="12192000" cy="2177911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ZÁKLADNÍ ŠKOLA A MATEŘSKÁ ŠKOLA PŘI LÁZEŇSKÉ LÉČEBNĚ MÁNES KARLOVY VARY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35" y="240636"/>
            <a:ext cx="8817265" cy="1763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167" y="3390344"/>
            <a:ext cx="4365938" cy="332296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55" y="3342107"/>
            <a:ext cx="4534932" cy="33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= MULTIFUNKČNÍ UČEBNA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Picture 7" descr="C:\Users\Zaci\Desktop\Prezent\20171004_1355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70" y="1035717"/>
            <a:ext cx="10363311" cy="58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283525" y="23751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200" b="1" dirty="0" smtClean="0"/>
              <a:t>VÝTVARNÉ A RUKODĚLNÉ AKTIVITY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9674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= MULTIFUNKČNÍ UČEBNA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Picture 6" descr="C:\Users\Zaci\Desktop\Prezent\20171002_163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71" y="1035717"/>
            <a:ext cx="10363308" cy="5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04159" y="0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200" b="1" dirty="0" smtClean="0"/>
              <a:t>VÝTVARNÉ A RUKODĚLNÉ AKTIVITY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230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= MULTIFUNKČNÍ UČEBNA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" name="Picture 5" descr="C:\Users\Zaci\Desktop\Prezent\20171002_1342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71" y="1035717"/>
            <a:ext cx="10363308" cy="582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604159" y="0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200" b="1" dirty="0" smtClean="0"/>
              <a:t>VÝTVARNÉ A RUKODĚLNÉ AKTIVITY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5415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0" name="Picture 2" descr="C:\Users\Zaci\Desktop\Prezent\20170517_1647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06"/>
            <a:ext cx="10342182" cy="58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:\Fotky Jana\20181011_162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20507" y="0"/>
            <a:ext cx="5771492" cy="324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fotky\manes\2017\akce v ŠD únor 2016\volnočas.aktivity\20160109_1253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785131" y="5491521"/>
            <a:ext cx="2406868" cy="1353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326970" y="0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POHYBOVÉ A SPORTOVNÍ AKTIVITY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409864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C:\Users\Zaci\Desktop\Prezent\20170914_1601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041043"/>
            <a:ext cx="10300139" cy="579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fotky\manes\Akce ŠD 2015 - 2016\20160229_1608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317" y="-1"/>
            <a:ext cx="2217683" cy="39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95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Zaci\Desktop\Prezent\20170511_1636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24" y="1661291"/>
            <a:ext cx="9238594" cy="519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Zaci\Desktop\Prezent\20171018_163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" y="1888576"/>
            <a:ext cx="2667452" cy="47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Zaci\Desktop\Prezent\20171019_1546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061" y="0"/>
            <a:ext cx="4516917" cy="254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97069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AKCE /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NORDIC WALKING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604159" y="-4207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POHYBOVÉ A SPORTOVNÍ AKTIVITY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18853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AKCE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BAZÉN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7170" name="Picture 2" descr="C:\Users\Zaci\Desktop\Prezent\20171124_131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49" y="1649467"/>
            <a:ext cx="9091448" cy="511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:\fotky\manes\Mánes 14\CIMG2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5" y="2125700"/>
            <a:ext cx="2774313" cy="208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fotky\manes\Akce ŠD 2015 - 2016\20160617_133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5" y="4557944"/>
            <a:ext cx="2771693" cy="155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52062" y="637964"/>
            <a:ext cx="46616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/>
              <a:t>POHYBOVÉ A SPORTOVNÍ AKTIVITY</a:t>
            </a:r>
            <a:endParaRPr lang="cs-CZ" sz="2200" b="1" dirty="0"/>
          </a:p>
        </p:txBody>
      </p:sp>
    </p:spTree>
    <p:extLst>
      <p:ext uri="{BB962C8B-B14F-4D97-AF65-F5344CB8AC3E}">
        <p14:creationId xmlns:p14="http://schemas.microsoft.com/office/powerpoint/2010/main" val="34784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/>
        </p:nvSpPr>
        <p:spPr bwMode="auto">
          <a:xfrm>
            <a:off x="551213" y="1510579"/>
            <a:ext cx="10706595" cy="5042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800" dirty="0"/>
              <a:t>Děti a </a:t>
            </a:r>
            <a:r>
              <a:rPr lang="cs-CZ" sz="2800" dirty="0" smtClean="0"/>
              <a:t>žáci </a:t>
            </a:r>
            <a:r>
              <a:rPr lang="cs-CZ" sz="2800" dirty="0"/>
              <a:t>školy při léčebně </a:t>
            </a:r>
            <a:r>
              <a:rPr lang="cs-CZ" sz="2800" dirty="0" smtClean="0"/>
              <a:t>navštěvují celoročně </a:t>
            </a:r>
            <a:r>
              <a:rPr lang="cs-CZ" sz="2800" dirty="0"/>
              <a:t>pestré zájmové programy, které zajišťuje škola ve spolupráci s kulturní referentkou. Tyto akce jsou rovnoměrně rozprostřeny v průběhu pracovního týdne, během víkendů i v období prázdnin</a:t>
            </a:r>
            <a:r>
              <a:rPr lang="cs-CZ" sz="2800" dirty="0" smtClean="0"/>
              <a:t>.  </a:t>
            </a:r>
          </a:p>
          <a:p>
            <a:pPr>
              <a:lnSpc>
                <a:spcPct val="90000"/>
              </a:lnSpc>
            </a:pP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 smtClean="0"/>
              <a:t>HIPOTERAPIE</a:t>
            </a:r>
          </a:p>
          <a:p>
            <a:pPr marL="0" indent="0">
              <a:lnSpc>
                <a:spcPct val="90000"/>
              </a:lnSpc>
              <a:buNone/>
            </a:pPr>
            <a:endParaRPr lang="cs-CZ" sz="2800" dirty="0" smtClean="0"/>
          </a:p>
          <a:p>
            <a:pPr>
              <a:lnSpc>
                <a:spcPct val="90000"/>
              </a:lnSpc>
            </a:pPr>
            <a:r>
              <a:rPr lang="cs-CZ" sz="2800" dirty="0"/>
              <a:t>Bečov, Loket, Mariánské Lázně, Zoo Plzeň, Lesopark Chomutov nebo lanové centrum Linhart. Pravidelně se děti účastní také doprovodných akcí v rámci Mezinárodního filmového </a:t>
            </a:r>
            <a:r>
              <a:rPr lang="cs-CZ" sz="2800" dirty="0" smtClean="0"/>
              <a:t>festivalu a Folklórního festivalu. Program ve spolupráci: lázeňské lesy, Diana, Motýlí dům, cirkus, porcelánka, Lázně Kyselka, bowling, Moser…</a:t>
            </a:r>
            <a:endParaRPr lang="cs-CZ" altLang="cs-CZ" sz="2800" b="1" dirty="0">
              <a:solidFill>
                <a:srgbClr val="660066"/>
              </a:solidFill>
              <a:latin typeface="Arial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990600" y="1850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solidFill>
                  <a:schemeClr val="bg1"/>
                </a:solidFill>
              </a:rPr>
              <a:t>CHARAKTERISTIKA</a:t>
            </a:r>
            <a:endParaRPr lang="cs-CZ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9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aci\Desktop\Prezent\20170517_153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05" y="2382468"/>
            <a:ext cx="7987860" cy="44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ky\manes\CIMG2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88" y="13946"/>
            <a:ext cx="4389912" cy="32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ky\manes\CIMG26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5" y="1768558"/>
            <a:ext cx="3817082" cy="508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b="1" dirty="0" smtClean="0"/>
              <a:t>KOUZELNÍK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4119845" y="1707881"/>
            <a:ext cx="3770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EXKURZE A KULTURNÍ AKCE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05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Zaci\Desktop\Prezent\20171123_1725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" y="2890344"/>
            <a:ext cx="7053609" cy="396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Zaci\Desktop\Prezent\20171123_1725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64" y="3349456"/>
            <a:ext cx="6237412" cy="35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327561" y="362115"/>
            <a:ext cx="11164614" cy="2525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AKCE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b="1" dirty="0" smtClean="0"/>
              <a:t>DIA DNY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9" name="Picture 11" descr="C:\Users\Zaci\Desktop\Prezent\20171123_172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619" y="-1"/>
            <a:ext cx="6147382" cy="345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4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075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ZÁKLADNÍ ŠKOLA A MATEŘSKÁ ŠKOLA </a:t>
            </a:r>
            <a:b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b="1" dirty="0" smtClean="0">
                <a:solidFill>
                  <a:schemeClr val="accent1">
                    <a:lumMod val="75000"/>
                  </a:schemeClr>
                </a:solidFill>
              </a:rPr>
              <a:t>PŘI LÉČEBNĚ MÁNES</a:t>
            </a:r>
            <a:endParaRPr lang="cs-CZ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</a:t>
            </a:r>
            <a:endParaRPr lang="cs-CZ" sz="3600" dirty="0" smtClean="0"/>
          </a:p>
          <a:p>
            <a:r>
              <a:rPr lang="cs-CZ" sz="3600" dirty="0" smtClean="0"/>
              <a:t>ZÁKLADNÍ ŠKOLA</a:t>
            </a:r>
          </a:p>
          <a:p>
            <a:endParaRPr lang="cs-CZ" sz="3600" dirty="0" smtClean="0"/>
          </a:p>
          <a:p>
            <a:r>
              <a:rPr lang="cs-CZ" sz="3600" dirty="0" smtClean="0"/>
              <a:t>MATEŘSKÁ ŠKOLA</a:t>
            </a:r>
          </a:p>
          <a:p>
            <a:endParaRPr lang="cs-CZ" sz="3600" dirty="0" smtClean="0"/>
          </a:p>
          <a:p>
            <a:r>
              <a:rPr lang="cs-CZ" sz="3600" dirty="0" smtClean="0"/>
              <a:t>ŠKOLNÍ KLUB = MULTIFUNKČNÍ UČEBNA  </a:t>
            </a:r>
            <a:endParaRPr lang="cs-CZ" sz="3600" dirty="0"/>
          </a:p>
        </p:txBody>
      </p:sp>
      <p:cxnSp>
        <p:nvCxnSpPr>
          <p:cNvPr id="7" name="Přímá spojnice se šipkou 6"/>
          <p:cNvCxnSpPr/>
          <p:nvPr/>
        </p:nvCxnSpPr>
        <p:spPr>
          <a:xfrm flipV="1">
            <a:off x="4604487" y="2488295"/>
            <a:ext cx="1555530" cy="893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604487" y="2689770"/>
            <a:ext cx="1555530" cy="1703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4604487" y="2803281"/>
            <a:ext cx="1555530" cy="418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6279127" y="2055813"/>
            <a:ext cx="572682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2500" dirty="0" smtClean="0"/>
              <a:t>TŘÍDA I. =&gt; 1. STUPEŇ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TŘÍDA II. =&gt; 2. STUPEŇ (6., 7. ROČNÍK)</a:t>
            </a:r>
          </a:p>
          <a:p>
            <a:pPr>
              <a:lnSpc>
                <a:spcPct val="150000"/>
              </a:lnSpc>
            </a:pPr>
            <a:r>
              <a:rPr lang="cs-CZ" sz="2500" dirty="0" smtClean="0"/>
              <a:t>TŘÍDA III. =&gt; 2. STUPEŇ (8., 9. ROČNÍK + SŠ)</a:t>
            </a:r>
            <a:endParaRPr lang="cs-CZ" sz="2500" dirty="0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4667940" y="4016342"/>
            <a:ext cx="1555530" cy="2543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6369626" y="4143503"/>
            <a:ext cx="339782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 smtClean="0"/>
              <a:t>1 TŘÍDA MŠ</a:t>
            </a:r>
            <a:endParaRPr lang="cs-CZ" sz="25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9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470065" y="186995"/>
            <a:ext cx="11164614" cy="25252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AKCE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SVĚTOVÝ DEN DIABETU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H:\Fotky Dia den\20181114_1406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5397" y="1519769"/>
            <a:ext cx="6100836" cy="457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H:\Fotky Dia den\20181114_140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9" y="1950050"/>
            <a:ext cx="6543933" cy="490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5425760" y="5378379"/>
            <a:ext cx="6465125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AKTIVITY / AKCE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VÁNOČNÍ BESÍDKA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6" name="Picture 2" descr="C:\Users\Zaci\Desktop\Prezent\received_1021172916276426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268" y="0"/>
            <a:ext cx="8502732" cy="510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ci\Desktop\Prezent\received_1021172916496431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7329"/>
            <a:ext cx="4587560" cy="3440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:\fotky\manes\Akce ŠD 2015 - 2016\CIMG3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331"/>
            <a:ext cx="3605048" cy="270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64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PORCELÁNKA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4098" name="Picture 2" descr="C:\Users\Zaci\Desktop\Prezent\20171102_160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8515"/>
            <a:ext cx="8828198" cy="496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fotky\manes\Akce ŠD 2015 - 2016\20160921_1542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801" y="0"/>
            <a:ext cx="5016199" cy="317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36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BOTANICKÁ ZAHRADA - BEČOV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5122" name="Picture 2" descr="C:\Users\Zaci\Desktop\Prezent\bot.za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4" y="1702675"/>
            <a:ext cx="8794480" cy="49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7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LANOVÉ CENTRUM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3074" name="Picture 2" descr="C:\Users\Zaci\Desktop\Prezent\20170608_142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58" y="1653984"/>
            <a:ext cx="9008680" cy="50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5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CENTRUM ZDRAVÍ A BEZPEČÍ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6146" name="Picture 2" descr="F:\fotky\manes\foto ŠD\20160516_140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021" y="1658736"/>
            <a:ext cx="8933793" cy="502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fotky\manes\foto ŠD\20160516_141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" y="3355864"/>
            <a:ext cx="2899560" cy="163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fotky\manes\akce červen\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8" y="2711668"/>
            <a:ext cx="3839633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fotky\manes\akce červen\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097" y="770295"/>
            <a:ext cx="7955783" cy="596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LETIŠTĚ</a:t>
            </a:r>
            <a:br>
              <a:rPr 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00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HOPA </a:t>
            </a:r>
            <a:r>
              <a:rPr lang="cs-CZ" dirty="0" err="1" smtClean="0"/>
              <a:t>HOPA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42" name="Picture 2" descr="F:\fotky\manes\Akce ŠD 2015 - 2016\20161019_145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435" y="1881352"/>
            <a:ext cx="8515379" cy="478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fotky\manes\Akce ŠD 2015 - 2016\20160804_1503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69" y="1862608"/>
            <a:ext cx="2704863" cy="480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19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9997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/ VÝLETY /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dirty="0" smtClean="0"/>
              <a:t>LÁZNĚ KYSELKA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1026" name="Picture 2" descr="H:\fotky pro Janu\výlet Kyselka\20170913_145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2364828"/>
            <a:ext cx="7987862" cy="44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fotky pro Janu\výlet Kyselka\20170913_1558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0642" y="1546644"/>
            <a:ext cx="6798537" cy="382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9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075" y="302574"/>
            <a:ext cx="10515600" cy="1325563"/>
          </a:xfrm>
        </p:spPr>
        <p:txBody>
          <a:bodyPr>
            <a:normAutofit/>
          </a:bodyPr>
          <a:lstStyle/>
          <a:p>
            <a:r>
              <a:rPr lang="cs-CZ" sz="5400" b="1" dirty="0" smtClean="0">
                <a:solidFill>
                  <a:schemeClr val="bg1"/>
                </a:solidFill>
              </a:rPr>
              <a:t>SHRNUTÍ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16867"/>
            <a:ext cx="11120252" cy="5014562"/>
          </a:xfrm>
        </p:spPr>
        <p:txBody>
          <a:bodyPr>
            <a:noAutofit/>
          </a:bodyPr>
          <a:lstStyle/>
          <a:p>
            <a:r>
              <a:rPr lang="cs-CZ" b="1" dirty="0" smtClean="0"/>
              <a:t>28 DNÍ</a:t>
            </a:r>
          </a:p>
          <a:p>
            <a:pPr lvl="1"/>
            <a:r>
              <a:rPr lang="cs-CZ" sz="2800" b="1" dirty="0" smtClean="0"/>
              <a:t>JINÉ PROSTŘEDÍ</a:t>
            </a:r>
          </a:p>
          <a:p>
            <a:pPr lvl="1"/>
            <a:r>
              <a:rPr lang="cs-CZ" sz="2800" b="1" dirty="0" smtClean="0"/>
              <a:t>JINÝ DENNÍ REŽIM</a:t>
            </a:r>
          </a:p>
          <a:p>
            <a:pPr lvl="1"/>
            <a:r>
              <a:rPr lang="cs-CZ" sz="2800" b="1" dirty="0" smtClean="0"/>
              <a:t>JINÉ AKTIVITY</a:t>
            </a:r>
          </a:p>
          <a:p>
            <a:pPr lvl="1"/>
            <a:r>
              <a:rPr lang="cs-CZ" sz="2800" b="1" dirty="0" smtClean="0"/>
              <a:t>JINÝ VÝUKOVÝ SYSTÉM</a:t>
            </a:r>
          </a:p>
          <a:p>
            <a:pPr lvl="1"/>
            <a:r>
              <a:rPr lang="cs-CZ" sz="2800" b="1" dirty="0" smtClean="0"/>
              <a:t>ODTRŽENÍ OD SVÝCH BLÍZKÝCH</a:t>
            </a:r>
          </a:p>
          <a:p>
            <a:pPr lvl="1"/>
            <a:r>
              <a:rPr lang="cs-CZ" sz="2800" b="1" dirty="0" smtClean="0"/>
              <a:t>CIZÍ KOLEKTIV</a:t>
            </a:r>
          </a:p>
          <a:p>
            <a:pPr lvl="1"/>
            <a:r>
              <a:rPr lang="cs-CZ" sz="2800" b="1" dirty="0" smtClean="0"/>
              <a:t>PROCEDURY / EDUKACE</a:t>
            </a:r>
          </a:p>
          <a:p>
            <a:pPr marL="457200" lvl="1" indent="0">
              <a:buNone/>
            </a:pPr>
            <a:r>
              <a:rPr lang="cs-CZ" sz="2800" b="1" dirty="0"/>
              <a:t> </a:t>
            </a:r>
            <a:r>
              <a:rPr lang="cs-CZ" sz="2800" b="1" dirty="0" smtClean="0"/>
              <a:t>    =&gt; SNAHA O ZVLÁDNUTÍ UČIVA VYMEZENÉ KMENOVOU ŠKOLOU </a:t>
            </a:r>
          </a:p>
          <a:p>
            <a:pPr marL="457200" lvl="1" indent="0">
              <a:buNone/>
            </a:pPr>
            <a:r>
              <a:rPr lang="cs-CZ" sz="2800" b="1" dirty="0" smtClean="0"/>
              <a:t>           I PŘES VEŠKERÉ PŘEKÁŽKY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69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58411" y="156367"/>
            <a:ext cx="6993631" cy="1325563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solidFill>
                  <a:schemeClr val="bg1"/>
                </a:solidFill>
              </a:rPr>
              <a:t>ČINNOST ŠKOLY</a:t>
            </a:r>
            <a:r>
              <a:rPr lang="cs-CZ" sz="3600" b="1" dirty="0">
                <a:solidFill>
                  <a:schemeClr val="bg1"/>
                </a:solidFill>
              </a:rPr>
              <a:t/>
            </a:r>
            <a:br>
              <a:rPr lang="cs-CZ" sz="3600" b="1" dirty="0">
                <a:solidFill>
                  <a:schemeClr val="bg1"/>
                </a:solidFill>
              </a:rPr>
            </a:br>
            <a:endParaRPr lang="cs-CZ" sz="36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26006" y="819149"/>
            <a:ext cx="4339988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VÝCHOVNĚ VZDĚLÁVACÍ ČINNOST</a:t>
            </a:r>
            <a:endParaRPr lang="cs-CZ" sz="32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7824" y="2294611"/>
            <a:ext cx="4981432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/>
              <a:t>DODRŽOVÁNÍ LÉČEBNÉHO PROCESU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56948" y="3646963"/>
            <a:ext cx="43399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ČTYŘTÝDENNÍ POBYT</a:t>
            </a:r>
            <a:endParaRPr lang="cs-CZ" sz="28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7013812" y="2008803"/>
            <a:ext cx="4339988" cy="13849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>
              <a:rot lat="0" lon="0" rev="1800000"/>
            </a:lightRig>
          </a:scene3d>
          <a:sp3d>
            <a:bevelT prst="relaxedInset"/>
            <a:bevelB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PSYCHOLOGICKÉ PŮSOBENÍ</a:t>
            </a:r>
          </a:p>
          <a:p>
            <a:pPr algn="ctr"/>
            <a:r>
              <a:rPr lang="cs-CZ" sz="2800" b="1" dirty="0" smtClean="0"/>
              <a:t>EMOCIONÁLNÍ PODPORA</a:t>
            </a:r>
          </a:p>
          <a:p>
            <a:pPr algn="ctr"/>
            <a:r>
              <a:rPr lang="cs-CZ" sz="2800" b="1" dirty="0" smtClean="0"/>
              <a:t>INDIVIDUÁLNÍ PŘÍSTUP</a:t>
            </a:r>
            <a:endParaRPr lang="cs-CZ" sz="28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624114" y="4494442"/>
            <a:ext cx="442442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DVA AŽ TŘI VÝUKOVÉ BLOKY</a:t>
            </a:r>
            <a:endParaRPr lang="cs-CZ" sz="28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413312" y="5064884"/>
            <a:ext cx="433998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METODY / FORMY / STRATEGIE</a:t>
            </a:r>
            <a:endParaRPr lang="cs-CZ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756012" y="5299483"/>
            <a:ext cx="4339988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VOLNOČASOVÉ AKTIVITY</a:t>
            </a:r>
            <a:endParaRPr lang="cs-CZ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416800" y="3554591"/>
            <a:ext cx="4543186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/>
              <a:t>PLNĚNÍ VÝSTUPŮ: RVP / ŠVP</a:t>
            </a:r>
          </a:p>
          <a:p>
            <a:pPr algn="ctr"/>
            <a:r>
              <a:rPr lang="cs-CZ" sz="2800" b="1" dirty="0" smtClean="0"/>
              <a:t>POŽADAVKY KMENOVÉ ŠKOLY</a:t>
            </a:r>
            <a:endParaRPr lang="cs-CZ" sz="28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926006" y="6144289"/>
            <a:ext cx="433998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ZPĚTNÁ VAZBA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55778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3015193" y="5345903"/>
            <a:ext cx="6419753" cy="13042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>
                <a:solidFill>
                  <a:schemeClr val="bg1"/>
                </a:solidFill>
              </a:rPr>
              <a:t>DĚKUJEME ZA POZORNOST</a:t>
            </a:r>
          </a:p>
          <a:p>
            <a:pPr algn="ctr"/>
            <a:endParaRPr lang="cs-CZ" sz="3200" b="1" dirty="0" smtClean="0">
              <a:solidFill>
                <a:schemeClr val="bg1"/>
              </a:solidFill>
            </a:endParaRPr>
          </a:p>
          <a:p>
            <a:pPr algn="ctr"/>
            <a:r>
              <a:rPr lang="cs-CZ" sz="3000" b="1" dirty="0" smtClean="0">
                <a:solidFill>
                  <a:schemeClr val="bg1"/>
                </a:solidFill>
              </a:rPr>
              <a:t>www.zsnemkv.cz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6" name="Picture 12" descr="bouraščka 0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122" y="1488644"/>
            <a:ext cx="5213892" cy="3857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54" y="167206"/>
            <a:ext cx="7106229" cy="142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31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695699"/>
            <a:ext cx="10515600" cy="3481264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https://www.facebook.com/vikendtvnova/videos/336901013755982</a:t>
            </a:r>
            <a:r>
              <a:rPr lang="cs-CZ" dirty="0" smtClean="0">
                <a:hlinkClick r:id="rId2"/>
              </a:rPr>
              <a:t>/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5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 smtClean="0">
                <a:solidFill>
                  <a:schemeClr val="bg1"/>
                </a:solidFill>
              </a:rPr>
              <a:t>CHARAKTERISTIKA FUNGOVÁNÍ ŠKOLY</a:t>
            </a:r>
            <a:endParaRPr lang="cs-CZ" sz="54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/>
        </p:nvSpPr>
        <p:spPr bwMode="auto">
          <a:xfrm>
            <a:off x="688275" y="1558079"/>
            <a:ext cx="4038600" cy="4725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Tahoma" pitchFamily="34" charset="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algn="ctr"/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 nezbytná</a:t>
            </a:r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  <a:p>
            <a:pPr marL="0" indent="0" algn="ctr">
              <a:buNone/>
            </a:pPr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velmi dobrá a </a:t>
            </a:r>
            <a:r>
              <a:rPr lang="cs-CZ" altLang="cs-CZ" sz="3000" b="1" dirty="0">
                <a:solidFill>
                  <a:srgbClr val="660066"/>
                </a:solidFill>
                <a:latin typeface="Arial" charset="0"/>
              </a:rPr>
              <a:t>úzká spolupráce </a:t>
            </a:r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pedagogů, zdravotníků, rodičů</a:t>
            </a:r>
          </a:p>
          <a:p>
            <a:pPr algn="ctr"/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  <a:p>
            <a:pPr algn="ctr"/>
            <a:r>
              <a:rPr lang="cs-CZ" altLang="cs-CZ" sz="3000" b="1" dirty="0" smtClean="0">
                <a:solidFill>
                  <a:srgbClr val="660066"/>
                </a:solidFill>
                <a:latin typeface="Arial" charset="0"/>
              </a:rPr>
              <a:t>pomoc dítěti ve zvládnutí zdravotního znevýhodnění</a:t>
            </a:r>
          </a:p>
          <a:p>
            <a:pPr algn="ctr"/>
            <a:endParaRPr lang="cs-CZ" altLang="cs-CZ" sz="3000" b="1" dirty="0">
              <a:solidFill>
                <a:srgbClr val="660066"/>
              </a:solidFill>
              <a:latin typeface="Arial" charset="0"/>
            </a:endParaRPr>
          </a:p>
        </p:txBody>
      </p:sp>
      <p:pic>
        <p:nvPicPr>
          <p:cNvPr id="5122" name="Picture 2" descr="H:\mánes 2\vanoční besídka\received_10211729162004244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38" y="1962047"/>
            <a:ext cx="6142561" cy="46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34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46" y="0"/>
            <a:ext cx="10515600" cy="935641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NÁHLED DO BĚŽNÉHO DNE DÍTĚTE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446" y="935641"/>
            <a:ext cx="10515600" cy="5647387"/>
          </a:xfrm>
        </p:spPr>
        <p:txBody>
          <a:bodyPr>
            <a:normAutofit lnSpcReduction="10000"/>
          </a:bodyPr>
          <a:lstStyle/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7:00 - BUDÍČEK 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7:30 - SNÍDANĚ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7:45 - 1. BLOK – 1., 2. VYUČOVACÍ HODINA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9:20 – SVAČINA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9:40 – 2. BLOK – 3., 4., 5., VYUČOVACÍ HODINA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12:00 – OBĚD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12:00 – 18:00 – ŠKOLNÍ KLUB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15:00 – SVAČINA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17:30 – VEČEŘE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20:00 – 2. VEČEŘE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21:00 – VEČERKA</a:t>
            </a:r>
          </a:p>
          <a:p>
            <a:r>
              <a:rPr lang="cs-CZ" b="1" dirty="0" smtClean="0">
                <a:solidFill>
                  <a:srgbClr val="660066"/>
                </a:solidFill>
                <a:latin typeface="Arial" charset="0"/>
              </a:rPr>
              <a:t>(povinná pitná kúra - 3x denně pramen)</a:t>
            </a:r>
            <a:endParaRPr lang="cs-CZ" b="1" dirty="0">
              <a:solidFill>
                <a:srgbClr val="6600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08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467" y="488899"/>
            <a:ext cx="10515600" cy="1012168"/>
          </a:xfrm>
        </p:spPr>
        <p:txBody>
          <a:bodyPr/>
          <a:lstStyle/>
          <a:p>
            <a:r>
              <a:rPr lang="cs-CZ" sz="4400" b="1" dirty="0">
                <a:solidFill>
                  <a:schemeClr val="bg1"/>
                </a:solidFill>
              </a:rPr>
              <a:t>ZÁKLADNÍ ŠKOLA</a:t>
            </a:r>
          </a:p>
          <a:p>
            <a:endParaRPr lang="cs-CZ" dirty="0"/>
          </a:p>
        </p:txBody>
      </p:sp>
      <p:pic>
        <p:nvPicPr>
          <p:cNvPr id="1026" name="Picture 2" descr="C:\Users\Zaci\Desktop\Prezent\CIMG29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2615"/>
            <a:ext cx="5690315" cy="407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Zaci\Desktop\Prezent\CIMG2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83" y="2373039"/>
            <a:ext cx="3713018" cy="448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Zaci\Desktop\Prezent\20171011_1259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219" y="3200746"/>
            <a:ext cx="2315688" cy="3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Zaci\Desktop\Prezent\20171011_130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025" y="-1"/>
            <a:ext cx="5962871" cy="335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50075" y="67383"/>
            <a:ext cx="10515600" cy="1325563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b="1" dirty="0" smtClean="0">
                <a:solidFill>
                  <a:schemeClr val="bg1"/>
                </a:solidFill>
              </a:rPr>
              <a:t>MATEŘSKÁ ŠKOLA</a:t>
            </a:r>
            <a:r>
              <a:rPr lang="cs-CZ" dirty="0">
                <a:solidFill>
                  <a:schemeClr val="bg1"/>
                </a:solidFill>
              </a:rPr>
              <a:t/>
            </a:r>
            <a:br>
              <a:rPr lang="cs-CZ" dirty="0">
                <a:solidFill>
                  <a:schemeClr val="bg1"/>
                </a:solidFill>
              </a:rPr>
            </a:br>
            <a:endParaRPr lang="cs-CZ" dirty="0"/>
          </a:p>
        </p:txBody>
      </p:sp>
      <p:pic>
        <p:nvPicPr>
          <p:cNvPr id="2051" name="Picture 3" descr="C:\Users\Zaci\Desktop\Prezent\20161103_1315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810" y="67383"/>
            <a:ext cx="5341063" cy="30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aci\Desktop\Prezent\ms-lázně karnival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392"/>
            <a:ext cx="6780810" cy="5085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aci\Desktop\Prezent\ms-lázně karnival\IMG_20160601_1026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26" y="3369473"/>
            <a:ext cx="4282383" cy="32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Zaci\Desktop\Prezent\20161103_1315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088"/>
            <a:ext cx="3151067" cy="177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390405" y="911319"/>
            <a:ext cx="3629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HERNA – HRAČKY – POMŮCKY</a:t>
            </a:r>
          </a:p>
          <a:p>
            <a:r>
              <a:rPr lang="cs-CZ" b="1" dirty="0" smtClean="0"/>
              <a:t>HRAJEME SI – BAVÍME SE – NEZTRÁCÍME KONTAKT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0692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11646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 smtClean="0">
                <a:solidFill>
                  <a:schemeClr val="bg1"/>
                </a:solidFill>
              </a:rPr>
              <a:t>ŠKOLNÍ KLUB = MULTIFUNKČNÍ UČEBNA  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5122" name="Picture 2" descr="C:\Users\Zaci\Desktop\Prezent\20160219_164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0" y="1034613"/>
            <a:ext cx="10352690" cy="582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188523" y="23751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200" b="1" dirty="0" smtClean="0"/>
              <a:t>AKTIVITY ZÁJMOVÉHO VZDĚLÁVÁNÍ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6917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64614" cy="1325563"/>
          </a:xfrm>
        </p:spPr>
        <p:txBody>
          <a:bodyPr>
            <a:normAutofit fontScale="9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900" b="1" dirty="0">
                <a:solidFill>
                  <a:schemeClr val="bg1"/>
                </a:solidFill>
              </a:rPr>
              <a:t>ŠKOLNÍ </a:t>
            </a:r>
            <a:r>
              <a:rPr lang="cs-CZ" sz="4900" b="1" dirty="0" smtClean="0">
                <a:solidFill>
                  <a:schemeClr val="bg1"/>
                </a:solidFill>
              </a:rPr>
              <a:t>KLUB </a:t>
            </a:r>
            <a:r>
              <a:rPr lang="cs-CZ" sz="4900" b="1" dirty="0">
                <a:solidFill>
                  <a:schemeClr val="bg1"/>
                </a:solidFill>
              </a:rPr>
              <a:t>= MULTIFUNKČNÍ UČEBNA 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026" name="Picture 2" descr="C:\Users\Zaci\Desktop\Prezent\20171002_13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12" y="1028639"/>
            <a:ext cx="10363310" cy="582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449780" y="0"/>
            <a:ext cx="90152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	</a:t>
            </a:r>
            <a:r>
              <a:rPr lang="cs-CZ" dirty="0" smtClean="0"/>
              <a:t>		</a:t>
            </a:r>
            <a:r>
              <a:rPr lang="cs-CZ" sz="2200" b="1" dirty="0" smtClean="0"/>
              <a:t>VÝTVARNÉ A RUKODĚLNÉ AKTIVITY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03798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477</Words>
  <Application>Microsoft Office PowerPoint</Application>
  <PresentationFormat>Širokoúhlá obrazovka</PresentationFormat>
  <Paragraphs>111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ZÁKLADNÍ ŠKOLA A MATEŘSKÁ ŠKOLA PŘI LÁZEŇSKÉ LÉČEBNĚ MÁNES KARLOVY VARY</vt:lpstr>
      <vt:lpstr>ZÁKLADNÍ ŠKOLA A MATEŘSKÁ ŠKOLA  PŘI LÉČEBNĚ MÁNES</vt:lpstr>
      <vt:lpstr>ČINNOST ŠKOLY </vt:lpstr>
      <vt:lpstr>Prezentace aplikace PowerPoint</vt:lpstr>
      <vt:lpstr>NÁHLED DO BĚŽNÉHO DNE DÍTĚTE</vt:lpstr>
      <vt:lpstr> </vt:lpstr>
      <vt:lpstr>MATEŘSKÁ ŠKOLA </vt:lpstr>
      <vt:lpstr>Prezentace aplikace PowerPoint</vt:lpstr>
      <vt:lpstr>ŠKOLNÍ KLUB = MULTIFUNKČNÍ UČEBNA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sekce A                         sekce B</dc:title>
  <dc:creator>Vydra</dc:creator>
  <cp:lastModifiedBy>Kortanová Markéta</cp:lastModifiedBy>
  <cp:revision>73</cp:revision>
  <dcterms:created xsi:type="dcterms:W3CDTF">2018-02-08T18:50:38Z</dcterms:created>
  <dcterms:modified xsi:type="dcterms:W3CDTF">2021-09-08T16:23:00Z</dcterms:modified>
</cp:coreProperties>
</file>