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64" r:id="rId5"/>
    <p:sldId id="260" r:id="rId6"/>
    <p:sldId id="259" r:id="rId7"/>
    <p:sldId id="261" r:id="rId8"/>
    <p:sldId id="265" r:id="rId9"/>
    <p:sldId id="266" r:id="rId10"/>
    <p:sldId id="267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3414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6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4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12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795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1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2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19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6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4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9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5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1B505-AC26-C3B1-6AA0-BAC7E389AA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Akutní alergická reakce </a:t>
            </a:r>
            <a:br>
              <a:rPr lang="cs-CZ" dirty="0"/>
            </a:br>
            <a:r>
              <a:rPr lang="cs-CZ" dirty="0"/>
              <a:t>a anafylaxe </a:t>
            </a:r>
            <a:br>
              <a:rPr lang="cs-CZ" dirty="0"/>
            </a:br>
            <a:r>
              <a:rPr lang="cs-CZ" sz="6700" dirty="0"/>
              <a:t>z pohledu zdravotnického záchranáře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0F06AD5-07C9-E598-E5C2-49732EB6C2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algn="ctr"/>
            <a:r>
              <a:rPr lang="cs-CZ" dirty="0"/>
              <a:t>Adam Gabriel</a:t>
            </a:r>
          </a:p>
        </p:txBody>
      </p:sp>
    </p:spTree>
    <p:extLst>
      <p:ext uri="{BB962C8B-B14F-4D97-AF65-F5344CB8AC3E}">
        <p14:creationId xmlns:p14="http://schemas.microsoft.com/office/powerpoint/2010/main" val="3999977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4F6E6-8A9B-29BF-026D-B5C737C6B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Léčba anafylaxe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C76C44-1489-44FB-3DB4-39CB266D9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 err="1"/>
              <a:t>Volumoterapie</a:t>
            </a:r>
            <a:r>
              <a:rPr lang="cs-CZ" dirty="0"/>
              <a:t> </a:t>
            </a:r>
          </a:p>
          <a:p>
            <a:pPr lvl="1"/>
            <a:r>
              <a:rPr lang="cs-CZ" sz="1800" dirty="0"/>
              <a:t>balancované </a:t>
            </a:r>
            <a:r>
              <a:rPr lang="cs-CZ" sz="1800" dirty="0" err="1"/>
              <a:t>kristaloidní</a:t>
            </a:r>
            <a:r>
              <a:rPr lang="cs-CZ" sz="1800" dirty="0"/>
              <a:t> roztoky 500-1000 ml </a:t>
            </a:r>
          </a:p>
          <a:p>
            <a:pPr lvl="1"/>
            <a:r>
              <a:rPr lang="cs-CZ" sz="1800" dirty="0"/>
              <a:t>20 ml/kg u dětí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6C6BEF-E173-E09E-E664-DFFE4DEC7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760" y="3526386"/>
            <a:ext cx="4201583" cy="286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34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740DE2-6555-BF48-9119-409AD401C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Léčba anafylaxe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CE67E8-83F6-7B6C-8285-027005F8D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1872" y="1966278"/>
            <a:ext cx="4480560" cy="1992429"/>
          </a:xfrm>
        </p:spPr>
        <p:txBody>
          <a:bodyPr/>
          <a:lstStyle/>
          <a:p>
            <a:r>
              <a:rPr lang="cs-CZ" sz="2000" b="1" dirty="0"/>
              <a:t>Kortikoidy </a:t>
            </a:r>
          </a:p>
          <a:p>
            <a:pPr lvl="1"/>
            <a:r>
              <a:rPr lang="cs-CZ" sz="1800" dirty="0" err="1"/>
              <a:t>Dexametazon</a:t>
            </a:r>
            <a:endParaRPr lang="cs-CZ" sz="1800" dirty="0"/>
          </a:p>
          <a:p>
            <a:pPr lvl="2"/>
            <a:r>
              <a:rPr lang="cs-CZ" sz="1600" dirty="0"/>
              <a:t>0,5 mg/kg </a:t>
            </a:r>
          </a:p>
          <a:p>
            <a:pPr lvl="1"/>
            <a:r>
              <a:rPr lang="cs-CZ" sz="1800" dirty="0" err="1"/>
              <a:t>Hydrokortizon</a:t>
            </a:r>
            <a:endParaRPr lang="cs-CZ" sz="1800" dirty="0"/>
          </a:p>
          <a:p>
            <a:pPr lvl="1"/>
            <a:r>
              <a:rPr lang="cs-CZ" sz="1800" dirty="0" err="1"/>
              <a:t>Solu-Medrol</a:t>
            </a:r>
            <a:endParaRPr lang="cs-CZ" sz="1800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9F0B933-47BA-A2B4-4DAA-E91BB7EDE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1021" y="1995154"/>
            <a:ext cx="4480560" cy="1600200"/>
          </a:xfrm>
        </p:spPr>
        <p:txBody>
          <a:bodyPr/>
          <a:lstStyle/>
          <a:p>
            <a:r>
              <a:rPr lang="cs-CZ" sz="2000" b="1" dirty="0" err="1"/>
              <a:t>Anihistaminika</a:t>
            </a:r>
            <a:endParaRPr lang="cs-CZ" b="1" dirty="0"/>
          </a:p>
          <a:p>
            <a:pPr lvl="1"/>
            <a:r>
              <a:rPr lang="cs-CZ" sz="1800" dirty="0" err="1"/>
              <a:t>Dithiaden</a:t>
            </a:r>
            <a:endParaRPr lang="cs-CZ" sz="1800" dirty="0"/>
          </a:p>
          <a:p>
            <a:pPr lvl="2"/>
            <a:r>
              <a:rPr lang="cs-CZ" sz="1600" dirty="0"/>
              <a:t>Ředit do 5% glukózy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B5CD348-FA93-679A-0D09-7D122A63D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86" y="3958707"/>
            <a:ext cx="10136892" cy="208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4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8657BA-402E-5EF3-404D-A6E76D357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Léčba anafylaxe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79B450-AB20-5CE3-2D42-68A34D65E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Inhalace</a:t>
            </a:r>
          </a:p>
          <a:p>
            <a:pPr lvl="1"/>
            <a:r>
              <a:rPr lang="cs-CZ" sz="1800" dirty="0" err="1"/>
              <a:t>Salbutamol</a:t>
            </a:r>
            <a:endParaRPr lang="cs-CZ" sz="1800" dirty="0"/>
          </a:p>
          <a:p>
            <a:pPr lvl="2"/>
            <a:r>
              <a:rPr lang="cs-CZ" sz="1600" dirty="0"/>
              <a:t>Inhalace/sprej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274320" lvl="1" indent="0">
              <a:buNone/>
            </a:pPr>
            <a:r>
              <a:rPr lang="cs-CZ" sz="1800" dirty="0"/>
              <a:t> </a:t>
            </a:r>
          </a:p>
          <a:p>
            <a:pPr lvl="1"/>
            <a:r>
              <a:rPr lang="cs-CZ" sz="2000" b="1" dirty="0"/>
              <a:t>Adrenalin</a:t>
            </a:r>
          </a:p>
          <a:p>
            <a:pPr lvl="2"/>
            <a:r>
              <a:rPr lang="cs-CZ" sz="1800" dirty="0"/>
              <a:t>Lze zvážit při „knedlíku v krku“ při alergii</a:t>
            </a:r>
          </a:p>
        </p:txBody>
      </p:sp>
    </p:spTree>
    <p:extLst>
      <p:ext uri="{BB962C8B-B14F-4D97-AF65-F5344CB8AC3E}">
        <p14:creationId xmlns:p14="http://schemas.microsoft.com/office/powerpoint/2010/main" val="1237340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BB3209-9686-EDFC-1E47-EC4E82A7F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Léčba anafylaxe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163147-55F0-CCAA-9CA9-9D882A237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3214839"/>
            <a:ext cx="8595360" cy="132556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U pacientů léčených beta-blokátory</a:t>
            </a:r>
          </a:p>
          <a:p>
            <a:r>
              <a:rPr lang="cs-CZ" dirty="0"/>
              <a:t>Zvážit </a:t>
            </a:r>
            <a:r>
              <a:rPr lang="cs-CZ" b="1" dirty="0"/>
              <a:t>glukagon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203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6A2733-C03B-EA3B-594D-DB60D2E0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Co když nemám </a:t>
            </a:r>
            <a:r>
              <a:rPr lang="cs-CZ" dirty="0" err="1"/>
              <a:t>EpiPen</a:t>
            </a:r>
            <a:r>
              <a:rPr lang="cs-CZ" dirty="0"/>
              <a:t>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96A7BCB-82BA-273A-FB36-3AF63AFEF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21" y="1968478"/>
            <a:ext cx="3048157" cy="476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7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3B7EE-FD2E-59C2-27AB-763FD822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390037"/>
            <a:ext cx="969264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Kontakt </a:t>
            </a:r>
            <a:br>
              <a:rPr lang="cs-CZ" dirty="0"/>
            </a:br>
            <a:r>
              <a:rPr lang="cs-CZ" dirty="0"/>
              <a:t>se zdravotnickým operačním střediskem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B4F652-24BB-9292-7958-70273261E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44984"/>
            <a:ext cx="8595360" cy="4351337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sz="2000" dirty="0"/>
              <a:t>Možnosti navázání komunikace </a:t>
            </a:r>
          </a:p>
          <a:p>
            <a:pPr lvl="1"/>
            <a:r>
              <a:rPr lang="cs-CZ" sz="1800" dirty="0"/>
              <a:t>155/112</a:t>
            </a:r>
          </a:p>
          <a:p>
            <a:pPr lvl="1"/>
            <a:r>
              <a:rPr lang="cs-CZ" sz="1800" dirty="0"/>
              <a:t>Aplikace Záchranka</a:t>
            </a:r>
          </a:p>
          <a:p>
            <a:pPr lvl="1"/>
            <a:r>
              <a:rPr lang="cs-CZ" sz="1800" dirty="0"/>
              <a:t>Možnosti videohovoru a GPS lokace</a:t>
            </a:r>
          </a:p>
          <a:p>
            <a:pPr lvl="1"/>
            <a:r>
              <a:rPr lang="cs-CZ" sz="1800" dirty="0"/>
              <a:t>Nová auta, telefony, přilby</a:t>
            </a:r>
          </a:p>
          <a:p>
            <a:r>
              <a:rPr lang="cs-CZ" sz="2000" dirty="0"/>
              <a:t>Komunikace s operátorem </a:t>
            </a:r>
            <a:r>
              <a:rPr lang="cs-CZ" dirty="0"/>
              <a:t>	</a:t>
            </a:r>
          </a:p>
          <a:p>
            <a:pPr lvl="1"/>
            <a:r>
              <a:rPr lang="cs-CZ" sz="1800" dirty="0"/>
              <a:t>Adresa!!!</a:t>
            </a:r>
          </a:p>
          <a:p>
            <a:pPr lvl="1"/>
            <a:r>
              <a:rPr lang="cs-CZ" sz="1800" dirty="0"/>
              <a:t>Co? Kdo?</a:t>
            </a:r>
          </a:p>
          <a:p>
            <a:pPr lvl="1"/>
            <a:r>
              <a:rPr lang="cs-CZ" sz="1800" dirty="0"/>
              <a:t>Nechat zazní TANR (i když to umíte </a:t>
            </a:r>
            <a:r>
              <a:rPr lang="cs-CZ" sz="1800" dirty="0">
                <a:sym typeface="Wingdings" panose="05000000000000000000" pitchFamily="2" charset="2"/>
              </a:rPr>
              <a:t>) </a:t>
            </a:r>
            <a:endParaRPr lang="cs-CZ" sz="1800" dirty="0"/>
          </a:p>
          <a:p>
            <a:r>
              <a:rPr lang="cs-CZ" sz="2000" dirty="0"/>
              <a:t>Hovor vede operátor a hovor také ukončuje</a:t>
            </a:r>
            <a:endParaRPr lang="cs-CZ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380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E12ED6-7B74-4F2B-CE4C-35EB5DB42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Nejčastější alergeny vedoucí k rozvoji anafylaxe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1D0527-BD58-F7E5-93A3-940F0120A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/>
              <a:t>Potraviny </a:t>
            </a:r>
          </a:p>
          <a:p>
            <a:pPr lvl="1"/>
            <a:r>
              <a:rPr lang="cs-CZ" sz="1800" dirty="0"/>
              <a:t>ovoce, zelenina, rybí produkty, ořechy, MLÉKO</a:t>
            </a:r>
          </a:p>
          <a:p>
            <a:endParaRPr lang="cs-CZ" dirty="0"/>
          </a:p>
          <a:p>
            <a:r>
              <a:rPr lang="cs-CZ" sz="2000" dirty="0"/>
              <a:t>Léčiva </a:t>
            </a:r>
          </a:p>
          <a:p>
            <a:pPr lvl="1"/>
            <a:r>
              <a:rPr lang="cs-CZ" sz="1800" dirty="0"/>
              <a:t>ATB Penicilínové řady (Cefalosporin není 100% náhrada)</a:t>
            </a:r>
          </a:p>
          <a:p>
            <a:pPr lvl="1"/>
            <a:r>
              <a:rPr lang="cs-CZ" sz="1800" dirty="0"/>
              <a:t>Nesteroidní analgetikum, antipyretikum a antiflogistikum- </a:t>
            </a:r>
            <a:r>
              <a:rPr lang="cs-CZ" sz="1800" dirty="0" err="1"/>
              <a:t>Diklofenak</a:t>
            </a:r>
            <a:r>
              <a:rPr lang="cs-CZ" sz="1800" dirty="0"/>
              <a:t>, </a:t>
            </a:r>
            <a:r>
              <a:rPr lang="cs-CZ" sz="1800" dirty="0" err="1"/>
              <a:t>Metamizol</a:t>
            </a:r>
            <a:r>
              <a:rPr lang="cs-CZ" sz="1800" dirty="0"/>
              <a:t>!!!, Kyselina </a:t>
            </a:r>
            <a:r>
              <a:rPr lang="cs-CZ" sz="1800" dirty="0" err="1"/>
              <a:t>Acetilsalicilová</a:t>
            </a:r>
            <a:r>
              <a:rPr lang="cs-CZ" sz="1800" dirty="0"/>
              <a:t>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sz="2000" dirty="0"/>
              <a:t>Hmyzí bodnutí </a:t>
            </a:r>
          </a:p>
          <a:p>
            <a:pPr lvl="1"/>
            <a:r>
              <a:rPr lang="cs-CZ" sz="1700" dirty="0"/>
              <a:t>V ČR hlavně zastoupeno blanokřídlým hmyzem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Zmijí jed má zkříženou reaktivitu s jedem blanokřídlých</a:t>
            </a:r>
          </a:p>
          <a:p>
            <a:pPr marL="1097280" lvl="4" indent="0">
              <a:buNone/>
            </a:pPr>
            <a:endParaRPr lang="cs-CZ" dirty="0"/>
          </a:p>
          <a:p>
            <a:pPr marL="1097280" lvl="4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286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7CA7B-F225-0F7A-1A7D-247B998FC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Diagnostika anafylaxe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7DB5B5-FB11-6D00-BFA3-D01F2D795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Opírá se především o:</a:t>
            </a:r>
          </a:p>
          <a:p>
            <a:r>
              <a:rPr lang="cs-CZ" sz="2000" dirty="0"/>
              <a:t> anamnestická data potvrzující expozici alergenu </a:t>
            </a:r>
          </a:p>
          <a:p>
            <a:pPr lvl="1"/>
            <a:r>
              <a:rPr lang="cs-CZ" sz="1800" dirty="0"/>
              <a:t>Polyvalentní alergie</a:t>
            </a:r>
          </a:p>
          <a:p>
            <a:pPr lvl="1"/>
            <a:r>
              <a:rPr lang="cs-CZ" sz="1800" dirty="0"/>
              <a:t>Alergie v rodině</a:t>
            </a:r>
          </a:p>
          <a:p>
            <a:pPr marL="274320" lvl="1" indent="0">
              <a:buNone/>
            </a:pPr>
            <a:endParaRPr lang="cs-CZ" dirty="0"/>
          </a:p>
          <a:p>
            <a:r>
              <a:rPr lang="cs-CZ" sz="2000" dirty="0"/>
              <a:t> klinickou symptomatologii značící rozvoj šoku</a:t>
            </a:r>
          </a:p>
          <a:p>
            <a:pPr lvl="1"/>
            <a:r>
              <a:rPr lang="cs-CZ" sz="1800" dirty="0">
                <a:solidFill>
                  <a:srgbClr val="FF0000"/>
                </a:solidFill>
              </a:rPr>
              <a:t>Dušnost</a:t>
            </a:r>
          </a:p>
          <a:p>
            <a:pPr lvl="1"/>
            <a:r>
              <a:rPr lang="cs-CZ" sz="1800" dirty="0">
                <a:solidFill>
                  <a:srgbClr val="FF0000"/>
                </a:solidFill>
              </a:rPr>
              <a:t>Tachykardie</a:t>
            </a:r>
          </a:p>
          <a:p>
            <a:pPr lvl="1"/>
            <a:r>
              <a:rPr lang="cs-CZ" sz="1800" dirty="0">
                <a:solidFill>
                  <a:srgbClr val="FF0000"/>
                </a:solidFill>
              </a:rPr>
              <a:t>Hypotenze</a:t>
            </a:r>
          </a:p>
          <a:p>
            <a:pPr lvl="1"/>
            <a:r>
              <a:rPr lang="cs-CZ" sz="1800" dirty="0"/>
              <a:t>GIT příznaky</a:t>
            </a:r>
          </a:p>
          <a:p>
            <a:pPr lvl="1"/>
            <a:r>
              <a:rPr lang="cs-CZ" sz="1800" dirty="0"/>
              <a:t>Kožní projevy</a:t>
            </a:r>
            <a:r>
              <a:rPr lang="cs-CZ" dirty="0"/>
              <a:t> </a:t>
            </a:r>
          </a:p>
          <a:p>
            <a:pPr marL="274320" lvl="1" indent="0">
              <a:buNone/>
            </a:pPr>
            <a:endParaRPr lang="cs-CZ" dirty="0"/>
          </a:p>
          <a:p>
            <a:pPr marL="274320" lvl="1" indent="0">
              <a:buNone/>
            </a:pPr>
            <a:r>
              <a:rPr lang="cs-CZ" dirty="0"/>
              <a:t>Pozor u pacientů užívající současně inhibitory ACE a betablokátory</a:t>
            </a:r>
          </a:p>
        </p:txBody>
      </p:sp>
    </p:spTree>
    <p:extLst>
      <p:ext uri="{BB962C8B-B14F-4D97-AF65-F5344CB8AC3E}">
        <p14:creationId xmlns:p14="http://schemas.microsoft.com/office/powerpoint/2010/main" val="339384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93492DE-C1A3-5846-AA60-7886B5F1A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502" y="0"/>
            <a:ext cx="4850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44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651C7A-A311-29EB-4126-84D6152B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85610"/>
          </a:xfrm>
        </p:spPr>
        <p:txBody>
          <a:bodyPr/>
          <a:lstStyle/>
          <a:p>
            <a:pPr algn="ctr"/>
            <a:r>
              <a:rPr lang="cs-CZ" dirty="0"/>
              <a:t>Vyšetření </a:t>
            </a:r>
            <a:r>
              <a:rPr lang="cs-CZ" b="1" dirty="0"/>
              <a:t>ABC</a:t>
            </a:r>
            <a:r>
              <a:rPr lang="cs-CZ" dirty="0"/>
              <a:t>DE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002B718-F751-278E-ADAA-61A291E0E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122" y="1610401"/>
            <a:ext cx="6301756" cy="508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69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B5CE98-9A58-8EE6-552F-361AF1FDD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Vyšetření ABC</a:t>
            </a:r>
            <a:r>
              <a:rPr lang="cs-CZ" b="1" dirty="0"/>
              <a:t>DE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A00B8BA-5424-1E31-EAA3-38FCD8E01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7" t="59695" r="-326" b="186"/>
          <a:stretch/>
        </p:blipFill>
        <p:spPr>
          <a:xfrm>
            <a:off x="2820111" y="2564921"/>
            <a:ext cx="6576161" cy="3631400"/>
          </a:xfrm>
        </p:spPr>
      </p:pic>
    </p:spTree>
    <p:extLst>
      <p:ext uri="{BB962C8B-B14F-4D97-AF65-F5344CB8AC3E}">
        <p14:creationId xmlns:p14="http://schemas.microsoft.com/office/powerpoint/2010/main" val="98286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E3F573-A494-C9FC-C6C7-7E95D5B24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Léčba anafylaxe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DEA2E6-7354-18BB-EFC2-6C71E4CFB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1"/>
            <a:ext cx="8642524" cy="1449094"/>
          </a:xfrm>
        </p:spPr>
        <p:txBody>
          <a:bodyPr/>
          <a:lstStyle/>
          <a:p>
            <a:r>
              <a:rPr lang="cs-CZ" sz="2000" b="1" dirty="0"/>
              <a:t>Adrenalin </a:t>
            </a:r>
            <a:r>
              <a:rPr lang="cs-CZ" sz="2000" b="1" dirty="0" err="1"/>
              <a:t>i.m</a:t>
            </a:r>
            <a:r>
              <a:rPr lang="cs-CZ" sz="2000" b="1" dirty="0"/>
              <a:t>.</a:t>
            </a:r>
            <a:r>
              <a:rPr lang="cs-CZ" dirty="0"/>
              <a:t> </a:t>
            </a:r>
          </a:p>
          <a:p>
            <a:pPr lvl="1"/>
            <a:r>
              <a:rPr lang="cs-CZ" sz="1800" dirty="0"/>
              <a:t>0,01 mg/kg </a:t>
            </a:r>
          </a:p>
          <a:p>
            <a:pPr lvl="1"/>
            <a:r>
              <a:rPr lang="cs-CZ" sz="1800" dirty="0"/>
              <a:t>max. dávka 0,5mg </a:t>
            </a:r>
            <a:r>
              <a:rPr lang="cs-CZ" sz="1800" dirty="0" err="1"/>
              <a:t>i.m</a:t>
            </a:r>
            <a:r>
              <a:rPr lang="cs-CZ" sz="1800" dirty="0"/>
              <a:t>.</a:t>
            </a:r>
          </a:p>
          <a:p>
            <a:pPr lvl="1"/>
            <a:r>
              <a:rPr lang="cs-CZ" sz="1800" dirty="0"/>
              <a:t>lze opakovat po 5 min – při přetrvávajících život ohrožujících příznacích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1971400" lvl="7" indent="0">
              <a:buNone/>
            </a:pPr>
            <a:endParaRPr lang="cs-CZ" dirty="0"/>
          </a:p>
          <a:p>
            <a:pPr lvl="7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3DFBE6-72BA-8857-5082-EBE0A6E69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472" y="3277895"/>
            <a:ext cx="5645440" cy="341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16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16264E-B836-5E5A-4B92-DE7C9AC6E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Léčba anafylaxe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27900-28EB-8424-D424-15D1E398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3282215"/>
            <a:ext cx="8595360" cy="1944303"/>
          </a:xfrm>
        </p:spPr>
        <p:txBody>
          <a:bodyPr/>
          <a:lstStyle/>
          <a:p>
            <a:r>
              <a:rPr lang="cs-CZ" sz="2000" b="1" dirty="0"/>
              <a:t>O2 terapie </a:t>
            </a:r>
          </a:p>
          <a:p>
            <a:pPr lvl="1"/>
            <a:r>
              <a:rPr lang="cs-CZ" sz="1800" dirty="0"/>
              <a:t>ideálně 15 l/min polomaskou s rezervoárem</a:t>
            </a:r>
          </a:p>
        </p:txBody>
      </p:sp>
    </p:spTree>
    <p:extLst>
      <p:ext uri="{BB962C8B-B14F-4D97-AF65-F5344CB8AC3E}">
        <p14:creationId xmlns:p14="http://schemas.microsoft.com/office/powerpoint/2010/main" val="1916203443"/>
      </p:ext>
    </p:extLst>
  </p:cSld>
  <p:clrMapOvr>
    <a:masterClrMapping/>
  </p:clrMapOvr>
</p:sld>
</file>

<file path=ppt/theme/theme1.xml><?xml version="1.0" encoding="utf-8"?>
<a:theme xmlns:a="http://schemas.openxmlformats.org/drawingml/2006/main" name="Pohled">
  <a:themeElements>
    <a:clrScheme name="Žluto-oranžová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ohled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hled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TM03457515[[fn=Pohled]]</Template>
  <TotalTime>2033</TotalTime>
  <Words>217</Words>
  <Application>Microsoft Office PowerPoint</Application>
  <PresentationFormat>Širokoúhlá obrazovka</PresentationFormat>
  <Paragraphs>79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Century Schoolbook</vt:lpstr>
      <vt:lpstr>Wingdings</vt:lpstr>
      <vt:lpstr>Wingdings 2</vt:lpstr>
      <vt:lpstr>Pohled</vt:lpstr>
      <vt:lpstr>Akutní alergická reakce  a anafylaxe  z pohledu zdravotnického záchranáře</vt:lpstr>
      <vt:lpstr>Kontakt  se zdravotnickým operačním střediskem</vt:lpstr>
      <vt:lpstr>Nejčastější alergeny vedoucí k rozvoji anafylaxe</vt:lpstr>
      <vt:lpstr>Diagnostika anafylaxe</vt:lpstr>
      <vt:lpstr>Prezentace aplikace PowerPoint</vt:lpstr>
      <vt:lpstr>Vyšetření ABCDE</vt:lpstr>
      <vt:lpstr>Vyšetření ABCDE</vt:lpstr>
      <vt:lpstr>Léčba anafylaxe</vt:lpstr>
      <vt:lpstr>Léčba anafylaxe</vt:lpstr>
      <vt:lpstr>Léčba anafylaxe</vt:lpstr>
      <vt:lpstr>Léčba anafylaxe</vt:lpstr>
      <vt:lpstr>Léčba anafylaxe</vt:lpstr>
      <vt:lpstr>Léčba anafylaxe</vt:lpstr>
      <vt:lpstr>Co když nemám EpiPen?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Alergická reakce  a anafylaxe  z pohledu zdravotnického záchranáře</dc:title>
  <dc:creator>Barbora Rybová</dc:creator>
  <cp:lastModifiedBy>Moravec Jakub</cp:lastModifiedBy>
  <cp:revision>4</cp:revision>
  <dcterms:created xsi:type="dcterms:W3CDTF">2023-09-04T08:48:30Z</dcterms:created>
  <dcterms:modified xsi:type="dcterms:W3CDTF">2023-09-15T06:33:16Z</dcterms:modified>
</cp:coreProperties>
</file>