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2" r:id="rId3"/>
    <p:sldId id="257" r:id="rId4"/>
    <p:sldId id="260" r:id="rId5"/>
    <p:sldId id="276" r:id="rId6"/>
    <p:sldId id="258" r:id="rId7"/>
    <p:sldId id="264" r:id="rId8"/>
    <p:sldId id="265" r:id="rId9"/>
    <p:sldId id="266" r:id="rId10"/>
    <p:sldId id="268" r:id="rId11"/>
    <p:sldId id="284" r:id="rId12"/>
    <p:sldId id="263" r:id="rId13"/>
    <p:sldId id="283" r:id="rId14"/>
    <p:sldId id="270" r:id="rId15"/>
    <p:sldId id="285" r:id="rId16"/>
    <p:sldId id="271" r:id="rId17"/>
    <p:sldId id="278" r:id="rId18"/>
    <p:sldId id="274" r:id="rId19"/>
    <p:sldId id="27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643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researchgate.net/deref/http:/dx.doi.org/10.11390/onki1962.54.197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4212" y="943303"/>
            <a:ext cx="6597737" cy="2971801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Objektivizace efektu lázeňské léčby u astmatických dětí  V Lázních Kynžvart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4212" y="4041871"/>
            <a:ext cx="6400800" cy="2182860"/>
          </a:xfrm>
        </p:spPr>
        <p:txBody>
          <a:bodyPr>
            <a:normAutofit lnSpcReduction="10000"/>
          </a:bodyPr>
          <a:lstStyle/>
          <a:p>
            <a:r>
              <a:rPr lang="cs-CZ" sz="3600" b="1" dirty="0">
                <a:solidFill>
                  <a:schemeClr val="tx1"/>
                </a:solidFill>
              </a:rPr>
              <a:t>2018 - 2022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DANA ŠAŠKOVÁ , JOSEF NEBESAŘ , JAN LUDVÍK , ANDREA AUGUSTINOVÁ , JIŘÍ PODLIPNÝ,  VĚRA MARKOVÁ, VÍT PETRŮ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8589817" y="3425141"/>
            <a:ext cx="360218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/>
              <a:t>Léčebné lázně </a:t>
            </a:r>
            <a:r>
              <a:rPr lang="cs-CZ" b="1" dirty="0" err="1"/>
              <a:t>Lázně</a:t>
            </a:r>
            <a:r>
              <a:rPr lang="cs-CZ" b="1" dirty="0"/>
              <a:t> Kynžvart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/>
              <a:t>Psychiatrická klinika, LF UK a FN Plzeň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/>
              <a:t>Nemocnice Mariánské Lázně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 err="1"/>
              <a:t>ILaB</a:t>
            </a:r>
            <a:r>
              <a:rPr lang="cs-CZ" b="1" dirty="0"/>
              <a:t> Karlovy Vary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/>
              <a:t>Alergologie a klinická imunologie, </a:t>
            </a:r>
            <a:r>
              <a:rPr lang="cs-CZ" b="1" dirty="0" err="1"/>
              <a:t>Synlab</a:t>
            </a:r>
            <a:r>
              <a:rPr lang="cs-CZ" b="1" dirty="0"/>
              <a:t> Czech s.r.o., Praha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475" y="1389726"/>
            <a:ext cx="1435100" cy="14351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150439"/>
            <a:ext cx="2391497" cy="91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274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3383" y="4416086"/>
            <a:ext cx="10684514" cy="1909107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Úroveň kontroly astmatu je hodnocena dle celkově dosaženého skóre. Výsledek 25 bodů znamená úplnou kontrolu nad onemocněním. </a:t>
            </a:r>
          </a:p>
          <a:p>
            <a:r>
              <a:rPr lang="cs-CZ" b="1" dirty="0">
                <a:solidFill>
                  <a:schemeClr val="tx1"/>
                </a:solidFill>
              </a:rPr>
              <a:t>pro analýzu dat byla použita data </a:t>
            </a:r>
            <a:r>
              <a:rPr lang="cs-CZ" b="1" u="sng" dirty="0">
                <a:solidFill>
                  <a:schemeClr val="tx1"/>
                </a:solidFill>
              </a:rPr>
              <a:t>od 137 probandů</a:t>
            </a:r>
            <a:r>
              <a:rPr lang="cs-CZ" b="1" dirty="0">
                <a:solidFill>
                  <a:schemeClr val="tx1"/>
                </a:solidFill>
              </a:rPr>
              <a:t>, kteří měli kompletní data</a:t>
            </a:r>
          </a:p>
          <a:p>
            <a:r>
              <a:rPr lang="cs-CZ" b="1" dirty="0">
                <a:solidFill>
                  <a:schemeClr val="tx1"/>
                </a:solidFill>
              </a:rPr>
              <a:t>Statisticky významné jsou hodnoty ve III termínu ( po ukončení pobytu), po 5 ti měsících se hodnoty testu astmatu vrátily do stejných hodnot jako  na začátku pobytu </a:t>
            </a:r>
          </a:p>
          <a:p>
            <a:r>
              <a:rPr lang="cs-CZ" b="1" dirty="0">
                <a:solidFill>
                  <a:schemeClr val="bg1"/>
                </a:solidFill>
              </a:rPr>
              <a:t>Byl prokázán pozitivní efekt lázeňské léčby bezprostředně po ukončení pobytu.</a:t>
            </a:r>
            <a:endParaRPr lang="cs-CZ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412404"/>
              </p:ext>
            </p:extLst>
          </p:nvPr>
        </p:nvGraphicFramePr>
        <p:xfrm>
          <a:off x="533383" y="882422"/>
          <a:ext cx="8103888" cy="30724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78498">
                  <a:extLst>
                    <a:ext uri="{9D8B030D-6E8A-4147-A177-3AD203B41FA5}">
                      <a16:colId xmlns:a16="http://schemas.microsoft.com/office/drawing/2014/main" val="1698292937"/>
                    </a:ext>
                  </a:extLst>
                </a:gridCol>
                <a:gridCol w="1608225">
                  <a:extLst>
                    <a:ext uri="{9D8B030D-6E8A-4147-A177-3AD203B41FA5}">
                      <a16:colId xmlns:a16="http://schemas.microsoft.com/office/drawing/2014/main" val="2764074410"/>
                    </a:ext>
                  </a:extLst>
                </a:gridCol>
                <a:gridCol w="1266222">
                  <a:extLst>
                    <a:ext uri="{9D8B030D-6E8A-4147-A177-3AD203B41FA5}">
                      <a16:colId xmlns:a16="http://schemas.microsoft.com/office/drawing/2014/main" val="3929092430"/>
                    </a:ext>
                  </a:extLst>
                </a:gridCol>
                <a:gridCol w="1271433">
                  <a:extLst>
                    <a:ext uri="{9D8B030D-6E8A-4147-A177-3AD203B41FA5}">
                      <a16:colId xmlns:a16="http://schemas.microsoft.com/office/drawing/2014/main" val="2270778424"/>
                    </a:ext>
                  </a:extLst>
                </a:gridCol>
                <a:gridCol w="1479510">
                  <a:extLst>
                    <a:ext uri="{9D8B030D-6E8A-4147-A177-3AD203B41FA5}">
                      <a16:colId xmlns:a16="http://schemas.microsoft.com/office/drawing/2014/main" val="2179788773"/>
                    </a:ext>
                  </a:extLst>
                </a:gridCol>
              </a:tblGrid>
              <a:tr h="678684"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40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minimum</a:t>
                      </a:r>
                      <a:endParaRPr lang="cs-CZ" sz="14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průměr </a:t>
                      </a:r>
                      <a:endParaRPr lang="cs-CZ" sz="14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medián</a:t>
                      </a:r>
                      <a:endParaRPr lang="cs-CZ" sz="14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maximum</a:t>
                      </a:r>
                      <a:endParaRPr lang="cs-CZ" sz="14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57041723"/>
                  </a:ext>
                </a:extLst>
              </a:tr>
              <a:tr h="586995"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   Termín</a:t>
                      </a:r>
                      <a:r>
                        <a:rPr lang="cs-CZ" sz="1600" baseline="0" dirty="0">
                          <a:effectLst/>
                        </a:rPr>
                        <a:t> </a:t>
                      </a:r>
                      <a:r>
                        <a:rPr lang="cs-CZ" sz="1600" dirty="0">
                          <a:effectLst/>
                        </a:rPr>
                        <a:t>II</a:t>
                      </a:r>
                    </a:p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Open Sans Light"/>
                          <a:ea typeface="Open Sans Light"/>
                          <a:cs typeface="Times New Roman" panose="02020603050405020304" pitchFamily="18" charset="0"/>
                        </a:rPr>
                        <a:t>začátek</a:t>
                      </a:r>
                      <a:r>
                        <a:rPr lang="cs-CZ" sz="1600" baseline="0" dirty="0">
                          <a:effectLst/>
                          <a:latin typeface="Open Sans Light"/>
                          <a:ea typeface="Open Sans Light"/>
                          <a:cs typeface="Times New Roman" panose="02020603050405020304" pitchFamily="18" charset="0"/>
                        </a:rPr>
                        <a:t> pobytu</a:t>
                      </a:r>
                      <a:endParaRPr lang="cs-CZ" sz="14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9</a:t>
                      </a:r>
                      <a:endParaRPr lang="cs-CZ" sz="1600" b="1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22,08</a:t>
                      </a:r>
                      <a:endParaRPr lang="cs-CZ" sz="1600" b="1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24</a:t>
                      </a:r>
                      <a:endParaRPr lang="cs-CZ" sz="1600" b="1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25</a:t>
                      </a:r>
                      <a:endParaRPr lang="cs-CZ" sz="1600" b="1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9260846"/>
                  </a:ext>
                </a:extLst>
              </a:tr>
              <a:tr h="598516"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   Termín</a:t>
                      </a:r>
                      <a:r>
                        <a:rPr lang="cs-CZ" sz="1600" baseline="0" dirty="0">
                          <a:effectLst/>
                        </a:rPr>
                        <a:t> </a:t>
                      </a:r>
                      <a:r>
                        <a:rPr lang="cs-CZ" sz="1600" dirty="0">
                          <a:effectLst/>
                        </a:rPr>
                        <a:t>III</a:t>
                      </a:r>
                    </a:p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Open Sans Light"/>
                          <a:ea typeface="Open Sans Light"/>
                          <a:cs typeface="Times New Roman" panose="02020603050405020304" pitchFamily="18" charset="0"/>
                        </a:rPr>
                        <a:t>konec</a:t>
                      </a:r>
                      <a:r>
                        <a:rPr lang="cs-CZ" sz="1600" baseline="0" dirty="0">
                          <a:effectLst/>
                          <a:latin typeface="Open Sans Light"/>
                          <a:ea typeface="Open Sans Light"/>
                          <a:cs typeface="Times New Roman" panose="02020603050405020304" pitchFamily="18" charset="0"/>
                        </a:rPr>
                        <a:t> pobytu</a:t>
                      </a:r>
                      <a:endParaRPr lang="cs-CZ" sz="14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10</a:t>
                      </a:r>
                      <a:endParaRPr lang="cs-CZ" sz="1600" b="1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27,77</a:t>
                      </a:r>
                      <a:endParaRPr lang="cs-CZ" sz="1600" b="1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25</a:t>
                      </a:r>
                      <a:endParaRPr lang="cs-CZ" sz="1600" b="1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25</a:t>
                      </a:r>
                      <a:endParaRPr lang="cs-CZ" sz="1600" b="1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5160297"/>
                  </a:ext>
                </a:extLst>
              </a:tr>
              <a:tr h="598516"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Termín</a:t>
                      </a:r>
                      <a:r>
                        <a:rPr lang="cs-CZ" sz="1400" baseline="0" dirty="0">
                          <a:effectLst/>
                        </a:rPr>
                        <a:t> </a:t>
                      </a:r>
                      <a:r>
                        <a:rPr lang="cs-CZ" sz="1400" dirty="0">
                          <a:effectLst/>
                        </a:rPr>
                        <a:t>IV</a:t>
                      </a:r>
                    </a:p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Open Sans Light"/>
                          <a:ea typeface="Open Sans Light"/>
                          <a:cs typeface="Times New Roman" panose="02020603050405020304" pitchFamily="18" charset="0"/>
                        </a:rPr>
                        <a:t>5 měsíců po konci pobytu</a:t>
                      </a:r>
                      <a:endParaRPr lang="cs-CZ" sz="12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Open Sans Light"/>
                          <a:ea typeface="Open Sans Light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Open Sans Light"/>
                          <a:ea typeface="Open Sans Light"/>
                          <a:cs typeface="Times New Roman" panose="02020603050405020304" pitchFamily="18" charset="0"/>
                        </a:rPr>
                        <a:t>21,42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Open Sans Light"/>
                          <a:ea typeface="Open Sans Light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Open Sans Light"/>
                          <a:ea typeface="Open Sans Light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75360495"/>
                  </a:ext>
                </a:extLst>
              </a:tr>
              <a:tr h="609767"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    p-hodnota</a:t>
                      </a:r>
                      <a:endParaRPr lang="cs-CZ" sz="14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&lt;0,001 – 0,2</a:t>
                      </a:r>
                      <a:endParaRPr lang="cs-CZ" sz="1800" b="1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endParaRPr lang="cs-CZ" sz="1800" b="1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endParaRPr lang="cs-CZ" sz="1800" b="1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endParaRPr lang="cs-CZ" sz="1800" b="1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72132183"/>
                  </a:ext>
                </a:extLst>
              </a:tr>
            </a:tbl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533383" y="155399"/>
            <a:ext cx="86020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</a:rPr>
              <a:t>VÝSLEDKY STUDIE  - atribut  Test kontroly astmatu</a:t>
            </a:r>
            <a:r>
              <a:rPr lang="cs-CZ" sz="2800" dirty="0">
                <a:solidFill>
                  <a:schemeClr val="bg1"/>
                </a:solidFill>
              </a:rPr>
              <a:t> </a:t>
            </a:r>
          </a:p>
          <a:p>
            <a:r>
              <a:rPr lang="cs-CZ" sz="2800" b="1" dirty="0">
                <a:solidFill>
                  <a:schemeClr val="bg1"/>
                </a:solidFill>
              </a:rPr>
              <a:t> </a:t>
            </a:r>
            <a:endParaRPr lang="cs-CZ" sz="28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206" y="315191"/>
            <a:ext cx="2377439" cy="730842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33383" y="4054688"/>
            <a:ext cx="163217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1100" dirty="0">
                <a:latin typeface="Times New Roman" panose="02020603050405020304" pitchFamily="18" charset="0"/>
                <a:ea typeface="Open Sans Light" charset="-18"/>
                <a:cs typeface="Times New Roman" panose="02020603050405020304" pitchFamily="18" charset="0"/>
              </a:rPr>
              <a:t>Zdroj: vlastní zpracování 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3455854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6298" y="3949319"/>
            <a:ext cx="11274009" cy="2583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Testy byly prováděny na začátku a konci lázeňské léčby (termín II. a termín III.). 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tx1"/>
                </a:solidFill>
              </a:rPr>
              <a:t>Byla použita data od </a:t>
            </a:r>
            <a:r>
              <a:rPr lang="cs-CZ" sz="2400" b="1" dirty="0">
                <a:solidFill>
                  <a:schemeClr val="tx1"/>
                </a:solidFill>
              </a:rPr>
              <a:t>104</a:t>
            </a:r>
            <a:r>
              <a:rPr lang="cs-CZ" b="1" dirty="0">
                <a:solidFill>
                  <a:schemeClr val="tx1"/>
                </a:solidFill>
              </a:rPr>
              <a:t> probandů z let 2020; 2021 a 2022 (nový přístroj)</a:t>
            </a:r>
            <a:r>
              <a:rPr lang="cs-CZ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cs-CZ" sz="2400" b="1" dirty="0">
                <a:solidFill>
                  <a:schemeClr val="bg1"/>
                </a:solidFill>
              </a:rPr>
              <a:t>Byl prokázán pozitivní efekt lázeňského pobytu na pokles hodnot </a:t>
            </a:r>
            <a:r>
              <a:rPr lang="cs-CZ" sz="2400" b="1" dirty="0" err="1">
                <a:solidFill>
                  <a:schemeClr val="bg1"/>
                </a:solidFill>
              </a:rPr>
              <a:t>FeNO</a:t>
            </a:r>
            <a:r>
              <a:rPr lang="cs-CZ" sz="2400" b="1" dirty="0">
                <a:solidFill>
                  <a:schemeClr val="bg1"/>
                </a:solidFill>
              </a:rPr>
              <a:t>, nebyl prokázán vliv pohlaví či počtu pobytů na výsledky testů </a:t>
            </a:r>
          </a:p>
          <a:p>
            <a:endParaRPr lang="cs-CZ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260006" y="249547"/>
            <a:ext cx="567976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</a:rPr>
              <a:t>VÝSLEDKY STUDIE  - atribut FENO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499" y="840075"/>
            <a:ext cx="2377439" cy="730842"/>
          </a:xfrm>
          <a:prstGeom prst="rect">
            <a:avLst/>
          </a:prstGeom>
        </p:spPr>
      </p:pic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332C2AEF-046E-4408-9099-78E715582F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634677"/>
              </p:ext>
            </p:extLst>
          </p:nvPr>
        </p:nvGraphicFramePr>
        <p:xfrm>
          <a:off x="452286" y="918024"/>
          <a:ext cx="7786458" cy="255998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396545">
                  <a:extLst>
                    <a:ext uri="{9D8B030D-6E8A-4147-A177-3AD203B41FA5}">
                      <a16:colId xmlns:a16="http://schemas.microsoft.com/office/drawing/2014/main" val="1691605609"/>
                    </a:ext>
                  </a:extLst>
                </a:gridCol>
                <a:gridCol w="1555048">
                  <a:extLst>
                    <a:ext uri="{9D8B030D-6E8A-4147-A177-3AD203B41FA5}">
                      <a16:colId xmlns:a16="http://schemas.microsoft.com/office/drawing/2014/main" val="412216839"/>
                    </a:ext>
                  </a:extLst>
                </a:gridCol>
                <a:gridCol w="1224353">
                  <a:extLst>
                    <a:ext uri="{9D8B030D-6E8A-4147-A177-3AD203B41FA5}">
                      <a16:colId xmlns:a16="http://schemas.microsoft.com/office/drawing/2014/main" val="3230963421"/>
                    </a:ext>
                  </a:extLst>
                </a:gridCol>
                <a:gridCol w="1534379">
                  <a:extLst>
                    <a:ext uri="{9D8B030D-6E8A-4147-A177-3AD203B41FA5}">
                      <a16:colId xmlns:a16="http://schemas.microsoft.com/office/drawing/2014/main" val="2366136111"/>
                    </a:ext>
                  </a:extLst>
                </a:gridCol>
                <a:gridCol w="1076133">
                  <a:extLst>
                    <a:ext uri="{9D8B030D-6E8A-4147-A177-3AD203B41FA5}">
                      <a16:colId xmlns:a16="http://schemas.microsoft.com/office/drawing/2014/main" val="1195077224"/>
                    </a:ext>
                  </a:extLst>
                </a:gridCol>
              </a:tblGrid>
              <a:tr h="715137"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 minimum</a:t>
                      </a:r>
                      <a:endParaRPr lang="cs-CZ" sz="14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průměr</a:t>
                      </a:r>
                      <a:endParaRPr lang="cs-CZ" sz="14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medián </a:t>
                      </a:r>
                      <a:endParaRPr lang="cs-CZ" sz="14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maximum</a:t>
                      </a:r>
                      <a:endParaRPr lang="cs-CZ" sz="14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18882059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Termín II</a:t>
                      </a:r>
                    </a:p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 při nástupu k</a:t>
                      </a:r>
                      <a:r>
                        <a:rPr lang="cs-CZ" sz="1600" baseline="0" dirty="0">
                          <a:effectLst/>
                        </a:rPr>
                        <a:t> léčbě</a:t>
                      </a:r>
                      <a:endParaRPr lang="cs-CZ" sz="14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cs-CZ" sz="1400" b="0" dirty="0">
                        <a:solidFill>
                          <a:schemeClr val="bg1"/>
                        </a:solidFill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chemeClr val="bg1"/>
                          </a:solidFill>
                          <a:effectLst/>
                        </a:rPr>
                        <a:t>12,15</a:t>
                      </a:r>
                      <a:endParaRPr lang="cs-CZ" sz="1400" b="0" dirty="0">
                        <a:solidFill>
                          <a:schemeClr val="bg1"/>
                        </a:solidFill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cs-CZ" sz="1400" b="0" dirty="0">
                        <a:solidFill>
                          <a:schemeClr val="bg1"/>
                        </a:solidFill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chemeClr val="bg1"/>
                          </a:solidFill>
                          <a:effectLst/>
                        </a:rPr>
                        <a:t>83</a:t>
                      </a:r>
                      <a:endParaRPr lang="cs-CZ" sz="1400" b="0" dirty="0">
                        <a:solidFill>
                          <a:schemeClr val="bg1"/>
                        </a:solidFill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7206588"/>
                  </a:ext>
                </a:extLst>
              </a:tr>
              <a:tr h="556953"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Termín III </a:t>
                      </a:r>
                    </a:p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při ukončení léčby</a:t>
                      </a:r>
                      <a:endParaRPr lang="cs-CZ" sz="14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cs-CZ" sz="1400" b="0" dirty="0">
                        <a:solidFill>
                          <a:schemeClr val="bg1"/>
                        </a:solidFill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chemeClr val="bg1"/>
                          </a:solidFill>
                          <a:effectLst/>
                        </a:rPr>
                        <a:t>7,365</a:t>
                      </a:r>
                      <a:endParaRPr lang="cs-CZ" sz="1400" b="0" dirty="0">
                        <a:solidFill>
                          <a:schemeClr val="bg1"/>
                        </a:solidFill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cs-CZ" sz="1400" b="0" dirty="0">
                        <a:solidFill>
                          <a:schemeClr val="bg1"/>
                        </a:solidFill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endParaRPr lang="cs-CZ" sz="1400" b="0" dirty="0">
                        <a:solidFill>
                          <a:schemeClr val="bg1"/>
                        </a:solidFill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905939"/>
                  </a:ext>
                </a:extLst>
              </a:tr>
              <a:tr h="437686"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p-hodnota</a:t>
                      </a:r>
                      <a:endParaRPr lang="cs-CZ" sz="140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&lt;0,001</a:t>
                      </a:r>
                      <a:endParaRPr lang="cs-CZ" sz="14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endParaRPr lang="cs-CZ" sz="14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endParaRPr lang="cs-CZ" sz="14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endParaRPr lang="cs-CZ" sz="14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47258031"/>
                  </a:ext>
                </a:extLst>
              </a:tr>
            </a:tbl>
          </a:graphicData>
        </a:graphic>
      </p:graphicFrame>
      <p:sp>
        <p:nvSpPr>
          <p:cNvPr id="2" name="Obdélník 1"/>
          <p:cNvSpPr/>
          <p:nvPr/>
        </p:nvSpPr>
        <p:spPr>
          <a:xfrm>
            <a:off x="386298" y="3577905"/>
            <a:ext cx="163217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1100" dirty="0">
                <a:latin typeface="Times New Roman" panose="02020603050405020304" pitchFamily="18" charset="0"/>
                <a:ea typeface="Open Sans Light" charset="-18"/>
                <a:cs typeface="Times New Roman" panose="02020603050405020304" pitchFamily="18" charset="0"/>
              </a:rPr>
              <a:t>Zdroj: vlastní zpracování 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3447381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6298" y="3949319"/>
            <a:ext cx="11274009" cy="2583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Použito baterie </a:t>
            </a:r>
            <a:r>
              <a:rPr lang="cs-CZ" b="1" dirty="0">
                <a:solidFill>
                  <a:schemeClr val="tx1"/>
                </a:solidFill>
              </a:rPr>
              <a:t>osmi motorických testů dle </a:t>
            </a:r>
            <a:r>
              <a:rPr lang="cs-CZ" b="1" dirty="0" err="1">
                <a:solidFill>
                  <a:schemeClr val="tx1"/>
                </a:solidFill>
              </a:rPr>
              <a:t>Revendy</a:t>
            </a:r>
            <a:r>
              <a:rPr lang="cs-CZ" b="1" dirty="0">
                <a:solidFill>
                  <a:schemeClr val="tx1"/>
                </a:solidFill>
              </a:rPr>
              <a:t>. 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Testy byly prováděny na začátku a konci lázeňské léčby (termín II. a termín III.). 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tx1"/>
                </a:solidFill>
              </a:rPr>
              <a:t>Byla použita data od </a:t>
            </a:r>
            <a:r>
              <a:rPr lang="cs-CZ" sz="2400" b="1" dirty="0">
                <a:solidFill>
                  <a:schemeClr val="tx1"/>
                </a:solidFill>
              </a:rPr>
              <a:t>97</a:t>
            </a:r>
            <a:r>
              <a:rPr lang="cs-CZ" b="1" dirty="0">
                <a:solidFill>
                  <a:schemeClr val="tx1"/>
                </a:solidFill>
              </a:rPr>
              <a:t> probandů z let 2018-2020</a:t>
            </a:r>
            <a:r>
              <a:rPr lang="cs-CZ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bg1"/>
                </a:solidFill>
              </a:rPr>
              <a:t>Byl prokázán pozitivní efekt lázeňského pobytu na zvyšování fyzické zdatnosti, nebyl prokázán vliv počtu pobytů na výsledky testů </a:t>
            </a:r>
          </a:p>
          <a:p>
            <a:endParaRPr lang="cs-CZ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260006" y="249547"/>
            <a:ext cx="1019702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</a:rPr>
              <a:t>VÝSLEDKY STUDIE  - atribut MOTORICKÉ TESTY DLE REVENDY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499" y="840075"/>
            <a:ext cx="2377439" cy="730842"/>
          </a:xfrm>
          <a:prstGeom prst="rect">
            <a:avLst/>
          </a:prstGeom>
        </p:spPr>
      </p:pic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332C2AEF-046E-4408-9099-78E715582F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21135"/>
              </p:ext>
            </p:extLst>
          </p:nvPr>
        </p:nvGraphicFramePr>
        <p:xfrm>
          <a:off x="452286" y="918024"/>
          <a:ext cx="7786458" cy="255998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396545">
                  <a:extLst>
                    <a:ext uri="{9D8B030D-6E8A-4147-A177-3AD203B41FA5}">
                      <a16:colId xmlns:a16="http://schemas.microsoft.com/office/drawing/2014/main" val="1691605609"/>
                    </a:ext>
                  </a:extLst>
                </a:gridCol>
                <a:gridCol w="1555048">
                  <a:extLst>
                    <a:ext uri="{9D8B030D-6E8A-4147-A177-3AD203B41FA5}">
                      <a16:colId xmlns:a16="http://schemas.microsoft.com/office/drawing/2014/main" val="412216839"/>
                    </a:ext>
                  </a:extLst>
                </a:gridCol>
                <a:gridCol w="1224353">
                  <a:extLst>
                    <a:ext uri="{9D8B030D-6E8A-4147-A177-3AD203B41FA5}">
                      <a16:colId xmlns:a16="http://schemas.microsoft.com/office/drawing/2014/main" val="3230963421"/>
                    </a:ext>
                  </a:extLst>
                </a:gridCol>
                <a:gridCol w="1534379">
                  <a:extLst>
                    <a:ext uri="{9D8B030D-6E8A-4147-A177-3AD203B41FA5}">
                      <a16:colId xmlns:a16="http://schemas.microsoft.com/office/drawing/2014/main" val="2366136111"/>
                    </a:ext>
                  </a:extLst>
                </a:gridCol>
                <a:gridCol w="1076133">
                  <a:extLst>
                    <a:ext uri="{9D8B030D-6E8A-4147-A177-3AD203B41FA5}">
                      <a16:colId xmlns:a16="http://schemas.microsoft.com/office/drawing/2014/main" val="1195077224"/>
                    </a:ext>
                  </a:extLst>
                </a:gridCol>
              </a:tblGrid>
              <a:tr h="715137"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 minimum</a:t>
                      </a:r>
                      <a:endParaRPr lang="cs-CZ" sz="14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průměr</a:t>
                      </a:r>
                      <a:endParaRPr lang="cs-CZ" sz="14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medián </a:t>
                      </a:r>
                      <a:endParaRPr lang="cs-CZ" sz="14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maximum</a:t>
                      </a:r>
                      <a:endParaRPr lang="cs-CZ" sz="14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18882059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Termín II</a:t>
                      </a:r>
                    </a:p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 při nástupu k</a:t>
                      </a:r>
                      <a:r>
                        <a:rPr lang="cs-CZ" sz="1600" baseline="0" dirty="0">
                          <a:effectLst/>
                        </a:rPr>
                        <a:t> léčbě</a:t>
                      </a:r>
                      <a:endParaRPr lang="cs-CZ" sz="14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cs-CZ" sz="1400" b="0" dirty="0">
                        <a:solidFill>
                          <a:schemeClr val="bg1"/>
                        </a:solidFill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chemeClr val="bg1"/>
                          </a:solidFill>
                          <a:effectLst/>
                        </a:rPr>
                        <a:t>35,58</a:t>
                      </a:r>
                      <a:endParaRPr lang="cs-CZ" sz="1400" b="0" dirty="0">
                        <a:solidFill>
                          <a:schemeClr val="bg1"/>
                        </a:solidFill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chemeClr val="bg1"/>
                          </a:solidFill>
                          <a:effectLst/>
                        </a:rPr>
                        <a:t>36</a:t>
                      </a:r>
                      <a:endParaRPr lang="cs-CZ" sz="1400" b="0" dirty="0">
                        <a:solidFill>
                          <a:schemeClr val="bg1"/>
                        </a:solidFill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chemeClr val="bg1"/>
                          </a:solidFill>
                          <a:effectLst/>
                        </a:rPr>
                        <a:t>60</a:t>
                      </a:r>
                      <a:endParaRPr lang="cs-CZ" sz="1400" b="0" dirty="0">
                        <a:solidFill>
                          <a:schemeClr val="bg1"/>
                        </a:solidFill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7206588"/>
                  </a:ext>
                </a:extLst>
              </a:tr>
              <a:tr h="556953"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Termín III </a:t>
                      </a:r>
                    </a:p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při ukončení léčby</a:t>
                      </a:r>
                      <a:endParaRPr lang="cs-CZ" sz="14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cs-CZ" sz="1400" b="0" dirty="0">
                        <a:solidFill>
                          <a:schemeClr val="bg1"/>
                        </a:solidFill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chemeClr val="bg1"/>
                          </a:solidFill>
                          <a:effectLst/>
                        </a:rPr>
                        <a:t>39,28</a:t>
                      </a:r>
                      <a:endParaRPr lang="cs-CZ" sz="1400" b="0" dirty="0">
                        <a:solidFill>
                          <a:schemeClr val="bg1"/>
                        </a:solidFill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chemeClr val="bg1"/>
                          </a:solidFill>
                          <a:effectLst/>
                        </a:rPr>
                        <a:t>39</a:t>
                      </a:r>
                      <a:endParaRPr lang="cs-CZ" sz="1400" b="0" dirty="0">
                        <a:solidFill>
                          <a:schemeClr val="bg1"/>
                        </a:solidFill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chemeClr val="bg1"/>
                          </a:solidFill>
                          <a:effectLst/>
                        </a:rPr>
                        <a:t>68</a:t>
                      </a:r>
                      <a:endParaRPr lang="cs-CZ" sz="1400" b="0" dirty="0">
                        <a:solidFill>
                          <a:schemeClr val="bg1"/>
                        </a:solidFill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905939"/>
                  </a:ext>
                </a:extLst>
              </a:tr>
              <a:tr h="437686"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p-hodnota</a:t>
                      </a:r>
                      <a:endParaRPr lang="cs-CZ" sz="140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&lt;0,001</a:t>
                      </a:r>
                      <a:endParaRPr lang="cs-CZ" sz="14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endParaRPr lang="cs-CZ" sz="14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endParaRPr lang="cs-CZ" sz="14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endParaRPr lang="cs-CZ" sz="14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47258031"/>
                  </a:ext>
                </a:extLst>
              </a:tr>
            </a:tbl>
          </a:graphicData>
        </a:graphic>
      </p:graphicFrame>
      <p:sp>
        <p:nvSpPr>
          <p:cNvPr id="2" name="Obdélník 1"/>
          <p:cNvSpPr/>
          <p:nvPr/>
        </p:nvSpPr>
        <p:spPr>
          <a:xfrm>
            <a:off x="386298" y="3577905"/>
            <a:ext cx="163217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1100" dirty="0">
                <a:latin typeface="Times New Roman" panose="02020603050405020304" pitchFamily="18" charset="0"/>
                <a:ea typeface="Open Sans Light" charset="-18"/>
                <a:cs typeface="Times New Roman" panose="02020603050405020304" pitchFamily="18" charset="0"/>
              </a:rPr>
              <a:t>Zdroj: vlastní zpracování 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588343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6298" y="3949319"/>
            <a:ext cx="11274009" cy="2583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Testy byly prováděny na začátku a konci lázeňské léčby (termín II. a termín III.). 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tx1"/>
                </a:solidFill>
              </a:rPr>
              <a:t>Byla použita data od </a:t>
            </a:r>
            <a:r>
              <a:rPr lang="cs-CZ" sz="2400" b="1" dirty="0">
                <a:solidFill>
                  <a:schemeClr val="tx1"/>
                </a:solidFill>
              </a:rPr>
              <a:t>112</a:t>
            </a:r>
            <a:r>
              <a:rPr lang="cs-CZ" b="1" dirty="0">
                <a:solidFill>
                  <a:schemeClr val="tx1"/>
                </a:solidFill>
              </a:rPr>
              <a:t> probandů z let 2020; 2021 a 2022</a:t>
            </a:r>
            <a:r>
              <a:rPr lang="cs-CZ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cs-CZ" sz="2400" b="1" dirty="0">
                <a:solidFill>
                  <a:schemeClr val="bg1"/>
                </a:solidFill>
              </a:rPr>
              <a:t>Byl prokázán pozitivní efekt lázeňského pobytu na zvyšování fyzické zdatnosti, nebyl prokázán vliv počtu pobytů na výsledky testů </a:t>
            </a:r>
          </a:p>
          <a:p>
            <a:endParaRPr lang="cs-CZ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260006" y="249547"/>
            <a:ext cx="625042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</a:rPr>
              <a:t>VÝSLEDKY STUDIE  - atribut STEP TEST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499" y="840075"/>
            <a:ext cx="2377439" cy="730842"/>
          </a:xfrm>
          <a:prstGeom prst="rect">
            <a:avLst/>
          </a:prstGeom>
        </p:spPr>
      </p:pic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332C2AEF-046E-4408-9099-78E715582F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381964"/>
              </p:ext>
            </p:extLst>
          </p:nvPr>
        </p:nvGraphicFramePr>
        <p:xfrm>
          <a:off x="452286" y="918024"/>
          <a:ext cx="7786458" cy="255998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396545">
                  <a:extLst>
                    <a:ext uri="{9D8B030D-6E8A-4147-A177-3AD203B41FA5}">
                      <a16:colId xmlns:a16="http://schemas.microsoft.com/office/drawing/2014/main" val="1691605609"/>
                    </a:ext>
                  </a:extLst>
                </a:gridCol>
                <a:gridCol w="1555048">
                  <a:extLst>
                    <a:ext uri="{9D8B030D-6E8A-4147-A177-3AD203B41FA5}">
                      <a16:colId xmlns:a16="http://schemas.microsoft.com/office/drawing/2014/main" val="412216839"/>
                    </a:ext>
                  </a:extLst>
                </a:gridCol>
                <a:gridCol w="1224353">
                  <a:extLst>
                    <a:ext uri="{9D8B030D-6E8A-4147-A177-3AD203B41FA5}">
                      <a16:colId xmlns:a16="http://schemas.microsoft.com/office/drawing/2014/main" val="3230963421"/>
                    </a:ext>
                  </a:extLst>
                </a:gridCol>
                <a:gridCol w="1534379">
                  <a:extLst>
                    <a:ext uri="{9D8B030D-6E8A-4147-A177-3AD203B41FA5}">
                      <a16:colId xmlns:a16="http://schemas.microsoft.com/office/drawing/2014/main" val="2366136111"/>
                    </a:ext>
                  </a:extLst>
                </a:gridCol>
                <a:gridCol w="1076133">
                  <a:extLst>
                    <a:ext uri="{9D8B030D-6E8A-4147-A177-3AD203B41FA5}">
                      <a16:colId xmlns:a16="http://schemas.microsoft.com/office/drawing/2014/main" val="1195077224"/>
                    </a:ext>
                  </a:extLst>
                </a:gridCol>
              </a:tblGrid>
              <a:tr h="715137"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 minimum</a:t>
                      </a:r>
                      <a:endParaRPr lang="cs-CZ" sz="14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průměr</a:t>
                      </a:r>
                      <a:endParaRPr lang="cs-CZ" sz="14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medián </a:t>
                      </a:r>
                      <a:endParaRPr lang="cs-CZ" sz="14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maximum</a:t>
                      </a:r>
                      <a:endParaRPr lang="cs-CZ" sz="14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18882059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Termín II</a:t>
                      </a:r>
                    </a:p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 při nástupu k</a:t>
                      </a:r>
                      <a:r>
                        <a:rPr lang="cs-CZ" sz="1600" baseline="0" dirty="0">
                          <a:effectLst/>
                        </a:rPr>
                        <a:t> léčbě</a:t>
                      </a:r>
                      <a:endParaRPr lang="cs-CZ" sz="14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chemeClr val="bg1"/>
                          </a:solidFill>
                          <a:effectLst/>
                        </a:rPr>
                        <a:t>41</a:t>
                      </a:r>
                      <a:endParaRPr lang="cs-CZ" sz="1400" b="0" dirty="0">
                        <a:solidFill>
                          <a:schemeClr val="bg1"/>
                        </a:solidFill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chemeClr val="bg1"/>
                          </a:solidFill>
                          <a:effectLst/>
                        </a:rPr>
                        <a:t>59,28</a:t>
                      </a:r>
                      <a:endParaRPr lang="cs-CZ" sz="1400" b="0" dirty="0">
                        <a:solidFill>
                          <a:schemeClr val="bg1"/>
                        </a:solidFill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chemeClr val="bg1"/>
                          </a:solidFill>
                          <a:effectLst/>
                        </a:rPr>
                        <a:t>58</a:t>
                      </a:r>
                      <a:endParaRPr lang="cs-CZ" sz="1400" b="0" dirty="0">
                        <a:solidFill>
                          <a:schemeClr val="bg1"/>
                        </a:solidFill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chemeClr val="bg1"/>
                          </a:solidFill>
                          <a:effectLst/>
                        </a:rPr>
                        <a:t>90</a:t>
                      </a:r>
                      <a:endParaRPr lang="cs-CZ" sz="1400" b="0" dirty="0">
                        <a:solidFill>
                          <a:schemeClr val="bg1"/>
                        </a:solidFill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7206588"/>
                  </a:ext>
                </a:extLst>
              </a:tr>
              <a:tr h="556953"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Termín III </a:t>
                      </a:r>
                    </a:p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při ukončení léčby</a:t>
                      </a:r>
                      <a:endParaRPr lang="cs-CZ" sz="14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  <a:endParaRPr lang="cs-CZ" sz="1400" b="0" dirty="0">
                        <a:solidFill>
                          <a:schemeClr val="bg1"/>
                        </a:solidFill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chemeClr val="bg1"/>
                          </a:solidFill>
                          <a:effectLst/>
                        </a:rPr>
                        <a:t>61,84</a:t>
                      </a:r>
                      <a:endParaRPr lang="cs-CZ" sz="1400" b="0" dirty="0">
                        <a:solidFill>
                          <a:schemeClr val="bg1"/>
                        </a:solidFill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chemeClr val="bg1"/>
                          </a:solidFill>
                          <a:effectLst/>
                        </a:rPr>
                        <a:t>61</a:t>
                      </a:r>
                      <a:endParaRPr lang="cs-CZ" sz="1400" b="0" dirty="0">
                        <a:solidFill>
                          <a:schemeClr val="bg1"/>
                        </a:solidFill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chemeClr val="bg1"/>
                          </a:solidFill>
                          <a:effectLst/>
                        </a:rPr>
                        <a:t>89</a:t>
                      </a:r>
                      <a:endParaRPr lang="cs-CZ" sz="1400" b="0" dirty="0">
                        <a:solidFill>
                          <a:schemeClr val="bg1"/>
                        </a:solidFill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905939"/>
                  </a:ext>
                </a:extLst>
              </a:tr>
              <a:tr h="437686"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p-hodnota</a:t>
                      </a:r>
                      <a:endParaRPr lang="cs-CZ" sz="140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&lt;0,001</a:t>
                      </a:r>
                      <a:endParaRPr lang="cs-CZ" sz="14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endParaRPr lang="cs-CZ" sz="14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endParaRPr lang="cs-CZ" sz="14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endParaRPr lang="cs-CZ" sz="14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47258031"/>
                  </a:ext>
                </a:extLst>
              </a:tr>
            </a:tbl>
          </a:graphicData>
        </a:graphic>
      </p:graphicFrame>
      <p:sp>
        <p:nvSpPr>
          <p:cNvPr id="2" name="Obdélník 1"/>
          <p:cNvSpPr/>
          <p:nvPr/>
        </p:nvSpPr>
        <p:spPr>
          <a:xfrm>
            <a:off x="386298" y="3577905"/>
            <a:ext cx="163217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1100" dirty="0">
                <a:latin typeface="Times New Roman" panose="02020603050405020304" pitchFamily="18" charset="0"/>
                <a:ea typeface="Open Sans Light" charset="-18"/>
                <a:cs typeface="Times New Roman" panose="02020603050405020304" pitchFamily="18" charset="0"/>
              </a:rPr>
              <a:t>Zdroj: vlastní zpracování 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1919716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730" y="4605502"/>
            <a:ext cx="11897743" cy="204039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1"/>
                </a:solidFill>
              </a:rPr>
              <a:t>Data od </a:t>
            </a:r>
            <a:r>
              <a:rPr lang="cs-CZ" sz="2600" b="1" dirty="0">
                <a:solidFill>
                  <a:schemeClr val="tx1"/>
                </a:solidFill>
              </a:rPr>
              <a:t>195</a:t>
            </a:r>
            <a:r>
              <a:rPr lang="cs-CZ" dirty="0">
                <a:solidFill>
                  <a:schemeClr val="tx1"/>
                </a:solidFill>
              </a:rPr>
              <a:t> probandů s údaji z termínu II a III a  </a:t>
            </a:r>
            <a:r>
              <a:rPr lang="cs-CZ" sz="2600" b="1" dirty="0">
                <a:solidFill>
                  <a:schemeClr val="tx1"/>
                </a:solidFill>
              </a:rPr>
              <a:t>98</a:t>
            </a:r>
            <a:r>
              <a:rPr lang="cs-CZ" dirty="0">
                <a:solidFill>
                  <a:schemeClr val="tx1"/>
                </a:solidFill>
              </a:rPr>
              <a:t> probandů mělo kompletní data i z IV. </a:t>
            </a:r>
            <a:endParaRPr lang="cs-CZ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bg1"/>
                </a:solidFill>
              </a:rPr>
              <a:t>Pozitivní vliv lázeňské léčby byl potvrzen ve všech oblastech po ukončení pobytu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bg1"/>
                </a:solidFill>
              </a:rPr>
              <a:t>Dlouhodobý efekt (po 5ti měsících) byl potvrzen  pouze v oblasti  „zdraví a aktivity“ a „pocity</a:t>
            </a:r>
            <a:r>
              <a:rPr lang="cs-CZ" dirty="0">
                <a:solidFill>
                  <a:schemeClr val="tx1"/>
                </a:solidFill>
              </a:rPr>
              <a:t>“</a:t>
            </a:r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782002"/>
              </p:ext>
            </p:extLst>
          </p:nvPr>
        </p:nvGraphicFramePr>
        <p:xfrm>
          <a:off x="340794" y="905488"/>
          <a:ext cx="9840153" cy="314314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876226">
                  <a:extLst>
                    <a:ext uri="{9D8B030D-6E8A-4147-A177-3AD203B41FA5}">
                      <a16:colId xmlns:a16="http://schemas.microsoft.com/office/drawing/2014/main" val="525117306"/>
                    </a:ext>
                  </a:extLst>
                </a:gridCol>
                <a:gridCol w="707502">
                  <a:extLst>
                    <a:ext uri="{9D8B030D-6E8A-4147-A177-3AD203B41FA5}">
                      <a16:colId xmlns:a16="http://schemas.microsoft.com/office/drawing/2014/main" val="3969369984"/>
                    </a:ext>
                  </a:extLst>
                </a:gridCol>
                <a:gridCol w="671220">
                  <a:extLst>
                    <a:ext uri="{9D8B030D-6E8A-4147-A177-3AD203B41FA5}">
                      <a16:colId xmlns:a16="http://schemas.microsoft.com/office/drawing/2014/main" val="14795727"/>
                    </a:ext>
                  </a:extLst>
                </a:gridCol>
                <a:gridCol w="589585">
                  <a:extLst>
                    <a:ext uri="{9D8B030D-6E8A-4147-A177-3AD203B41FA5}">
                      <a16:colId xmlns:a16="http://schemas.microsoft.com/office/drawing/2014/main" val="670360820"/>
                    </a:ext>
                  </a:extLst>
                </a:gridCol>
                <a:gridCol w="634937">
                  <a:extLst>
                    <a:ext uri="{9D8B030D-6E8A-4147-A177-3AD203B41FA5}">
                      <a16:colId xmlns:a16="http://schemas.microsoft.com/office/drawing/2014/main" val="3444650852"/>
                    </a:ext>
                  </a:extLst>
                </a:gridCol>
                <a:gridCol w="653078">
                  <a:extLst>
                    <a:ext uri="{9D8B030D-6E8A-4147-A177-3AD203B41FA5}">
                      <a16:colId xmlns:a16="http://schemas.microsoft.com/office/drawing/2014/main" val="1953926867"/>
                    </a:ext>
                  </a:extLst>
                </a:gridCol>
                <a:gridCol w="663507">
                  <a:extLst>
                    <a:ext uri="{9D8B030D-6E8A-4147-A177-3AD203B41FA5}">
                      <a16:colId xmlns:a16="http://schemas.microsoft.com/office/drawing/2014/main" val="1178942037"/>
                    </a:ext>
                  </a:extLst>
                </a:gridCol>
                <a:gridCol w="725864">
                  <a:extLst>
                    <a:ext uri="{9D8B030D-6E8A-4147-A177-3AD203B41FA5}">
                      <a16:colId xmlns:a16="http://schemas.microsoft.com/office/drawing/2014/main" val="1433357795"/>
                    </a:ext>
                  </a:extLst>
                </a:gridCol>
                <a:gridCol w="697584">
                  <a:extLst>
                    <a:ext uri="{9D8B030D-6E8A-4147-A177-3AD203B41FA5}">
                      <a16:colId xmlns:a16="http://schemas.microsoft.com/office/drawing/2014/main" val="3828643959"/>
                    </a:ext>
                  </a:extLst>
                </a:gridCol>
                <a:gridCol w="688157">
                  <a:extLst>
                    <a:ext uri="{9D8B030D-6E8A-4147-A177-3AD203B41FA5}">
                      <a16:colId xmlns:a16="http://schemas.microsoft.com/office/drawing/2014/main" val="4247705568"/>
                    </a:ext>
                  </a:extLst>
                </a:gridCol>
                <a:gridCol w="669303">
                  <a:extLst>
                    <a:ext uri="{9D8B030D-6E8A-4147-A177-3AD203B41FA5}">
                      <a16:colId xmlns:a16="http://schemas.microsoft.com/office/drawing/2014/main" val="356902968"/>
                    </a:ext>
                  </a:extLst>
                </a:gridCol>
                <a:gridCol w="641022">
                  <a:extLst>
                    <a:ext uri="{9D8B030D-6E8A-4147-A177-3AD203B41FA5}">
                      <a16:colId xmlns:a16="http://schemas.microsoft.com/office/drawing/2014/main" val="671417691"/>
                    </a:ext>
                  </a:extLst>
                </a:gridCol>
                <a:gridCol w="622168">
                  <a:extLst>
                    <a:ext uri="{9D8B030D-6E8A-4147-A177-3AD203B41FA5}">
                      <a16:colId xmlns:a16="http://schemas.microsoft.com/office/drawing/2014/main" val="1730456618"/>
                    </a:ext>
                  </a:extLst>
                </a:gridCol>
              </a:tblGrid>
              <a:tr h="856050"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Sledované oblasti  dotazníku:</a:t>
                      </a:r>
                      <a:endParaRPr lang="cs-CZ" sz="14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zdraví a aktivity</a:t>
                      </a:r>
                      <a:endParaRPr lang="cs-CZ" sz="14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 pocity</a:t>
                      </a:r>
                      <a:endParaRPr lang="cs-CZ" sz="14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vycházení s ostatními dětmi</a:t>
                      </a:r>
                      <a:endParaRPr lang="cs-CZ" sz="14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problémy ve škole</a:t>
                      </a:r>
                      <a:endParaRPr lang="cs-CZ" sz="14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6556784"/>
                  </a:ext>
                </a:extLst>
              </a:tr>
              <a:tr h="390698"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endParaRPr lang="cs-CZ" sz="14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0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Open Sans Light"/>
                          <a:ea typeface="Open Sans Light"/>
                          <a:cs typeface="Times New Roman" panose="02020603050405020304" pitchFamily="18" charset="0"/>
                        </a:rPr>
                        <a:t>Začátek</a:t>
                      </a:r>
                    </a:p>
                    <a:p>
                      <a:pPr marL="50165" algn="ctr">
                        <a:lnSpc>
                          <a:spcPct val="10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Open Sans Light"/>
                          <a:ea typeface="Open Sans Light"/>
                          <a:cs typeface="Times New Roman" panose="02020603050405020304" pitchFamily="18" charset="0"/>
                        </a:rPr>
                        <a:t>pobytu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0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Open Sans Light"/>
                          <a:ea typeface="Open Sans Light"/>
                          <a:cs typeface="Times New Roman" panose="02020603050405020304" pitchFamily="18" charset="0"/>
                        </a:rPr>
                        <a:t>Konec pobytu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0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Open Sans Light"/>
                          <a:ea typeface="Open Sans Light"/>
                          <a:cs typeface="Times New Roman" panose="02020603050405020304" pitchFamily="18" charset="0"/>
                        </a:rPr>
                        <a:t>Za</a:t>
                      </a:r>
                      <a:r>
                        <a:rPr lang="cs-CZ" sz="1000" b="1" baseline="0" dirty="0">
                          <a:effectLst/>
                          <a:latin typeface="Open Sans Light"/>
                          <a:ea typeface="Open Sans Light"/>
                          <a:cs typeface="Times New Roman" panose="02020603050405020304" pitchFamily="18" charset="0"/>
                        </a:rPr>
                        <a:t> 5 měsíců</a:t>
                      </a:r>
                      <a:endParaRPr lang="cs-CZ" sz="1000" b="1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0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Open Sans Light"/>
                          <a:ea typeface="Open Sans Light"/>
                          <a:cs typeface="Times New Roman" panose="02020603050405020304" pitchFamily="18" charset="0"/>
                        </a:rPr>
                        <a:t>Začátek</a:t>
                      </a:r>
                    </a:p>
                    <a:p>
                      <a:pPr marL="50165" algn="ctr">
                        <a:lnSpc>
                          <a:spcPct val="10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Open Sans Light"/>
                          <a:ea typeface="Open Sans Light"/>
                          <a:cs typeface="Times New Roman" panose="02020603050405020304" pitchFamily="18" charset="0"/>
                        </a:rPr>
                        <a:t>pobytu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dirty="0">
                          <a:effectLst/>
                          <a:latin typeface="Open Sans Light"/>
                          <a:ea typeface="Open Sans Light"/>
                          <a:cs typeface="Times New Roman" panose="02020603050405020304" pitchFamily="18" charset="0"/>
                        </a:rPr>
                        <a:t>Konec pobytu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dirty="0">
                          <a:effectLst/>
                          <a:latin typeface="Open Sans Light"/>
                          <a:ea typeface="Open Sans Light"/>
                          <a:cs typeface="Times New Roman" panose="02020603050405020304" pitchFamily="18" charset="0"/>
                        </a:rPr>
                        <a:t>Za</a:t>
                      </a:r>
                      <a:r>
                        <a:rPr lang="cs-CZ" sz="1200" b="1" baseline="0" dirty="0">
                          <a:effectLst/>
                          <a:latin typeface="Open Sans Light"/>
                          <a:ea typeface="Open Sans Light"/>
                          <a:cs typeface="Times New Roman" panose="02020603050405020304" pitchFamily="18" charset="0"/>
                        </a:rPr>
                        <a:t> 5 měsíců</a:t>
                      </a:r>
                      <a:endParaRPr lang="cs-CZ" sz="1200" b="1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0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Open Sans Light"/>
                          <a:ea typeface="Open Sans Light"/>
                          <a:cs typeface="Times New Roman" panose="02020603050405020304" pitchFamily="18" charset="0"/>
                        </a:rPr>
                        <a:t>Začátek</a:t>
                      </a:r>
                    </a:p>
                    <a:p>
                      <a:pPr marL="50165" algn="ctr">
                        <a:lnSpc>
                          <a:spcPct val="10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Open Sans Light"/>
                          <a:ea typeface="Open Sans Light"/>
                          <a:cs typeface="Times New Roman" panose="02020603050405020304" pitchFamily="18" charset="0"/>
                        </a:rPr>
                        <a:t>pobytu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dirty="0">
                          <a:effectLst/>
                          <a:latin typeface="Open Sans Light"/>
                          <a:ea typeface="Open Sans Light"/>
                          <a:cs typeface="Times New Roman" panose="02020603050405020304" pitchFamily="18" charset="0"/>
                        </a:rPr>
                        <a:t>Konec pobytu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dirty="0">
                          <a:effectLst/>
                          <a:latin typeface="Open Sans Light"/>
                          <a:ea typeface="Open Sans Light"/>
                          <a:cs typeface="Times New Roman" panose="02020603050405020304" pitchFamily="18" charset="0"/>
                        </a:rPr>
                        <a:t>Za</a:t>
                      </a:r>
                      <a:r>
                        <a:rPr lang="cs-CZ" sz="1200" b="1" baseline="0" dirty="0">
                          <a:effectLst/>
                          <a:latin typeface="Open Sans Light"/>
                          <a:ea typeface="Open Sans Light"/>
                          <a:cs typeface="Times New Roman" panose="02020603050405020304" pitchFamily="18" charset="0"/>
                        </a:rPr>
                        <a:t> 5 měsíců</a:t>
                      </a:r>
                      <a:endParaRPr lang="cs-CZ" sz="1200" b="1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0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Open Sans Light"/>
                          <a:ea typeface="Open Sans Light"/>
                          <a:cs typeface="Times New Roman" panose="02020603050405020304" pitchFamily="18" charset="0"/>
                        </a:rPr>
                        <a:t>Začátek</a:t>
                      </a:r>
                    </a:p>
                    <a:p>
                      <a:pPr marL="50165" algn="ctr">
                        <a:lnSpc>
                          <a:spcPct val="10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Open Sans Light"/>
                          <a:ea typeface="Open Sans Light"/>
                          <a:cs typeface="Times New Roman" panose="02020603050405020304" pitchFamily="18" charset="0"/>
                        </a:rPr>
                        <a:t>pobytu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dirty="0">
                          <a:solidFill>
                            <a:schemeClr val="bg1"/>
                          </a:solidFill>
                          <a:effectLst/>
                          <a:latin typeface="Open Sans Light"/>
                          <a:ea typeface="Open Sans Light"/>
                          <a:cs typeface="Times New Roman" panose="02020603050405020304" pitchFamily="18" charset="0"/>
                        </a:rPr>
                        <a:t>Konec pobytu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dirty="0">
                          <a:solidFill>
                            <a:schemeClr val="bg1"/>
                          </a:solidFill>
                          <a:effectLst/>
                          <a:latin typeface="Open Sans Light"/>
                          <a:ea typeface="Open Sans Light"/>
                          <a:cs typeface="Times New Roman" panose="02020603050405020304" pitchFamily="18" charset="0"/>
                        </a:rPr>
                        <a:t>Za</a:t>
                      </a:r>
                      <a:r>
                        <a:rPr lang="cs-CZ" sz="1200" b="1" baseline="0" dirty="0">
                          <a:solidFill>
                            <a:schemeClr val="bg1"/>
                          </a:solidFill>
                          <a:effectLst/>
                          <a:latin typeface="Open Sans Light"/>
                          <a:ea typeface="Open Sans Light"/>
                          <a:cs typeface="Times New Roman" panose="02020603050405020304" pitchFamily="18" charset="0"/>
                        </a:rPr>
                        <a:t> 5 měsíců</a:t>
                      </a:r>
                      <a:endParaRPr lang="cs-CZ" sz="1200" b="1" dirty="0">
                        <a:solidFill>
                          <a:schemeClr val="bg1"/>
                        </a:solidFill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392187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minimum</a:t>
                      </a:r>
                      <a:endParaRPr lang="cs-CZ" sz="14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cs-CZ" sz="1600" b="1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Open Sans Light"/>
                          <a:ea typeface="Open Sans Light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Open Sans Light"/>
                          <a:ea typeface="Open Sans Light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cs-CZ" sz="1600" b="1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Open Sans Light"/>
                          <a:ea typeface="Open Sans Light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Open Sans Light"/>
                          <a:ea typeface="Open Sans Light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cs-CZ" sz="1600" b="1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Open Sans Light"/>
                          <a:ea typeface="Open Sans Light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Open Sans Light"/>
                          <a:ea typeface="Open Sans Light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cs-CZ" sz="1600" b="1" dirty="0">
                        <a:solidFill>
                          <a:schemeClr val="bg1"/>
                        </a:solidFill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bg1"/>
                          </a:solidFill>
                          <a:effectLst/>
                          <a:latin typeface="Open Sans Light"/>
                          <a:ea typeface="Open Sans Light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bg1"/>
                          </a:solidFill>
                          <a:effectLst/>
                          <a:latin typeface="Open Sans Light"/>
                          <a:ea typeface="Open Sans Light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0759913"/>
                  </a:ext>
                </a:extLst>
              </a:tr>
              <a:tr h="432262"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průměr</a:t>
                      </a:r>
                      <a:endParaRPr lang="cs-CZ" sz="14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5,95</a:t>
                      </a:r>
                      <a:endParaRPr lang="cs-CZ" sz="1600" b="1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Open Sans Light"/>
                          <a:ea typeface="Open Sans Light"/>
                          <a:cs typeface="Times New Roman" panose="02020603050405020304" pitchFamily="18" charset="0"/>
                        </a:rPr>
                        <a:t>4,74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Open Sans Light"/>
                          <a:ea typeface="Open Sans Light"/>
                          <a:cs typeface="Times New Roman" panose="02020603050405020304" pitchFamily="18" charset="0"/>
                        </a:rPr>
                        <a:t>4,5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5,65</a:t>
                      </a:r>
                      <a:endParaRPr lang="cs-CZ" sz="1600" b="1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Open Sans Light"/>
                          <a:ea typeface="Open Sans Light"/>
                          <a:cs typeface="Times New Roman" panose="02020603050405020304" pitchFamily="18" charset="0"/>
                        </a:rPr>
                        <a:t>5,01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Open Sans Light"/>
                          <a:ea typeface="Open Sans Light"/>
                          <a:cs typeface="Times New Roman" panose="02020603050405020304" pitchFamily="18" charset="0"/>
                        </a:rPr>
                        <a:t>5,3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3,77</a:t>
                      </a:r>
                      <a:endParaRPr lang="cs-CZ" sz="1600" b="1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Open Sans Light"/>
                          <a:ea typeface="Open Sans Light"/>
                          <a:cs typeface="Times New Roman" panose="02020603050405020304" pitchFamily="18" charset="0"/>
                        </a:rPr>
                        <a:t>3,0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Open Sans Light"/>
                          <a:ea typeface="Open Sans Light"/>
                          <a:cs typeface="Times New Roman" panose="02020603050405020304" pitchFamily="18" charset="0"/>
                        </a:rPr>
                        <a:t>3,47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6,33</a:t>
                      </a:r>
                      <a:endParaRPr lang="cs-CZ" sz="1600" b="1" dirty="0">
                        <a:solidFill>
                          <a:schemeClr val="bg1"/>
                        </a:solidFill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bg1"/>
                          </a:solidFill>
                          <a:effectLst/>
                          <a:latin typeface="Open Sans Light"/>
                          <a:ea typeface="Open Sans Light"/>
                          <a:cs typeface="Times New Roman" panose="02020603050405020304" pitchFamily="18" charset="0"/>
                        </a:rPr>
                        <a:t>5,62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bg1"/>
                          </a:solidFill>
                          <a:effectLst/>
                          <a:latin typeface="Open Sans Light"/>
                          <a:ea typeface="Open Sans Light"/>
                          <a:cs typeface="Times New Roman" panose="02020603050405020304" pitchFamily="18" charset="0"/>
                        </a:rPr>
                        <a:t>5,62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476378"/>
                  </a:ext>
                </a:extLst>
              </a:tr>
              <a:tr h="341371"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medián</a:t>
                      </a:r>
                      <a:endParaRPr lang="cs-CZ" sz="14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5,0</a:t>
                      </a:r>
                      <a:endParaRPr lang="cs-CZ" sz="1600" b="1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Open Sans Light"/>
                          <a:ea typeface="Open Sans Light"/>
                          <a:cs typeface="Times New Roman" panose="02020603050405020304" pitchFamily="18" charset="0"/>
                        </a:rPr>
                        <a:t>4,0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Open Sans Light"/>
                          <a:ea typeface="Open Sans Light"/>
                          <a:cs typeface="Times New Roman" panose="02020603050405020304" pitchFamily="18" charset="0"/>
                        </a:rPr>
                        <a:t>4,0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6,0</a:t>
                      </a:r>
                      <a:endParaRPr lang="cs-CZ" sz="1600" b="1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Open Sans Light"/>
                          <a:ea typeface="Open Sans Light"/>
                          <a:cs typeface="Times New Roman" panose="02020603050405020304" pitchFamily="18" charset="0"/>
                        </a:rPr>
                        <a:t>4,0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Open Sans Light"/>
                          <a:ea typeface="Open Sans Light"/>
                          <a:cs typeface="Times New Roman" panose="02020603050405020304" pitchFamily="18" charset="0"/>
                        </a:rPr>
                        <a:t>5,0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2,0</a:t>
                      </a:r>
                      <a:endParaRPr lang="cs-CZ" sz="1600" b="1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Open Sans Light"/>
                          <a:ea typeface="Open Sans Light"/>
                          <a:cs typeface="Times New Roman" panose="02020603050405020304" pitchFamily="18" charset="0"/>
                        </a:rPr>
                        <a:t>2,0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Open Sans Light"/>
                          <a:ea typeface="Open Sans Light"/>
                          <a:cs typeface="Times New Roman" panose="02020603050405020304" pitchFamily="18" charset="0"/>
                        </a:rPr>
                        <a:t>2,0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6,0</a:t>
                      </a:r>
                      <a:endParaRPr lang="cs-CZ" sz="1600" b="1" dirty="0">
                        <a:solidFill>
                          <a:schemeClr val="bg1"/>
                        </a:solidFill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bg1"/>
                          </a:solidFill>
                          <a:effectLst/>
                          <a:latin typeface="Open Sans Light"/>
                          <a:ea typeface="Open Sans Light"/>
                          <a:cs typeface="Times New Roman" panose="02020603050405020304" pitchFamily="18" charset="0"/>
                        </a:rPr>
                        <a:t>5,0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bg1"/>
                          </a:solidFill>
                          <a:effectLst/>
                          <a:latin typeface="Open Sans Light"/>
                          <a:ea typeface="Open Sans Light"/>
                          <a:cs typeface="Times New Roman" panose="02020603050405020304" pitchFamily="18" charset="0"/>
                        </a:rPr>
                        <a:t>6,0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13834"/>
                  </a:ext>
                </a:extLst>
              </a:tr>
              <a:tr h="341371"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maximum </a:t>
                      </a:r>
                      <a:endParaRPr lang="cs-CZ" sz="14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cs-CZ" sz="1600" b="1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Open Sans Light"/>
                          <a:ea typeface="Open Sans Light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Open Sans Light"/>
                          <a:ea typeface="Open Sans Light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13</a:t>
                      </a:r>
                      <a:endParaRPr lang="cs-CZ" sz="1600" b="1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Open Sans Light"/>
                          <a:ea typeface="Open Sans Light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Open Sans Light"/>
                          <a:ea typeface="Open Sans Light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cs-CZ" sz="1600" b="1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Open Sans Light"/>
                          <a:ea typeface="Open Sans Light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Open Sans Light"/>
                          <a:ea typeface="Open Sans Light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bg1"/>
                          </a:solidFill>
                          <a:effectLst/>
                        </a:rPr>
                        <a:t>17</a:t>
                      </a:r>
                      <a:endParaRPr lang="cs-CZ" sz="1600" b="1" dirty="0">
                        <a:solidFill>
                          <a:schemeClr val="bg1"/>
                        </a:solidFill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bg1"/>
                          </a:solidFill>
                          <a:effectLst/>
                          <a:latin typeface="Open Sans Light"/>
                          <a:ea typeface="Open Sans Light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bg1"/>
                          </a:solidFill>
                          <a:effectLst/>
                          <a:latin typeface="Open Sans Light"/>
                          <a:ea typeface="Open Sans Light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004387"/>
                  </a:ext>
                </a:extLst>
              </a:tr>
              <a:tr h="341191"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p-hodnota</a:t>
                      </a:r>
                      <a:endParaRPr lang="cs-CZ" sz="140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&lt; 0,001</a:t>
                      </a:r>
                      <a:endParaRPr lang="cs-CZ" sz="14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&lt; 0,0101</a:t>
                      </a:r>
                      <a:endParaRPr lang="cs-CZ" sz="14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&lt; 0,0329</a:t>
                      </a:r>
                      <a:endParaRPr lang="cs-CZ" sz="18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&lt; 0,0013</a:t>
                      </a:r>
                      <a:endParaRPr lang="cs-CZ" sz="14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4071457"/>
                  </a:ext>
                </a:extLst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421402" y="203558"/>
            <a:ext cx="89450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VÝSLEDKY STUDIE  - atribut  Dotazník </a:t>
            </a:r>
            <a:r>
              <a:rPr lang="cs-CZ" b="1" dirty="0" err="1">
                <a:solidFill>
                  <a:schemeClr val="bg1"/>
                </a:solidFill>
              </a:rPr>
              <a:t>PedsQL</a:t>
            </a:r>
            <a:r>
              <a:rPr lang="cs-CZ" b="1" dirty="0">
                <a:solidFill>
                  <a:schemeClr val="bg1"/>
                </a:solidFill>
              </a:rPr>
              <a:t> </a:t>
            </a:r>
            <a:r>
              <a:rPr lang="cs-CZ" dirty="0">
                <a:solidFill>
                  <a:schemeClr val="bg1"/>
                </a:solidFill>
              </a:rPr>
              <a:t>(</a:t>
            </a:r>
            <a:r>
              <a:rPr lang="cs-CZ" dirty="0" err="1">
                <a:solidFill>
                  <a:schemeClr val="bg1"/>
                </a:solidFill>
              </a:rPr>
              <a:t>Pediatric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Quality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of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Life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Inventory</a:t>
            </a:r>
            <a:r>
              <a:rPr lang="cs-CZ" dirty="0">
                <a:solidFill>
                  <a:schemeClr val="bg1"/>
                </a:solidFill>
              </a:rPr>
              <a:t>)</a:t>
            </a:r>
          </a:p>
          <a:p>
            <a:r>
              <a:rPr lang="cs-CZ" dirty="0">
                <a:solidFill>
                  <a:schemeClr val="bg1"/>
                </a:solidFill>
              </a:rPr>
              <a:t>                               - </a:t>
            </a:r>
            <a:r>
              <a:rPr lang="cs-CZ" altLang="cs-CZ" sz="2000" b="1" dirty="0">
                <a:solidFill>
                  <a:schemeClr val="bg1"/>
                </a:solidFill>
                <a:latin typeface="Times New Roman" panose="02020603050405020304" pitchFamily="18" charset="0"/>
                <a:ea typeface="Open Sans Light" charset="-18"/>
                <a:cs typeface="Times New Roman" panose="02020603050405020304" pitchFamily="18" charset="0"/>
              </a:rPr>
              <a:t>výsledky sběru dat dle čtyř kvalit života – součty bodů</a:t>
            </a:r>
            <a:endParaRPr lang="cs-CZ" sz="2000" dirty="0">
              <a:solidFill>
                <a:schemeClr val="bg1"/>
              </a:solidFill>
            </a:endParaRPr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035" y="109244"/>
            <a:ext cx="2377439" cy="730842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40794" y="4196264"/>
            <a:ext cx="163217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1100" dirty="0">
                <a:latin typeface="Times New Roman" panose="02020603050405020304" pitchFamily="18" charset="0"/>
                <a:ea typeface="Open Sans Light" charset="-18"/>
                <a:cs typeface="Times New Roman" panose="02020603050405020304" pitchFamily="18" charset="0"/>
              </a:rPr>
              <a:t>Zdroj: vlastní zpracování 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28421347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2554" y="4185493"/>
            <a:ext cx="10684514" cy="2356709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pro analýzu dat byla použita data </a:t>
            </a:r>
            <a:r>
              <a:rPr lang="cs-CZ" b="1" u="sng" dirty="0">
                <a:solidFill>
                  <a:schemeClr val="tx1"/>
                </a:solidFill>
              </a:rPr>
              <a:t>od 99 probandů</a:t>
            </a:r>
            <a:r>
              <a:rPr lang="cs-CZ" b="1" dirty="0">
                <a:solidFill>
                  <a:schemeClr val="tx1"/>
                </a:solidFill>
              </a:rPr>
              <a:t>, z nich 29 nemělo data z </a:t>
            </a:r>
            <a:r>
              <a:rPr lang="cs-CZ" b="1" dirty="0" err="1">
                <a:solidFill>
                  <a:schemeClr val="tx1"/>
                </a:solidFill>
              </a:rPr>
              <a:t>II.termínu</a:t>
            </a:r>
            <a:r>
              <a:rPr lang="cs-CZ" b="1" dirty="0">
                <a:solidFill>
                  <a:schemeClr val="tx1"/>
                </a:solidFill>
              </a:rPr>
              <a:t> a 24 z </a:t>
            </a:r>
            <a:r>
              <a:rPr lang="cs-CZ" b="1" dirty="0" err="1">
                <a:solidFill>
                  <a:schemeClr val="tx1"/>
                </a:solidFill>
              </a:rPr>
              <a:t>III.termínu</a:t>
            </a:r>
            <a:r>
              <a:rPr lang="cs-CZ" b="1" dirty="0">
                <a:solidFill>
                  <a:schemeClr val="tx1"/>
                </a:solidFill>
              </a:rPr>
              <a:t>, výzkum probíhal v letech 2020,2021 a 2022</a:t>
            </a:r>
          </a:p>
          <a:p>
            <a:r>
              <a:rPr lang="cs-CZ" b="1" dirty="0">
                <a:solidFill>
                  <a:schemeClr val="tx1"/>
                </a:solidFill>
              </a:rPr>
              <a:t>Statisticky významné jsou hodnoty ve III termínu ( po ukončení pobytu), </a:t>
            </a:r>
          </a:p>
          <a:p>
            <a:r>
              <a:rPr lang="cs-CZ" b="1" dirty="0">
                <a:solidFill>
                  <a:schemeClr val="bg1"/>
                </a:solidFill>
              </a:rPr>
              <a:t>Byl prokázán pozitivní efekt lázeňské léčby </a:t>
            </a:r>
            <a:r>
              <a:rPr lang="cs-CZ" b="1" u="sng" dirty="0">
                <a:solidFill>
                  <a:schemeClr val="bg1"/>
                </a:solidFill>
              </a:rPr>
              <a:t>bezprostředně po ukončení pobytu</a:t>
            </a:r>
            <a:r>
              <a:rPr lang="cs-CZ" b="1" dirty="0">
                <a:solidFill>
                  <a:schemeClr val="bg1"/>
                </a:solidFill>
              </a:rPr>
              <a:t>.</a:t>
            </a:r>
          </a:p>
          <a:p>
            <a:r>
              <a:rPr lang="cs-CZ" b="1" dirty="0">
                <a:solidFill>
                  <a:schemeClr val="tx1"/>
                </a:solidFill>
              </a:rPr>
              <a:t>Dlouhodobý efekt sledován u 49 probandů</a:t>
            </a:r>
            <a:r>
              <a:rPr lang="cs-CZ" b="1" dirty="0">
                <a:solidFill>
                  <a:schemeClr val="bg1"/>
                </a:solidFill>
              </a:rPr>
              <a:t>; nebyl prokázán efekt lázeňské léčby na hodnoty CDI</a:t>
            </a:r>
            <a:endParaRPr lang="cs-CZ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046498"/>
              </p:ext>
            </p:extLst>
          </p:nvPr>
        </p:nvGraphicFramePr>
        <p:xfrm>
          <a:off x="533383" y="882422"/>
          <a:ext cx="8103888" cy="30724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78498">
                  <a:extLst>
                    <a:ext uri="{9D8B030D-6E8A-4147-A177-3AD203B41FA5}">
                      <a16:colId xmlns:a16="http://schemas.microsoft.com/office/drawing/2014/main" val="1698292937"/>
                    </a:ext>
                  </a:extLst>
                </a:gridCol>
                <a:gridCol w="1608225">
                  <a:extLst>
                    <a:ext uri="{9D8B030D-6E8A-4147-A177-3AD203B41FA5}">
                      <a16:colId xmlns:a16="http://schemas.microsoft.com/office/drawing/2014/main" val="2764074410"/>
                    </a:ext>
                  </a:extLst>
                </a:gridCol>
                <a:gridCol w="1266222">
                  <a:extLst>
                    <a:ext uri="{9D8B030D-6E8A-4147-A177-3AD203B41FA5}">
                      <a16:colId xmlns:a16="http://schemas.microsoft.com/office/drawing/2014/main" val="3929092430"/>
                    </a:ext>
                  </a:extLst>
                </a:gridCol>
                <a:gridCol w="1271433">
                  <a:extLst>
                    <a:ext uri="{9D8B030D-6E8A-4147-A177-3AD203B41FA5}">
                      <a16:colId xmlns:a16="http://schemas.microsoft.com/office/drawing/2014/main" val="2270778424"/>
                    </a:ext>
                  </a:extLst>
                </a:gridCol>
                <a:gridCol w="1479510">
                  <a:extLst>
                    <a:ext uri="{9D8B030D-6E8A-4147-A177-3AD203B41FA5}">
                      <a16:colId xmlns:a16="http://schemas.microsoft.com/office/drawing/2014/main" val="2179788773"/>
                    </a:ext>
                  </a:extLst>
                </a:gridCol>
              </a:tblGrid>
              <a:tr h="678684"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40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minimum</a:t>
                      </a:r>
                      <a:endParaRPr lang="cs-CZ" sz="14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průměr </a:t>
                      </a:r>
                      <a:endParaRPr lang="cs-CZ" sz="14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medián</a:t>
                      </a:r>
                      <a:endParaRPr lang="cs-CZ" sz="14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maximum</a:t>
                      </a:r>
                      <a:endParaRPr lang="cs-CZ" sz="14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57041723"/>
                  </a:ext>
                </a:extLst>
              </a:tr>
              <a:tr h="586995"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   Termín</a:t>
                      </a:r>
                      <a:r>
                        <a:rPr lang="cs-CZ" sz="1600" baseline="0" dirty="0">
                          <a:effectLst/>
                        </a:rPr>
                        <a:t> </a:t>
                      </a:r>
                      <a:r>
                        <a:rPr lang="cs-CZ" sz="1600" dirty="0">
                          <a:effectLst/>
                        </a:rPr>
                        <a:t>II</a:t>
                      </a:r>
                    </a:p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Open Sans Light"/>
                          <a:ea typeface="Open Sans Light"/>
                          <a:cs typeface="Times New Roman" panose="02020603050405020304" pitchFamily="18" charset="0"/>
                        </a:rPr>
                        <a:t>začátek</a:t>
                      </a:r>
                      <a:r>
                        <a:rPr lang="cs-CZ" sz="1600" baseline="0" dirty="0">
                          <a:effectLst/>
                          <a:latin typeface="Open Sans Light"/>
                          <a:ea typeface="Open Sans Light"/>
                          <a:cs typeface="Times New Roman" panose="02020603050405020304" pitchFamily="18" charset="0"/>
                        </a:rPr>
                        <a:t> pobytu</a:t>
                      </a:r>
                      <a:endParaRPr lang="cs-CZ" sz="14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0</a:t>
                      </a:r>
                      <a:endParaRPr lang="cs-CZ" sz="1600" b="1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6,83</a:t>
                      </a:r>
                      <a:endParaRPr lang="cs-CZ" sz="1600" b="1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5</a:t>
                      </a:r>
                      <a:endParaRPr lang="cs-CZ" sz="1600" b="1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25</a:t>
                      </a:r>
                      <a:endParaRPr lang="cs-CZ" sz="1600" b="1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9260846"/>
                  </a:ext>
                </a:extLst>
              </a:tr>
              <a:tr h="598516"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   Termín</a:t>
                      </a:r>
                      <a:r>
                        <a:rPr lang="cs-CZ" sz="1600" baseline="0" dirty="0">
                          <a:effectLst/>
                        </a:rPr>
                        <a:t> </a:t>
                      </a:r>
                      <a:r>
                        <a:rPr lang="cs-CZ" sz="1600" dirty="0">
                          <a:effectLst/>
                        </a:rPr>
                        <a:t>III</a:t>
                      </a:r>
                    </a:p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Open Sans Light"/>
                          <a:ea typeface="Open Sans Light"/>
                          <a:cs typeface="Times New Roman" panose="02020603050405020304" pitchFamily="18" charset="0"/>
                        </a:rPr>
                        <a:t>konec</a:t>
                      </a:r>
                      <a:r>
                        <a:rPr lang="cs-CZ" sz="1600" baseline="0" dirty="0">
                          <a:effectLst/>
                          <a:latin typeface="Open Sans Light"/>
                          <a:ea typeface="Open Sans Light"/>
                          <a:cs typeface="Times New Roman" panose="02020603050405020304" pitchFamily="18" charset="0"/>
                        </a:rPr>
                        <a:t> pobytu</a:t>
                      </a:r>
                      <a:endParaRPr lang="cs-CZ" sz="14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0</a:t>
                      </a:r>
                      <a:endParaRPr lang="cs-CZ" sz="1600" b="1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5,47</a:t>
                      </a:r>
                      <a:endParaRPr lang="cs-CZ" sz="1600" b="1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5</a:t>
                      </a:r>
                      <a:endParaRPr lang="cs-CZ" sz="1600" b="1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25</a:t>
                      </a:r>
                      <a:endParaRPr lang="cs-CZ" sz="1600" b="1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5160297"/>
                  </a:ext>
                </a:extLst>
              </a:tr>
              <a:tr h="598516"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Termín</a:t>
                      </a:r>
                      <a:r>
                        <a:rPr lang="cs-CZ" sz="1400" baseline="0" dirty="0">
                          <a:effectLst/>
                        </a:rPr>
                        <a:t> </a:t>
                      </a:r>
                      <a:r>
                        <a:rPr lang="cs-CZ" sz="1400" dirty="0">
                          <a:effectLst/>
                        </a:rPr>
                        <a:t>IV</a:t>
                      </a:r>
                    </a:p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Open Sans Light"/>
                          <a:ea typeface="Open Sans Light"/>
                          <a:cs typeface="Times New Roman" panose="02020603050405020304" pitchFamily="18" charset="0"/>
                        </a:rPr>
                        <a:t>5 měsíců po konci pobytu</a:t>
                      </a:r>
                      <a:endParaRPr lang="cs-CZ" sz="12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Open Sans Light"/>
                          <a:ea typeface="Open Sans Light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Open Sans Light"/>
                          <a:ea typeface="Open Sans Light"/>
                          <a:cs typeface="Times New Roman" panose="02020603050405020304" pitchFamily="18" charset="0"/>
                        </a:rPr>
                        <a:t>6,2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Open Sans Light"/>
                          <a:ea typeface="Open Sans Light"/>
                          <a:cs typeface="Times New Roman" panose="02020603050405020304" pitchFamily="18" charset="0"/>
                        </a:rPr>
                        <a:t>5,5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Open Sans Light"/>
                          <a:ea typeface="Open Sans Light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75360495"/>
                  </a:ext>
                </a:extLst>
              </a:tr>
              <a:tr h="609767"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    p-hodnota</a:t>
                      </a:r>
                      <a:endParaRPr lang="cs-CZ" sz="14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&lt;0,0003</a:t>
                      </a:r>
                      <a:endParaRPr lang="cs-CZ" sz="1800" b="1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endParaRPr lang="cs-CZ" sz="1800" b="1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endParaRPr lang="cs-CZ" sz="1800" b="1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endParaRPr lang="cs-CZ" sz="1800" b="1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72132183"/>
                  </a:ext>
                </a:extLst>
              </a:tr>
            </a:tbl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533383" y="155399"/>
            <a:ext cx="110033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</a:rPr>
              <a:t>VÝSLEDKY STUDIE  - atribut  CDI </a:t>
            </a:r>
            <a:r>
              <a:rPr lang="cs-CZ" sz="2000" b="1" dirty="0">
                <a:solidFill>
                  <a:schemeClr val="bg1"/>
                </a:solidFill>
              </a:rPr>
              <a:t>(</a:t>
            </a:r>
            <a:r>
              <a:rPr lang="cs-CZ" sz="2000" b="1" dirty="0" err="1">
                <a:solidFill>
                  <a:schemeClr val="bg1"/>
                </a:solidFill>
              </a:rPr>
              <a:t>sebeposuzovací</a:t>
            </a:r>
            <a:r>
              <a:rPr lang="cs-CZ" sz="2000" b="1" dirty="0">
                <a:solidFill>
                  <a:schemeClr val="bg1"/>
                </a:solidFill>
              </a:rPr>
              <a:t> škála </a:t>
            </a:r>
            <a:r>
              <a:rPr lang="cs-CZ" sz="2000" b="1" dirty="0" err="1">
                <a:solidFill>
                  <a:schemeClr val="bg1"/>
                </a:solidFill>
              </a:rPr>
              <a:t>depresivity</a:t>
            </a:r>
            <a:r>
              <a:rPr lang="cs-CZ" sz="2000" b="1" dirty="0">
                <a:solidFill>
                  <a:schemeClr val="bg1"/>
                </a:solidFill>
              </a:rPr>
              <a:t> pro děti)</a:t>
            </a:r>
            <a:endParaRPr lang="cs-CZ" sz="2000" dirty="0">
              <a:solidFill>
                <a:schemeClr val="bg1"/>
              </a:solidFill>
            </a:endParaRPr>
          </a:p>
          <a:p>
            <a:r>
              <a:rPr lang="cs-CZ" sz="2800" b="1" dirty="0">
                <a:solidFill>
                  <a:schemeClr val="bg1"/>
                </a:solidFill>
              </a:rPr>
              <a:t> </a:t>
            </a:r>
            <a:endParaRPr lang="cs-CZ" sz="28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926" y="839850"/>
            <a:ext cx="2377439" cy="730842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33383" y="4054688"/>
            <a:ext cx="163217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1100" dirty="0">
                <a:latin typeface="Times New Roman" panose="02020603050405020304" pitchFamily="18" charset="0"/>
                <a:ea typeface="Open Sans Light" charset="-18"/>
                <a:cs typeface="Times New Roman" panose="02020603050405020304" pitchFamily="18" charset="0"/>
              </a:rPr>
              <a:t>Zdroj: vlastní zpracování 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2166474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1905286"/>
              </p:ext>
            </p:extLst>
          </p:nvPr>
        </p:nvGraphicFramePr>
        <p:xfrm>
          <a:off x="307975" y="1107626"/>
          <a:ext cx="7153465" cy="499361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763382">
                  <a:extLst>
                    <a:ext uri="{9D8B030D-6E8A-4147-A177-3AD203B41FA5}">
                      <a16:colId xmlns:a16="http://schemas.microsoft.com/office/drawing/2014/main" val="146551114"/>
                    </a:ext>
                  </a:extLst>
                </a:gridCol>
                <a:gridCol w="2089943">
                  <a:extLst>
                    <a:ext uri="{9D8B030D-6E8A-4147-A177-3AD203B41FA5}">
                      <a16:colId xmlns:a16="http://schemas.microsoft.com/office/drawing/2014/main" val="1581878691"/>
                    </a:ext>
                  </a:extLst>
                </a:gridCol>
                <a:gridCol w="2300140">
                  <a:extLst>
                    <a:ext uri="{9D8B030D-6E8A-4147-A177-3AD203B41FA5}">
                      <a16:colId xmlns:a16="http://schemas.microsoft.com/office/drawing/2014/main" val="3748927843"/>
                    </a:ext>
                  </a:extLst>
                </a:gridCol>
              </a:tblGrid>
              <a:tr h="513075"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2018-2022 </a:t>
                      </a:r>
                      <a:endParaRPr lang="cs-CZ" sz="20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0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Efekt léčby</a:t>
                      </a:r>
                    </a:p>
                    <a:p>
                      <a:pPr marL="50165" algn="ctr">
                        <a:lnSpc>
                          <a:spcPct val="10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effectLst/>
                          <a:latin typeface="Open Sans Light"/>
                          <a:ea typeface="Open Sans Light"/>
                          <a:cs typeface="Times New Roman" panose="02020603050405020304" pitchFamily="18" charset="0"/>
                        </a:rPr>
                        <a:t>bezprostření</a:t>
                      </a:r>
                      <a:r>
                        <a:rPr lang="cs-CZ" sz="1400" dirty="0">
                          <a:effectLst/>
                          <a:latin typeface="Open Sans Light"/>
                          <a:ea typeface="Open Sans Light"/>
                          <a:cs typeface="Times New Roman" panose="02020603050405020304" pitchFamily="18" charset="0"/>
                        </a:rPr>
                        <a:t> změna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0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Open Sans Light"/>
                          <a:ea typeface="Open Sans Light"/>
                          <a:cs typeface="Times New Roman" panose="02020603050405020304" pitchFamily="18" charset="0"/>
                        </a:rPr>
                        <a:t>Efekt léčby za 5 měsíců </a:t>
                      </a:r>
                    </a:p>
                    <a:p>
                      <a:pPr marL="50165" algn="ctr">
                        <a:lnSpc>
                          <a:spcPct val="10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Open Sans Light"/>
                          <a:ea typeface="Open Sans Light"/>
                          <a:cs typeface="Times New Roman" panose="02020603050405020304" pitchFamily="18" charset="0"/>
                        </a:rPr>
                        <a:t>po pobytu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20578109"/>
                  </a:ext>
                </a:extLst>
              </a:tr>
              <a:tr h="383990">
                <a:tc>
                  <a:txBody>
                    <a:bodyPr/>
                    <a:lstStyle/>
                    <a:p>
                      <a:pPr marL="50165" algn="l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Projevy astmatu</a:t>
                      </a:r>
                      <a:endParaRPr lang="cs-CZ" sz="16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marL="0" marR="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50165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>
                          <a:solidFill>
                            <a:schemeClr val="bg1"/>
                          </a:solidFill>
                          <a:effectLst/>
                        </a:rPr>
                        <a:t>ano</a:t>
                      </a:r>
                      <a:endParaRPr lang="cs-CZ" sz="2000" b="1" dirty="0">
                        <a:solidFill>
                          <a:schemeClr val="bg1"/>
                        </a:solidFill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6441417"/>
                  </a:ext>
                </a:extLst>
              </a:tr>
              <a:tr h="400616">
                <a:tc>
                  <a:txBody>
                    <a:bodyPr/>
                    <a:lstStyle/>
                    <a:p>
                      <a:pPr marL="50165" algn="l">
                        <a:lnSpc>
                          <a:spcPct val="10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Frekvence užívání záchranné medikace</a:t>
                      </a:r>
                      <a:endParaRPr lang="cs-CZ" sz="14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marL="0" marR="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50165" marR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>
                          <a:solidFill>
                            <a:schemeClr val="bg1"/>
                          </a:solidFill>
                          <a:effectLst/>
                        </a:rPr>
                        <a:t>ano</a:t>
                      </a:r>
                      <a:endParaRPr lang="cs-CZ" sz="2000" dirty="0">
                        <a:solidFill>
                          <a:schemeClr val="bg1"/>
                        </a:solidFill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7509317"/>
                  </a:ext>
                </a:extLst>
              </a:tr>
              <a:tr h="367365">
                <a:tc>
                  <a:txBody>
                    <a:bodyPr/>
                    <a:lstStyle/>
                    <a:p>
                      <a:pPr marL="50165" algn="l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Motorické testy dle </a:t>
                      </a:r>
                      <a:r>
                        <a:rPr lang="cs-CZ" sz="1200" dirty="0" err="1">
                          <a:effectLst/>
                        </a:rPr>
                        <a:t>Revendy</a:t>
                      </a:r>
                      <a:endParaRPr lang="cs-CZ" sz="12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ano</a:t>
                      </a:r>
                      <a:endParaRPr lang="cs-CZ" sz="2000" b="1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x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46651825"/>
                  </a:ext>
                </a:extLst>
              </a:tr>
              <a:tr h="317489">
                <a:tc>
                  <a:txBody>
                    <a:bodyPr/>
                    <a:lstStyle/>
                    <a:p>
                      <a:pPr marL="50165" algn="l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Step test</a:t>
                      </a:r>
                      <a:endParaRPr lang="cs-CZ" sz="16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ano</a:t>
                      </a:r>
                      <a:endParaRPr lang="cs-CZ" sz="2000" b="1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5241411"/>
                  </a:ext>
                </a:extLst>
              </a:tr>
              <a:tr h="294291">
                <a:tc>
                  <a:txBody>
                    <a:bodyPr/>
                    <a:lstStyle/>
                    <a:p>
                      <a:pPr marL="50165" algn="l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Arial" panose="020B0604020202020204" pitchFamily="34" charset="0"/>
                          <a:ea typeface="Open Sans Light"/>
                          <a:cs typeface="Arial" panose="020B0604020202020204" pitchFamily="34" charset="0"/>
                        </a:rPr>
                        <a:t>Test kontroly astmatu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Arial" panose="020B0604020202020204" pitchFamily="34" charset="0"/>
                          <a:ea typeface="Open Sans Light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bg1"/>
                          </a:solidFill>
                        </a:rPr>
                        <a:t>ne</a:t>
                      </a:r>
                    </a:p>
                  </a:txBody>
                  <a:tcPr marL="0" marR="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5878863"/>
                  </a:ext>
                </a:extLst>
              </a:tr>
              <a:tr h="282632">
                <a:tc>
                  <a:txBody>
                    <a:bodyPr/>
                    <a:lstStyle/>
                    <a:p>
                      <a:pPr marL="50165" algn="l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Arial" panose="020B0604020202020204" pitchFamily="34" charset="0"/>
                          <a:ea typeface="Open Sans Light"/>
                          <a:cs typeface="Arial" panose="020B0604020202020204" pitchFamily="34" charset="0"/>
                        </a:rPr>
                        <a:t>Spirometrie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Arial" panose="020B0604020202020204" pitchFamily="34" charset="0"/>
                          <a:ea typeface="Open Sans Light"/>
                          <a:cs typeface="Arial" panose="020B0604020202020204" pitchFamily="34" charset="0"/>
                        </a:rPr>
                        <a:t>ne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x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24765819"/>
                  </a:ext>
                </a:extLst>
              </a:tr>
              <a:tr h="234504">
                <a:tc>
                  <a:txBody>
                    <a:bodyPr/>
                    <a:lstStyle/>
                    <a:p>
                      <a:pPr algn="l"/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FENO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ano</a:t>
                      </a: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x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17279317"/>
                  </a:ext>
                </a:extLst>
              </a:tr>
              <a:tr h="224444">
                <a:tc>
                  <a:txBody>
                    <a:bodyPr/>
                    <a:lstStyle/>
                    <a:p>
                      <a:pPr marL="50165" algn="l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Arial" panose="020B0604020202020204" pitchFamily="34" charset="0"/>
                          <a:ea typeface="Open Sans Light"/>
                          <a:cs typeface="Arial" panose="020B0604020202020204" pitchFamily="34" charset="0"/>
                        </a:rPr>
                        <a:t>CDI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Arial" panose="020B0604020202020204" pitchFamily="34" charset="0"/>
                          <a:ea typeface="Open Sans Light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bg1"/>
                          </a:solidFill>
                        </a:rPr>
                        <a:t>ne</a:t>
                      </a:r>
                    </a:p>
                  </a:txBody>
                  <a:tcPr marL="0" marR="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0001473"/>
                  </a:ext>
                </a:extLst>
              </a:tr>
              <a:tr h="310917">
                <a:tc gridSpan="3">
                  <a:txBody>
                    <a:bodyPr/>
                    <a:lstStyle/>
                    <a:p>
                      <a:pPr marL="50165" marR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effectLst/>
                        </a:rPr>
                        <a:t>           Test </a:t>
                      </a:r>
                      <a:r>
                        <a:rPr lang="cs-CZ" sz="1600" dirty="0" err="1">
                          <a:effectLst/>
                        </a:rPr>
                        <a:t>PedsQL</a:t>
                      </a:r>
                      <a:r>
                        <a:rPr lang="cs-CZ" sz="1600" dirty="0">
                          <a:effectLst/>
                        </a:rPr>
                        <a:t>:</a:t>
                      </a:r>
                      <a:endParaRPr lang="cs-CZ" sz="16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065562"/>
                  </a:ext>
                </a:extLst>
              </a:tr>
              <a:tr h="294291">
                <a:tc>
                  <a:txBody>
                    <a:bodyPr/>
                    <a:lstStyle/>
                    <a:p>
                      <a:pPr marL="50165" algn="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Arial" panose="020B0604020202020204" pitchFamily="34" charset="0"/>
                          <a:ea typeface="Open Sans Light"/>
                          <a:cs typeface="Arial" panose="020B0604020202020204" pitchFamily="34" charset="0"/>
                        </a:rPr>
                        <a:t>Zdraví a aktivity    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Arial" panose="020B0604020202020204" pitchFamily="34" charset="0"/>
                          <a:ea typeface="Open Sans Light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bg1"/>
                          </a:solidFill>
                        </a:rPr>
                        <a:t>ano</a:t>
                      </a: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6625878"/>
                  </a:ext>
                </a:extLst>
              </a:tr>
              <a:tr h="294291">
                <a:tc>
                  <a:txBody>
                    <a:bodyPr/>
                    <a:lstStyle/>
                    <a:p>
                      <a:pPr marL="50165" algn="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Arial" panose="020B0604020202020204" pitchFamily="34" charset="0"/>
                          <a:ea typeface="Open Sans Light"/>
                          <a:cs typeface="Arial" panose="020B0604020202020204" pitchFamily="34" charset="0"/>
                        </a:rPr>
                        <a:t>Pocity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Arial" panose="020B0604020202020204" pitchFamily="34" charset="0"/>
                          <a:ea typeface="Open Sans Light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bg1"/>
                          </a:solidFill>
                        </a:rPr>
                        <a:t>ano</a:t>
                      </a: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308598"/>
                  </a:ext>
                </a:extLst>
              </a:tr>
              <a:tr h="294291"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Vycházení s ostatními dětmi</a:t>
                      </a:r>
                      <a:r>
                        <a:rPr lang="cs-CZ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cs-CZ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bg1"/>
                          </a:solidFill>
                        </a:rPr>
                        <a:t>ne</a:t>
                      </a:r>
                    </a:p>
                  </a:txBody>
                  <a:tcPr marL="0" marR="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5231836"/>
                  </a:ext>
                </a:extLst>
              </a:tr>
              <a:tr h="294291">
                <a:tc>
                  <a:txBody>
                    <a:bodyPr/>
                    <a:lstStyle/>
                    <a:p>
                      <a:pPr marL="50165" algn="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Arial" panose="020B0604020202020204" pitchFamily="34" charset="0"/>
                          <a:ea typeface="Open Sans Light"/>
                          <a:cs typeface="Arial" panose="020B0604020202020204" pitchFamily="34" charset="0"/>
                        </a:rPr>
                        <a:t>Problémy ve škole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Open Sans Light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chemeClr val="bg1"/>
                          </a:solidFill>
                        </a:rPr>
                        <a:t>ne</a:t>
                      </a:r>
                    </a:p>
                  </a:txBody>
                  <a:tcPr marL="0" marR="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142012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74744" y="140532"/>
            <a:ext cx="94447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Open Sans Light" charset="-18"/>
                <a:cs typeface="Times New Roman" panose="02020603050405020304" pitchFamily="18" charset="0"/>
              </a:rPr>
              <a:t>Sledované atributy – celkový přehled a výsledek sledovaných atributů</a:t>
            </a:r>
            <a:endParaRPr kumimoji="0" lang="cs-CZ" altLang="cs-CZ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296" y="60058"/>
            <a:ext cx="1841069" cy="565958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240416" y="6341867"/>
            <a:ext cx="163217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1100" dirty="0">
                <a:latin typeface="Times New Roman" panose="02020603050405020304" pitchFamily="18" charset="0"/>
                <a:ea typeface="Open Sans Light" charset="-18"/>
                <a:cs typeface="Times New Roman" panose="02020603050405020304" pitchFamily="18" charset="0"/>
              </a:rPr>
              <a:t>Zdroj: vlastní zpracování </a:t>
            </a:r>
            <a:endParaRPr lang="cs-CZ" sz="1100" dirty="0"/>
          </a:p>
        </p:txBody>
      </p:sp>
      <p:sp>
        <p:nvSpPr>
          <p:cNvPr id="3" name="AutoShape 2" descr="C:\Users\Saskova\Desktop\Fotky balneo\Group-Office L%C3%A9%C4%8Debn%C3%A9 l%C3%A1zn%C4%9B L%C3%A1zn%C4%9B Kyn%C5%BEvart_files\IMG-20220421-WA00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4" descr="C:\Users\Saskova\Desktop\Fotky balneo\Group-Office L%C3%A9%C4%8Debn%C3%A9 l%C3%A1zn%C4%9B L%C3%A1zn%C4%9B Kyn%C5%BEvart_files\IMG-20220421-WA000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3794" y="1012208"/>
            <a:ext cx="3951388" cy="526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1778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0511" y="1412721"/>
            <a:ext cx="11355133" cy="48467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400" b="1" dirty="0">
                <a:solidFill>
                  <a:schemeClr val="bg1"/>
                </a:solidFill>
              </a:rPr>
              <a:t>ZÁVĚR: </a:t>
            </a:r>
          </a:p>
          <a:p>
            <a:r>
              <a:rPr lang="cs-CZ" sz="2400" b="1" dirty="0">
                <a:solidFill>
                  <a:schemeClr val="bg1"/>
                </a:solidFill>
              </a:rPr>
              <a:t>Byla analyzována data od 222 probandů, kteří absolvovali lázeňský pobyt v letech 2018 až 2022. Celkem bylo analyzováno 14 parametrů + parametr </a:t>
            </a:r>
            <a:r>
              <a:rPr lang="cs-CZ" sz="2400" b="1" dirty="0" err="1">
                <a:solidFill>
                  <a:schemeClr val="bg1"/>
                </a:solidFill>
              </a:rPr>
              <a:t>Revenda</a:t>
            </a:r>
            <a:r>
              <a:rPr lang="cs-CZ" sz="2400" b="1" dirty="0">
                <a:solidFill>
                  <a:schemeClr val="bg1"/>
                </a:solidFill>
              </a:rPr>
              <a:t> test v rámci vyhodnocení let 2018-2019, který byl v dalších letech nahrazen parametrem step test</a:t>
            </a:r>
          </a:p>
          <a:p>
            <a:r>
              <a:rPr lang="cs-CZ" sz="2400" b="1" dirty="0">
                <a:solidFill>
                  <a:schemeClr val="bg1"/>
                </a:solidFill>
              </a:rPr>
              <a:t>Od roku 2020 byla nově sledována data hodnot </a:t>
            </a:r>
            <a:r>
              <a:rPr lang="cs-CZ" sz="2400" b="1" dirty="0" err="1">
                <a:solidFill>
                  <a:schemeClr val="bg1"/>
                </a:solidFill>
              </a:rPr>
              <a:t>FeNO</a:t>
            </a:r>
            <a:r>
              <a:rPr lang="cs-CZ" sz="2400" b="1" dirty="0">
                <a:solidFill>
                  <a:schemeClr val="bg1"/>
                </a:solidFill>
              </a:rPr>
              <a:t> na vlastním přístroji a data sebehodnotícího testu </a:t>
            </a:r>
            <a:r>
              <a:rPr lang="cs-CZ" sz="2400" b="1" dirty="0" err="1">
                <a:solidFill>
                  <a:schemeClr val="bg1"/>
                </a:solidFill>
              </a:rPr>
              <a:t>depresivity</a:t>
            </a:r>
            <a:r>
              <a:rPr lang="cs-CZ" sz="2400" b="1" dirty="0">
                <a:solidFill>
                  <a:schemeClr val="bg1"/>
                </a:solidFill>
              </a:rPr>
              <a:t> u dětí CDI</a:t>
            </a:r>
          </a:p>
          <a:p>
            <a:r>
              <a:rPr lang="cs-CZ" sz="2400" b="1" dirty="0">
                <a:solidFill>
                  <a:schemeClr val="bg1"/>
                </a:solidFill>
              </a:rPr>
              <a:t>Lze shrnout, že krátkodobá pozitivní změna byla prokázána u všech parametrů s </a:t>
            </a:r>
            <a:r>
              <a:rPr lang="cs-CZ" sz="2400" b="1" dirty="0" err="1">
                <a:solidFill>
                  <a:schemeClr val="bg1"/>
                </a:solidFill>
              </a:rPr>
              <a:t>vyjímkou</a:t>
            </a:r>
            <a:r>
              <a:rPr lang="cs-CZ" sz="2400" b="1" dirty="0">
                <a:solidFill>
                  <a:schemeClr val="bg1"/>
                </a:solidFill>
              </a:rPr>
              <a:t> všech sledovaných hodnot spirometrie. </a:t>
            </a:r>
          </a:p>
          <a:p>
            <a:r>
              <a:rPr lang="cs-CZ" sz="2400" b="1" dirty="0">
                <a:solidFill>
                  <a:schemeClr val="bg1"/>
                </a:solidFill>
              </a:rPr>
              <a:t>Dlouhodobá změna byla potvrzena u intenzity projevů astmatu a používání SOS léků a v případě dvou oblastí dotazníku </a:t>
            </a:r>
            <a:r>
              <a:rPr lang="cs-CZ" sz="2400" b="1" dirty="0" err="1">
                <a:solidFill>
                  <a:schemeClr val="bg1"/>
                </a:solidFill>
              </a:rPr>
              <a:t>PedsQL</a:t>
            </a:r>
            <a:r>
              <a:rPr lang="cs-CZ" sz="2400" b="1" dirty="0">
                <a:solidFill>
                  <a:schemeClr val="bg1"/>
                </a:solidFill>
              </a:rPr>
              <a:t> – zdraví a aktivity, pocity. </a:t>
            </a:r>
          </a:p>
          <a:p>
            <a:r>
              <a:rPr lang="cs-CZ" sz="2400" b="1" dirty="0">
                <a:solidFill>
                  <a:schemeClr val="bg1"/>
                </a:solidFill>
              </a:rPr>
              <a:t>U všech sledovaných probandů nebyl prokázán vliv pohlaví, věku nebo počet předchozích absolvovaných pobytů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138843" y="-323166"/>
            <a:ext cx="6587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Objektivizace efektu lázeňské léčby u astmatických dětí </a:t>
            </a:r>
            <a:endParaRPr lang="cs-CZ" dirty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206" y="315191"/>
            <a:ext cx="2377439" cy="730842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872837" y="615142"/>
            <a:ext cx="6587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Objektivizace efektu lázeňské léčby u astmatických dětí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49018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2" y="685801"/>
            <a:ext cx="8534400" cy="1941022"/>
          </a:xfrm>
        </p:spPr>
        <p:txBody>
          <a:bodyPr>
            <a:normAutofit fontScale="92500" lnSpcReduction="10000"/>
          </a:bodyPr>
          <a:lstStyle/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b="1" dirty="0">
                <a:solidFill>
                  <a:schemeClr val="bg1"/>
                </a:solidFill>
              </a:rPr>
              <a:t>Děkuji za pozornost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89709" y="457200"/>
            <a:ext cx="873187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Objektivizace efektu lázeňské léčby u astmatických dětí </a:t>
            </a:r>
            <a:endParaRPr lang="cs-CZ" sz="2400" dirty="0"/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721" y="1283819"/>
            <a:ext cx="4426192" cy="228686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998" y="3654483"/>
            <a:ext cx="3649490" cy="273711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526" y="5660758"/>
            <a:ext cx="2377439" cy="73084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11" y="3654483"/>
            <a:ext cx="3706091" cy="277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724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5864629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Literatura</a:t>
            </a:r>
            <a:endParaRPr lang="cs-CZ" dirty="0">
              <a:solidFill>
                <a:schemeClr val="bg1"/>
              </a:solidFill>
            </a:endParaRPr>
          </a:p>
          <a:p>
            <a:r>
              <a:rPr lang="cs-CZ" b="1" dirty="0">
                <a:solidFill>
                  <a:schemeClr val="tx1"/>
                </a:solidFill>
              </a:rPr>
              <a:t>1.Teřl M, </a:t>
            </a:r>
            <a:r>
              <a:rPr lang="cs-CZ" b="1" dirty="0" err="1">
                <a:solidFill>
                  <a:schemeClr val="tx1"/>
                </a:solidFill>
              </a:rPr>
              <a:t>Pohunek</a:t>
            </a:r>
            <a:r>
              <a:rPr lang="cs-CZ" b="1" dirty="0">
                <a:solidFill>
                  <a:schemeClr val="tx1"/>
                </a:solidFill>
              </a:rPr>
              <a:t> P, Kašák V., et al. Strategie diagnostiky, prevence a léčby astmatu: uvedení globální strategie do praxe v ČR. Praha: </a:t>
            </a:r>
            <a:r>
              <a:rPr lang="cs-CZ" b="1" dirty="0" err="1">
                <a:solidFill>
                  <a:schemeClr val="tx1"/>
                </a:solidFill>
              </a:rPr>
              <a:t>Jalna</a:t>
            </a:r>
            <a:r>
              <a:rPr lang="cs-CZ" b="1" dirty="0">
                <a:solidFill>
                  <a:schemeClr val="tx1"/>
                </a:solidFill>
              </a:rPr>
              <a:t>, 2012.</a:t>
            </a:r>
          </a:p>
          <a:p>
            <a:r>
              <a:rPr lang="cs-CZ" dirty="0">
                <a:solidFill>
                  <a:schemeClr val="tx1"/>
                </a:solidFill>
              </a:rPr>
              <a:t>2.Tanizaki Y. </a:t>
            </a:r>
            <a:r>
              <a:rPr lang="cs-CZ" dirty="0" err="1">
                <a:solidFill>
                  <a:schemeClr val="tx1"/>
                </a:solidFill>
              </a:rPr>
              <a:t>Spa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therapy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for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bronchial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asthma</a:t>
            </a:r>
            <a:r>
              <a:rPr lang="cs-CZ" dirty="0">
                <a:solidFill>
                  <a:schemeClr val="tx1"/>
                </a:solidFill>
              </a:rPr>
              <a:t>. J Japan </a:t>
            </a:r>
            <a:r>
              <a:rPr lang="cs-CZ" dirty="0" err="1">
                <a:solidFill>
                  <a:schemeClr val="tx1"/>
                </a:solidFill>
              </a:rPr>
              <a:t>Assoc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Phys</a:t>
            </a:r>
            <a:r>
              <a:rPr lang="cs-CZ" dirty="0">
                <a:solidFill>
                  <a:schemeClr val="tx1"/>
                </a:solidFill>
              </a:rPr>
              <a:t> Med </a:t>
            </a:r>
            <a:r>
              <a:rPr lang="cs-CZ" dirty="0" err="1">
                <a:solidFill>
                  <a:schemeClr val="tx1"/>
                </a:solidFill>
              </a:rPr>
              <a:t>Balneol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Climat</a:t>
            </a:r>
            <a:r>
              <a:rPr lang="cs-CZ" dirty="0">
                <a:solidFill>
                  <a:schemeClr val="tx1"/>
                </a:solidFill>
              </a:rPr>
              <a:t>, 2010, DOI: </a:t>
            </a:r>
            <a:r>
              <a:rPr lang="cs-CZ" u="sng" dirty="0">
                <a:solidFill>
                  <a:schemeClr val="tx1"/>
                </a:solidFill>
                <a:hlinkClick r:id="rId2"/>
              </a:rPr>
              <a:t>10.11390/onki1962.54.197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b="1" dirty="0">
                <a:solidFill>
                  <a:schemeClr val="tx1"/>
                </a:solidFill>
              </a:rPr>
              <a:t>3.Prossegger J, </a:t>
            </a:r>
            <a:r>
              <a:rPr lang="cs-CZ" b="1" dirty="0" err="1">
                <a:solidFill>
                  <a:schemeClr val="tx1"/>
                </a:solidFill>
              </a:rPr>
              <a:t>Huber</a:t>
            </a:r>
            <a:r>
              <a:rPr lang="cs-CZ" b="1" dirty="0">
                <a:solidFill>
                  <a:schemeClr val="tx1"/>
                </a:solidFill>
              </a:rPr>
              <a:t> D, </a:t>
            </a:r>
            <a:r>
              <a:rPr lang="cs-CZ" b="1" dirty="0" err="1">
                <a:solidFill>
                  <a:schemeClr val="tx1"/>
                </a:solidFill>
              </a:rPr>
              <a:t>Grafetstätter</a:t>
            </a:r>
            <a:r>
              <a:rPr lang="cs-CZ" b="1" dirty="0">
                <a:solidFill>
                  <a:schemeClr val="tx1"/>
                </a:solidFill>
              </a:rPr>
              <a:t> C. et al. Winter </a:t>
            </a:r>
            <a:r>
              <a:rPr lang="cs-CZ" b="1" dirty="0" err="1">
                <a:solidFill>
                  <a:schemeClr val="tx1"/>
                </a:solidFill>
              </a:rPr>
              <a:t>exercise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reduces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allergic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airway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inflammation</a:t>
            </a:r>
            <a:r>
              <a:rPr lang="cs-CZ" b="1" dirty="0">
                <a:solidFill>
                  <a:schemeClr val="tx1"/>
                </a:solidFill>
              </a:rPr>
              <a:t>: A </a:t>
            </a:r>
            <a:r>
              <a:rPr lang="cs-CZ" b="1" dirty="0" err="1">
                <a:solidFill>
                  <a:schemeClr val="tx1"/>
                </a:solidFill>
              </a:rPr>
              <a:t>randomized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controlled</a:t>
            </a:r>
            <a:r>
              <a:rPr lang="cs-CZ" b="1" dirty="0">
                <a:solidFill>
                  <a:schemeClr val="tx1"/>
                </a:solidFill>
              </a:rPr>
              <a:t> study. </a:t>
            </a:r>
            <a:r>
              <a:rPr lang="cs-CZ" b="1" dirty="0" err="1">
                <a:solidFill>
                  <a:schemeClr val="tx1"/>
                </a:solidFill>
              </a:rPr>
              <a:t>Int</a:t>
            </a:r>
            <a:r>
              <a:rPr lang="cs-CZ" b="1" dirty="0">
                <a:solidFill>
                  <a:schemeClr val="tx1"/>
                </a:solidFill>
              </a:rPr>
              <a:t> J </a:t>
            </a:r>
            <a:r>
              <a:rPr lang="cs-CZ" b="1" dirty="0" err="1">
                <a:solidFill>
                  <a:schemeClr val="tx1"/>
                </a:solidFill>
              </a:rPr>
              <a:t>Environ</a:t>
            </a:r>
            <a:r>
              <a:rPr lang="cs-CZ" b="1" dirty="0">
                <a:solidFill>
                  <a:schemeClr val="tx1"/>
                </a:solidFill>
              </a:rPr>
              <a:t> Res Public </a:t>
            </a:r>
            <a:r>
              <a:rPr lang="cs-CZ" b="1" dirty="0" err="1">
                <a:solidFill>
                  <a:schemeClr val="tx1"/>
                </a:solidFill>
              </a:rPr>
              <a:t>Health</a:t>
            </a:r>
            <a:r>
              <a:rPr lang="cs-CZ" b="1" dirty="0">
                <a:solidFill>
                  <a:schemeClr val="tx1"/>
                </a:solidFill>
              </a:rPr>
              <a:t> 2019; 11: 2040.</a:t>
            </a:r>
          </a:p>
          <a:p>
            <a:r>
              <a:rPr lang="cs-CZ" b="1" dirty="0">
                <a:solidFill>
                  <a:schemeClr val="tx1"/>
                </a:solidFill>
              </a:rPr>
              <a:t>4. </a:t>
            </a:r>
            <a:r>
              <a:rPr lang="cs-CZ" b="1" dirty="0" err="1">
                <a:solidFill>
                  <a:schemeClr val="tx1"/>
                </a:solidFill>
              </a:rPr>
              <a:t>Vinnikov</a:t>
            </a:r>
            <a:r>
              <a:rPr lang="cs-CZ" b="1" dirty="0">
                <a:solidFill>
                  <a:schemeClr val="tx1"/>
                </a:solidFill>
              </a:rPr>
              <a:t> D, </a:t>
            </a:r>
            <a:r>
              <a:rPr lang="cs-CZ" b="1" dirty="0" err="1">
                <a:solidFill>
                  <a:schemeClr val="tx1"/>
                </a:solidFill>
              </a:rPr>
              <a:t>Khafagy</a:t>
            </a:r>
            <a:r>
              <a:rPr lang="cs-CZ" b="1" dirty="0">
                <a:solidFill>
                  <a:schemeClr val="tx1"/>
                </a:solidFill>
              </a:rPr>
              <a:t> A, </a:t>
            </a:r>
            <a:r>
              <a:rPr lang="cs-CZ" b="1" dirty="0" err="1">
                <a:solidFill>
                  <a:schemeClr val="tx1"/>
                </a:solidFill>
              </a:rPr>
              <a:t>Blanc</a:t>
            </a:r>
            <a:r>
              <a:rPr lang="cs-CZ" b="1" dirty="0">
                <a:solidFill>
                  <a:schemeClr val="tx1"/>
                </a:solidFill>
              </a:rPr>
              <a:t> PD. et al. </a:t>
            </a:r>
            <a:r>
              <a:rPr lang="cs-CZ" b="1" dirty="0" err="1">
                <a:solidFill>
                  <a:schemeClr val="tx1"/>
                </a:solidFill>
              </a:rPr>
              <a:t>High-altitude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alpine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therapy</a:t>
            </a:r>
            <a:r>
              <a:rPr lang="cs-CZ" b="1" dirty="0">
                <a:solidFill>
                  <a:schemeClr val="tx1"/>
                </a:solidFill>
              </a:rPr>
              <a:t> and </a:t>
            </a:r>
            <a:r>
              <a:rPr lang="cs-CZ" b="1" dirty="0" err="1">
                <a:solidFill>
                  <a:schemeClr val="tx1"/>
                </a:solidFill>
              </a:rPr>
              <a:t>lung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function</a:t>
            </a:r>
            <a:r>
              <a:rPr lang="cs-CZ" b="1" dirty="0">
                <a:solidFill>
                  <a:schemeClr val="tx1"/>
                </a:solidFill>
              </a:rPr>
              <a:t> in </a:t>
            </a:r>
            <a:r>
              <a:rPr lang="cs-CZ" b="1" dirty="0" err="1">
                <a:solidFill>
                  <a:schemeClr val="tx1"/>
                </a:solidFill>
              </a:rPr>
              <a:t>asthma</a:t>
            </a:r>
            <a:r>
              <a:rPr lang="cs-CZ" b="1" dirty="0">
                <a:solidFill>
                  <a:schemeClr val="tx1"/>
                </a:solidFill>
              </a:rPr>
              <a:t>: </a:t>
            </a:r>
            <a:r>
              <a:rPr lang="cs-CZ" b="1" dirty="0" err="1">
                <a:solidFill>
                  <a:schemeClr val="tx1"/>
                </a:solidFill>
              </a:rPr>
              <a:t>systematic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review</a:t>
            </a:r>
            <a:r>
              <a:rPr lang="cs-CZ" b="1" dirty="0">
                <a:solidFill>
                  <a:schemeClr val="tx1"/>
                </a:solidFill>
              </a:rPr>
              <a:t> and meta-</a:t>
            </a:r>
            <a:r>
              <a:rPr lang="cs-CZ" b="1" dirty="0" err="1">
                <a:solidFill>
                  <a:schemeClr val="tx1"/>
                </a:solidFill>
              </a:rPr>
              <a:t>analysis</a:t>
            </a:r>
            <a:r>
              <a:rPr lang="cs-CZ" b="1" dirty="0">
                <a:solidFill>
                  <a:schemeClr val="tx1"/>
                </a:solidFill>
              </a:rPr>
              <a:t>. ERJ Open Res  2016 ; 2: 97</a:t>
            </a:r>
          </a:p>
          <a:p>
            <a:r>
              <a:rPr lang="cs-CZ" b="1" dirty="0">
                <a:solidFill>
                  <a:schemeClr val="tx1"/>
                </a:solidFill>
              </a:rPr>
              <a:t>5. </a:t>
            </a:r>
            <a:r>
              <a:rPr lang="cs-CZ" b="1" dirty="0" err="1">
                <a:solidFill>
                  <a:schemeClr val="tx1"/>
                </a:solidFill>
              </a:rPr>
              <a:t>Eichenberger</a:t>
            </a:r>
            <a:r>
              <a:rPr lang="cs-CZ" b="1" dirty="0">
                <a:solidFill>
                  <a:schemeClr val="tx1"/>
                </a:solidFill>
              </a:rPr>
              <a:t> PA, </a:t>
            </a:r>
            <a:r>
              <a:rPr lang="cs-CZ" b="1" dirty="0" err="1">
                <a:solidFill>
                  <a:schemeClr val="tx1"/>
                </a:solidFill>
              </a:rPr>
              <a:t>Diener</a:t>
            </a:r>
            <a:r>
              <a:rPr lang="cs-CZ" b="1" dirty="0">
                <a:solidFill>
                  <a:schemeClr val="tx1"/>
                </a:solidFill>
              </a:rPr>
              <a:t> SN, </a:t>
            </a:r>
            <a:r>
              <a:rPr lang="cs-CZ" b="1" dirty="0" err="1">
                <a:solidFill>
                  <a:schemeClr val="tx1"/>
                </a:solidFill>
              </a:rPr>
              <a:t>Kofmehl</a:t>
            </a:r>
            <a:r>
              <a:rPr lang="cs-CZ" b="1" dirty="0">
                <a:solidFill>
                  <a:schemeClr val="tx1"/>
                </a:solidFill>
              </a:rPr>
              <a:t> R et al. </a:t>
            </a:r>
            <a:r>
              <a:rPr lang="cs-CZ" b="1" dirty="0" err="1">
                <a:solidFill>
                  <a:schemeClr val="tx1"/>
                </a:solidFill>
              </a:rPr>
              <a:t>Effects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of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exercise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training</a:t>
            </a:r>
            <a:r>
              <a:rPr lang="cs-CZ" b="1" dirty="0">
                <a:solidFill>
                  <a:schemeClr val="tx1"/>
                </a:solidFill>
              </a:rPr>
              <a:t> on </a:t>
            </a:r>
            <a:r>
              <a:rPr lang="cs-CZ" b="1" dirty="0" err="1">
                <a:solidFill>
                  <a:schemeClr val="tx1"/>
                </a:solidFill>
              </a:rPr>
              <a:t>arway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hyperreactivity</a:t>
            </a:r>
            <a:r>
              <a:rPr lang="cs-CZ" b="1" dirty="0">
                <a:solidFill>
                  <a:schemeClr val="tx1"/>
                </a:solidFill>
              </a:rPr>
              <a:t> in </a:t>
            </a:r>
            <a:r>
              <a:rPr lang="cs-CZ" b="1" dirty="0" err="1">
                <a:solidFill>
                  <a:schemeClr val="tx1"/>
                </a:solidFill>
              </a:rPr>
              <a:t>asthma</a:t>
            </a:r>
            <a:r>
              <a:rPr lang="cs-CZ" b="1" dirty="0">
                <a:solidFill>
                  <a:schemeClr val="tx1"/>
                </a:solidFill>
              </a:rPr>
              <a:t>: a </a:t>
            </a:r>
            <a:r>
              <a:rPr lang="cs-CZ" b="1" dirty="0" err="1">
                <a:solidFill>
                  <a:schemeClr val="tx1"/>
                </a:solidFill>
              </a:rPr>
              <a:t>systematic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review</a:t>
            </a:r>
            <a:r>
              <a:rPr lang="cs-CZ" b="1" dirty="0">
                <a:solidFill>
                  <a:schemeClr val="tx1"/>
                </a:solidFill>
              </a:rPr>
              <a:t> and meta-</a:t>
            </a:r>
            <a:r>
              <a:rPr lang="cs-CZ" b="1" dirty="0" err="1">
                <a:solidFill>
                  <a:schemeClr val="tx1"/>
                </a:solidFill>
              </a:rPr>
              <a:t>analysis</a:t>
            </a:r>
            <a:r>
              <a:rPr lang="cs-CZ" b="1" dirty="0">
                <a:solidFill>
                  <a:schemeClr val="tx1"/>
                </a:solidFill>
              </a:rPr>
              <a:t>. </a:t>
            </a:r>
            <a:r>
              <a:rPr lang="cs-CZ" b="1" dirty="0" err="1">
                <a:solidFill>
                  <a:schemeClr val="tx1"/>
                </a:solidFill>
              </a:rPr>
              <a:t>Sports</a:t>
            </a:r>
            <a:r>
              <a:rPr lang="cs-CZ" b="1" dirty="0">
                <a:solidFill>
                  <a:schemeClr val="tx1"/>
                </a:solidFill>
              </a:rPr>
              <a:t> Med 2013;43:1157-1170.</a:t>
            </a:r>
          </a:p>
          <a:p>
            <a:r>
              <a:rPr lang="cs-CZ" b="1" dirty="0">
                <a:solidFill>
                  <a:schemeClr val="tx1"/>
                </a:solidFill>
              </a:rPr>
              <a:t>6. </a:t>
            </a:r>
            <a:r>
              <a:rPr lang="cs-CZ" b="1" dirty="0" err="1">
                <a:solidFill>
                  <a:schemeClr val="tx1"/>
                </a:solidFill>
              </a:rPr>
              <a:t>Matsunaga</a:t>
            </a:r>
            <a:r>
              <a:rPr lang="cs-CZ" b="1" dirty="0">
                <a:solidFill>
                  <a:schemeClr val="tx1"/>
                </a:solidFill>
              </a:rPr>
              <a:t> NY, </a:t>
            </a:r>
            <a:r>
              <a:rPr lang="cs-CZ" b="1" dirty="0" err="1">
                <a:solidFill>
                  <a:schemeClr val="tx1"/>
                </a:solidFill>
              </a:rPr>
              <a:t>Oliveira</a:t>
            </a:r>
            <a:r>
              <a:rPr lang="cs-CZ" b="1" dirty="0">
                <a:solidFill>
                  <a:schemeClr val="tx1"/>
                </a:solidFill>
              </a:rPr>
              <a:t> MS, </a:t>
            </a:r>
            <a:r>
              <a:rPr lang="cs-CZ" b="1" dirty="0" err="1">
                <a:solidFill>
                  <a:schemeClr val="tx1"/>
                </a:solidFill>
              </a:rPr>
              <a:t>Morcillo</a:t>
            </a:r>
            <a:r>
              <a:rPr lang="cs-CZ" b="1" dirty="0">
                <a:solidFill>
                  <a:schemeClr val="tx1"/>
                </a:solidFill>
              </a:rPr>
              <a:t> AM. et al. </a:t>
            </a:r>
            <a:r>
              <a:rPr lang="cs-CZ" b="1" dirty="0" err="1">
                <a:solidFill>
                  <a:schemeClr val="tx1"/>
                </a:solidFill>
              </a:rPr>
              <a:t>Physical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activity</a:t>
            </a:r>
            <a:r>
              <a:rPr lang="cs-CZ" b="1" dirty="0">
                <a:solidFill>
                  <a:schemeClr val="tx1"/>
                </a:solidFill>
              </a:rPr>
              <a:t> and </a:t>
            </a:r>
            <a:r>
              <a:rPr lang="cs-CZ" b="1" dirty="0" err="1">
                <a:solidFill>
                  <a:schemeClr val="tx1"/>
                </a:solidFill>
              </a:rPr>
              <a:t>asthma</a:t>
            </a:r>
            <a:r>
              <a:rPr lang="cs-CZ" b="1" dirty="0">
                <a:solidFill>
                  <a:schemeClr val="tx1"/>
                </a:solidFill>
              </a:rPr>
              <a:t> kontrol </a:t>
            </a:r>
            <a:r>
              <a:rPr lang="cs-CZ" b="1" dirty="0" err="1">
                <a:solidFill>
                  <a:schemeClr val="tx1"/>
                </a:solidFill>
              </a:rPr>
              <a:t>level</a:t>
            </a:r>
            <a:r>
              <a:rPr lang="cs-CZ" b="1" dirty="0">
                <a:solidFill>
                  <a:schemeClr val="tx1"/>
                </a:solidFill>
              </a:rPr>
              <a:t> in </a:t>
            </a:r>
            <a:r>
              <a:rPr lang="cs-CZ" b="1" dirty="0" err="1">
                <a:solidFill>
                  <a:schemeClr val="tx1"/>
                </a:solidFill>
              </a:rPr>
              <a:t>children</a:t>
            </a:r>
            <a:r>
              <a:rPr lang="cs-CZ" b="1" dirty="0">
                <a:solidFill>
                  <a:schemeClr val="tx1"/>
                </a:solidFill>
              </a:rPr>
              <a:t> and </a:t>
            </a:r>
            <a:r>
              <a:rPr lang="cs-CZ" b="1" dirty="0" err="1">
                <a:solidFill>
                  <a:schemeClr val="tx1"/>
                </a:solidFill>
              </a:rPr>
              <a:t>adolescents</a:t>
            </a:r>
            <a:r>
              <a:rPr lang="cs-CZ" b="1" dirty="0">
                <a:solidFill>
                  <a:schemeClr val="tx1"/>
                </a:solidFill>
              </a:rPr>
              <a:t>. </a:t>
            </a:r>
            <a:r>
              <a:rPr lang="cs-CZ" b="1" dirty="0" err="1">
                <a:solidFill>
                  <a:schemeClr val="tx1"/>
                </a:solidFill>
              </a:rPr>
              <a:t>Respirology</a:t>
            </a:r>
            <a:r>
              <a:rPr lang="cs-CZ" b="1" dirty="0">
                <a:solidFill>
                  <a:schemeClr val="tx1"/>
                </a:solidFill>
              </a:rPr>
              <a:t> 2017;22:1643–1648</a:t>
            </a:r>
          </a:p>
          <a:p>
            <a:r>
              <a:rPr lang="cs-CZ" b="1" dirty="0">
                <a:solidFill>
                  <a:schemeClr val="tx1"/>
                </a:solidFill>
              </a:rPr>
              <a:t>7. </a:t>
            </a:r>
            <a:r>
              <a:rPr lang="cs-CZ" b="1" dirty="0" err="1">
                <a:solidFill>
                  <a:schemeClr val="tx1"/>
                </a:solidFill>
              </a:rPr>
              <a:t>Bersuch</a:t>
            </a:r>
            <a:r>
              <a:rPr lang="cs-CZ" b="1" dirty="0">
                <a:solidFill>
                  <a:schemeClr val="tx1"/>
                </a:solidFill>
              </a:rPr>
              <a:t> E, </a:t>
            </a:r>
            <a:r>
              <a:rPr lang="cs-CZ" b="1" dirty="0" err="1">
                <a:solidFill>
                  <a:schemeClr val="tx1"/>
                </a:solidFill>
              </a:rPr>
              <a:t>Gräf</a:t>
            </a:r>
            <a:r>
              <a:rPr lang="cs-CZ" b="1" dirty="0">
                <a:solidFill>
                  <a:schemeClr val="tx1"/>
                </a:solidFill>
              </a:rPr>
              <a:t> F, Renner ED. et al. </a:t>
            </a:r>
            <a:r>
              <a:rPr lang="cs-CZ" b="1" dirty="0" err="1">
                <a:solidFill>
                  <a:schemeClr val="tx1"/>
                </a:solidFill>
              </a:rPr>
              <a:t>Lung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function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improvement</a:t>
            </a:r>
            <a:r>
              <a:rPr lang="cs-CZ" b="1" dirty="0">
                <a:solidFill>
                  <a:schemeClr val="tx1"/>
                </a:solidFill>
              </a:rPr>
              <a:t> and </a:t>
            </a:r>
            <a:r>
              <a:rPr lang="cs-CZ" b="1" dirty="0" err="1">
                <a:solidFill>
                  <a:schemeClr val="tx1"/>
                </a:solidFill>
              </a:rPr>
              <a:t>airways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inflammation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reduction</a:t>
            </a:r>
            <a:r>
              <a:rPr lang="cs-CZ" b="1" dirty="0">
                <a:solidFill>
                  <a:schemeClr val="tx1"/>
                </a:solidFill>
              </a:rPr>
              <a:t> in </a:t>
            </a:r>
            <a:r>
              <a:rPr lang="cs-CZ" b="1" dirty="0" err="1">
                <a:solidFill>
                  <a:schemeClr val="tx1"/>
                </a:solidFill>
              </a:rPr>
              <a:t>asthmatic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children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after</a:t>
            </a:r>
            <a:r>
              <a:rPr lang="cs-CZ" b="1" dirty="0">
                <a:solidFill>
                  <a:schemeClr val="tx1"/>
                </a:solidFill>
              </a:rPr>
              <a:t> a </a:t>
            </a:r>
            <a:r>
              <a:rPr lang="cs-CZ" b="1" dirty="0" err="1">
                <a:solidFill>
                  <a:schemeClr val="tx1"/>
                </a:solidFill>
              </a:rPr>
              <a:t>rehabilitation</a:t>
            </a:r>
            <a:r>
              <a:rPr lang="cs-CZ" b="1" dirty="0">
                <a:solidFill>
                  <a:schemeClr val="tx1"/>
                </a:solidFill>
              </a:rPr>
              <a:t> program </a:t>
            </a:r>
            <a:r>
              <a:rPr lang="cs-CZ" b="1" dirty="0" err="1">
                <a:solidFill>
                  <a:schemeClr val="tx1"/>
                </a:solidFill>
              </a:rPr>
              <a:t>at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moderate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altitude</a:t>
            </a:r>
            <a:r>
              <a:rPr lang="cs-CZ" b="1" dirty="0">
                <a:solidFill>
                  <a:schemeClr val="tx1"/>
                </a:solidFill>
              </a:rPr>
              <a:t>. Pediatr </a:t>
            </a:r>
            <a:r>
              <a:rPr lang="cs-CZ" b="1" dirty="0" err="1">
                <a:solidFill>
                  <a:schemeClr val="tx1"/>
                </a:solidFill>
              </a:rPr>
              <a:t>Allergy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Immunol</a:t>
            </a:r>
            <a:r>
              <a:rPr lang="cs-CZ" b="1" dirty="0">
                <a:solidFill>
                  <a:schemeClr val="tx1"/>
                </a:solidFill>
              </a:rPr>
              <a:t> 2017;8:768–775</a:t>
            </a:r>
          </a:p>
          <a:p>
            <a:r>
              <a:rPr lang="cs-CZ" b="1" dirty="0">
                <a:solidFill>
                  <a:schemeClr val="tx1"/>
                </a:solidFill>
              </a:rPr>
              <a:t>8. Bauer </a:t>
            </a:r>
            <a:r>
              <a:rPr lang="cs-CZ" b="1" dirty="0" err="1">
                <a:solidFill>
                  <a:schemeClr val="tx1"/>
                </a:solidFill>
              </a:rPr>
              <a:t>CP.Petermann</a:t>
            </a:r>
            <a:r>
              <a:rPr lang="cs-CZ" b="1" dirty="0">
                <a:solidFill>
                  <a:schemeClr val="tx1"/>
                </a:solidFill>
              </a:rPr>
              <a:t> F, </a:t>
            </a:r>
            <a:r>
              <a:rPr lang="cs-CZ" b="1" dirty="0" err="1">
                <a:solidFill>
                  <a:schemeClr val="tx1"/>
                </a:solidFill>
              </a:rPr>
              <a:t>Kiosz</a:t>
            </a:r>
            <a:r>
              <a:rPr lang="cs-CZ" b="1" dirty="0">
                <a:solidFill>
                  <a:schemeClr val="tx1"/>
                </a:solidFill>
              </a:rPr>
              <a:t> D et al. Long-term </a:t>
            </a:r>
            <a:r>
              <a:rPr lang="cs-CZ" b="1" dirty="0" err="1">
                <a:solidFill>
                  <a:schemeClr val="tx1"/>
                </a:solidFill>
              </a:rPr>
              <a:t>of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indoor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rehabilitation</a:t>
            </a:r>
            <a:r>
              <a:rPr lang="cs-CZ" b="1" dirty="0">
                <a:solidFill>
                  <a:schemeClr val="tx1"/>
                </a:solidFill>
              </a:rPr>
              <a:t> on </a:t>
            </a:r>
            <a:r>
              <a:rPr lang="cs-CZ" b="1" dirty="0" err="1">
                <a:solidFill>
                  <a:schemeClr val="tx1"/>
                </a:solidFill>
              </a:rPr>
              <a:t>children</a:t>
            </a:r>
            <a:r>
              <a:rPr lang="cs-CZ" b="1" dirty="0">
                <a:solidFill>
                  <a:schemeClr val="tx1"/>
                </a:solidFill>
              </a:rPr>
              <a:t> and </a:t>
            </a:r>
            <a:r>
              <a:rPr lang="cs-CZ" b="1" dirty="0" err="1">
                <a:solidFill>
                  <a:schemeClr val="tx1"/>
                </a:solidFill>
              </a:rPr>
              <a:t>young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people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with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moderate</a:t>
            </a:r>
            <a:r>
              <a:rPr lang="cs-CZ" b="1" dirty="0">
                <a:solidFill>
                  <a:schemeClr val="tx1"/>
                </a:solidFill>
              </a:rPr>
              <a:t> and severe </a:t>
            </a:r>
            <a:r>
              <a:rPr lang="cs-CZ" b="1" dirty="0" err="1">
                <a:solidFill>
                  <a:schemeClr val="tx1"/>
                </a:solidFill>
              </a:rPr>
              <a:t>asthma</a:t>
            </a:r>
            <a:r>
              <a:rPr lang="cs-CZ" b="1" dirty="0">
                <a:solidFill>
                  <a:schemeClr val="tx1"/>
                </a:solidFill>
              </a:rPr>
              <a:t>. </a:t>
            </a:r>
            <a:r>
              <a:rPr lang="cs-CZ" b="1" dirty="0" err="1">
                <a:solidFill>
                  <a:schemeClr val="tx1"/>
                </a:solidFill>
              </a:rPr>
              <a:t>Pneumologie</a:t>
            </a:r>
            <a:r>
              <a:rPr lang="cs-CZ" b="1" dirty="0">
                <a:solidFill>
                  <a:schemeClr val="tx1"/>
                </a:solidFill>
              </a:rPr>
              <a:t> 2002;56:478-485</a:t>
            </a:r>
          </a:p>
          <a:p>
            <a:r>
              <a:rPr lang="cs-CZ" b="1" dirty="0">
                <a:solidFill>
                  <a:schemeClr val="tx1"/>
                </a:solidFill>
              </a:rPr>
              <a:t>9.Hostýnek, J., Hladík, M. Klimatologická studie. Klimatologické poměry se zaměřením na bioklimatické podmínky a kvalitu ovzduší v lokalitě Lázně Kynžvart. Plzeň: Český hydrometeorologický ústav, 2009.</a:t>
            </a:r>
          </a:p>
          <a:p>
            <a:r>
              <a:rPr lang="cs-CZ" b="1" dirty="0">
                <a:solidFill>
                  <a:schemeClr val="tx1"/>
                </a:solidFill>
              </a:rPr>
              <a:t>10.Henyšová Hana,  autorizovaná osoba dle §19 zákona č.100/2001 Sb.; Stav životního prostředí přírodních léčebných lázní Lázně Kynžvart – odborný posudek ze dne 13. 10. 2009.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84212" y="269502"/>
            <a:ext cx="6587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Objektivizace efektu lázeňské léčby u astmatických dětí </a:t>
            </a:r>
            <a:endParaRPr lang="cs-CZ" dirty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206" y="315191"/>
            <a:ext cx="2377439" cy="73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703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9888817"/>
              </p:ext>
            </p:extLst>
          </p:nvPr>
        </p:nvGraphicFramePr>
        <p:xfrm>
          <a:off x="652522" y="1587731"/>
          <a:ext cx="6388359" cy="45063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4590786" imgH="3238486" progId="AcroExch.Document.DC">
                  <p:embed/>
                </p:oleObj>
              </mc:Choice>
              <mc:Fallback>
                <p:oleObj name="Acrobat Document" r:id="rId2" imgW="4590786" imgH="3238486" progId="AcroExch.Document.DC">
                  <p:embed/>
                  <p:pic>
                    <p:nvPicPr>
                      <p:cNvPr id="6" name="Objekt 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52522" y="1587731"/>
                        <a:ext cx="6388359" cy="45063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942" y="211391"/>
            <a:ext cx="2510444" cy="95776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7326893" y="1762299"/>
            <a:ext cx="448549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>
                <a:latin typeface="Century Gothic" panose="020B0502020202020204" pitchFamily="34" charset="0"/>
                <a:cs typeface="MV Boli" panose="02000500030200090000" pitchFamily="2" charset="0"/>
              </a:rPr>
              <a:t>specifické klimatické podmínky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>
                <a:latin typeface="Century Gothic" panose="020B0502020202020204" pitchFamily="34" charset="0"/>
                <a:cs typeface="MV Boli" panose="02000500030200090000" pitchFamily="2" charset="0"/>
              </a:rPr>
              <a:t>lesnatá krajina Slavkovského lesa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>
                <a:latin typeface="Century Gothic" panose="020B0502020202020204" pitchFamily="34" charset="0"/>
                <a:cs typeface="MV Boli" panose="02000500030200090000" pitchFamily="2" charset="0"/>
              </a:rPr>
              <a:t>přírodní léčivé prameny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>
                <a:latin typeface="Century Gothic" panose="020B0502020202020204" pitchFamily="34" charset="0"/>
                <a:cs typeface="MV Boli" panose="02000500030200090000" pitchFamily="2" charset="0"/>
              </a:rPr>
              <a:t>dechová rehabilitace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>
                <a:latin typeface="Century Gothic" panose="020B0502020202020204" pitchFamily="34" charset="0"/>
                <a:cs typeface="MV Boli" panose="02000500030200090000" pitchFamily="2" charset="0"/>
              </a:rPr>
              <a:t>klimatoterapie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>
                <a:latin typeface="Century Gothic" panose="020B0502020202020204" pitchFamily="34" charset="0"/>
                <a:cs typeface="MV Boli" panose="02000500030200090000" pitchFamily="2" charset="0"/>
              </a:rPr>
              <a:t>bazén, sauna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>
                <a:latin typeface="Century Gothic" panose="020B0502020202020204" pitchFamily="34" charset="0"/>
                <a:cs typeface="MV Boli" panose="02000500030200090000" pitchFamily="2" charset="0"/>
              </a:rPr>
              <a:t>otužování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>
                <a:latin typeface="Century Gothic" panose="020B0502020202020204" pitchFamily="34" charset="0"/>
                <a:cs typeface="MV Boli" panose="02000500030200090000" pitchFamily="2" charset="0"/>
              </a:rPr>
              <a:t>pohyb v terénu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>
                <a:latin typeface="Century Gothic" panose="020B0502020202020204" pitchFamily="34" charset="0"/>
                <a:cs typeface="MV Boli" panose="02000500030200090000" pitchFamily="2" charset="0"/>
              </a:rPr>
              <a:t>sportovní aktivity</a:t>
            </a:r>
            <a:br>
              <a:rPr lang="cs-CZ" sz="2400" b="1" dirty="0">
                <a:latin typeface="Century Gothic" panose="020B0502020202020204" pitchFamily="34" charset="0"/>
                <a:cs typeface="MV Boli" panose="02000500030200090000" pitchFamily="2" charset="0"/>
              </a:rPr>
            </a:br>
            <a:br>
              <a:rPr lang="cs-CZ" sz="2400" b="1" dirty="0">
                <a:latin typeface="Comic Sans MS" panose="030F0702030302020204" pitchFamily="66" charset="0"/>
                <a:cs typeface="MV Boli" panose="02000500030200090000" pitchFamily="2" charset="0"/>
              </a:rPr>
            </a:br>
            <a:endParaRPr lang="cs-CZ" sz="2400" dirty="0">
              <a:latin typeface="Comic Sans MS" panose="030F0702030302020204" pitchFamily="66" charset="0"/>
              <a:cs typeface="MV Boli" panose="02000500030200090000" pitchFamily="2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85309" y="459441"/>
            <a:ext cx="8731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Objektivizace efektu lázeňské léčby u astmatických dětí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826117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5587" y="987662"/>
            <a:ext cx="10030894" cy="16209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>
                <a:solidFill>
                  <a:schemeClr val="bg1"/>
                </a:solidFill>
              </a:rPr>
              <a:t>CÍL PROJEKTU:</a:t>
            </a:r>
          </a:p>
          <a:p>
            <a:r>
              <a:rPr lang="cs-CZ" b="1" dirty="0">
                <a:solidFill>
                  <a:schemeClr val="tx1"/>
                </a:solidFill>
              </a:rPr>
              <a:t>po ukončení pilotní studie( 2018-2020) prokázat  pozitivní efekt 4-týdenní lázeňské léčby na zdravotní stav pacienta na větším množství probandů </a:t>
            </a:r>
          </a:p>
          <a:p>
            <a:pPr marL="0" indent="0">
              <a:buNone/>
            </a:pPr>
            <a:endParaRPr lang="cs-CZ" b="1" dirty="0">
              <a:solidFill>
                <a:schemeClr val="tx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190" y="357447"/>
            <a:ext cx="2676698" cy="88077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45587" y="357447"/>
            <a:ext cx="873187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chemeClr val="bg1"/>
                </a:solidFill>
              </a:rPr>
              <a:t>Objektivizace efektu lázeňské léčby u astmatických dětí </a:t>
            </a:r>
          </a:p>
          <a:p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E7ABB76-C9A3-4A4B-BD8F-E66A5FDFCF69}"/>
              </a:ext>
            </a:extLst>
          </p:cNvPr>
          <p:cNvSpPr txBox="1"/>
          <p:nvPr/>
        </p:nvSpPr>
        <p:spPr>
          <a:xfrm>
            <a:off x="301827" y="2690108"/>
            <a:ext cx="10011097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chemeClr val="bg1"/>
                </a:solidFill>
              </a:rPr>
              <a:t>VSTUPNÍ KRITÉRIA: 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000" b="1" dirty="0"/>
              <a:t>perzistující astma </a:t>
            </a:r>
            <a:r>
              <a:rPr lang="cs-CZ" sz="2000" b="1" dirty="0" err="1"/>
              <a:t>bronchiale</a:t>
            </a:r>
            <a:r>
              <a:rPr lang="cs-CZ" sz="2000" b="1" dirty="0"/>
              <a:t> + trvalá léčba </a:t>
            </a:r>
            <a:r>
              <a:rPr lang="cs-CZ" sz="2000" b="1" dirty="0" err="1"/>
              <a:t>antileukotrieny</a:t>
            </a:r>
            <a:r>
              <a:rPr lang="cs-CZ" sz="2000" b="1" dirty="0"/>
              <a:t> nebo IKS, případně IKS/LABA 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000" b="1" dirty="0"/>
              <a:t>dosud nerealizovaná lázeňská léčba nebo min 1 rok odstup od posledního pobytu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000" b="1" dirty="0"/>
              <a:t>absolvování pobytu v požadované délce – 28 dnů 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000" b="1" dirty="0"/>
              <a:t>spolupráce klienta při sběru dat 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000" b="1" dirty="0"/>
              <a:t>informovaný souhlas s účastí ve studii 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000" b="1" dirty="0"/>
              <a:t>děti ve věku 8–15 let s diagnózou perzistující </a:t>
            </a:r>
            <a:r>
              <a:rPr lang="cs-CZ" sz="2000" b="1" dirty="0" err="1"/>
              <a:t>asthma</a:t>
            </a:r>
            <a:r>
              <a:rPr lang="cs-CZ" sz="2000" b="1" dirty="0"/>
              <a:t> </a:t>
            </a:r>
            <a:r>
              <a:rPr lang="cs-CZ" sz="2000" b="1" dirty="0" err="1"/>
              <a:t>bronchiale</a:t>
            </a:r>
            <a:r>
              <a:rPr lang="cs-CZ" sz="2000" b="1" dirty="0"/>
              <a:t> v osmi atributech</a:t>
            </a:r>
          </a:p>
        </p:txBody>
      </p:sp>
    </p:spTree>
    <p:extLst>
      <p:ext uri="{BB962C8B-B14F-4D97-AF65-F5344CB8AC3E}">
        <p14:creationId xmlns:p14="http://schemas.microsoft.com/office/powerpoint/2010/main" val="3732676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2" y="876345"/>
            <a:ext cx="8534400" cy="565643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800" b="1" dirty="0">
                <a:solidFill>
                  <a:schemeClr val="bg1"/>
                </a:solidFill>
              </a:rPr>
              <a:t>METODIKA PROVEDENÍ STUDIE</a:t>
            </a:r>
          </a:p>
          <a:p>
            <a:r>
              <a:rPr lang="cs-CZ" b="1" dirty="0">
                <a:solidFill>
                  <a:schemeClr val="bg1"/>
                </a:solidFill>
              </a:rPr>
              <a:t>Projekt probíhal formou sběru dat </a:t>
            </a:r>
            <a:r>
              <a:rPr lang="cs-CZ" b="1" u="sng" dirty="0">
                <a:solidFill>
                  <a:schemeClr val="bg1"/>
                </a:solidFill>
              </a:rPr>
              <a:t>ve třech termínech</a:t>
            </a:r>
            <a:r>
              <a:rPr lang="cs-CZ" b="1" dirty="0">
                <a:solidFill>
                  <a:schemeClr val="bg1"/>
                </a:solidFill>
              </a:rPr>
              <a:t>: 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tx1"/>
                </a:solidFill>
              </a:rPr>
              <a:t>(I. – sběr dat 5 měsíců před nástupem k lázeňské léčbě – ve studii) </a:t>
            </a:r>
          </a:p>
          <a:p>
            <a:pPr marL="0" indent="0">
              <a:buNone/>
            </a:pPr>
            <a:r>
              <a:rPr lang="cs-CZ" b="1" u="sng" dirty="0">
                <a:solidFill>
                  <a:schemeClr val="tx1"/>
                </a:solidFill>
              </a:rPr>
              <a:t>II. – sběr dat při nástupu k lázeňské léčbě, </a:t>
            </a:r>
          </a:p>
          <a:p>
            <a:pPr marL="0" indent="0">
              <a:buNone/>
            </a:pPr>
            <a:r>
              <a:rPr lang="cs-CZ" b="1" u="sng" dirty="0">
                <a:solidFill>
                  <a:schemeClr val="tx1"/>
                </a:solidFill>
              </a:rPr>
              <a:t>III. – sběr dat při ukončení lázeňské léčby, </a:t>
            </a:r>
          </a:p>
          <a:p>
            <a:pPr marL="0" indent="0">
              <a:buNone/>
            </a:pPr>
            <a:r>
              <a:rPr lang="cs-CZ" b="1" u="sng" dirty="0">
                <a:solidFill>
                  <a:schemeClr val="tx1"/>
                </a:solidFill>
              </a:rPr>
              <a:t>IV. – sběr dat 5 měsíců po ukončení lázeňské léčby</a:t>
            </a:r>
            <a:r>
              <a:rPr lang="cs-CZ" b="1" dirty="0">
                <a:solidFill>
                  <a:schemeClr val="tx1"/>
                </a:solidFill>
              </a:rPr>
              <a:t>. 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bg1"/>
                </a:solidFill>
              </a:rPr>
              <a:t>Použité metody sběru dat zahrnovaly:</a:t>
            </a:r>
          </a:p>
          <a:p>
            <a:pPr marL="0" indent="0">
              <a:buNone/>
            </a:pPr>
            <a:r>
              <a:rPr lang="cs-CZ" b="1" u="sng" dirty="0">
                <a:solidFill>
                  <a:schemeClr val="bg1"/>
                </a:solidFill>
              </a:rPr>
              <a:t>DOTAZNÍKY</a:t>
            </a:r>
            <a:r>
              <a:rPr lang="cs-CZ" b="1" dirty="0">
                <a:solidFill>
                  <a:schemeClr val="bg1"/>
                </a:solidFill>
              </a:rPr>
              <a:t> </a:t>
            </a:r>
            <a:r>
              <a:rPr lang="cs-CZ" b="1" dirty="0">
                <a:solidFill>
                  <a:schemeClr val="tx1"/>
                </a:solidFill>
              </a:rPr>
              <a:t>(hodnocení subjektivních projevů a frekvence výskytu symptomů astmatu, užívání záchranných léků a dotazník kvality života </a:t>
            </a:r>
            <a:r>
              <a:rPr lang="cs-CZ" b="1" dirty="0" err="1">
                <a:solidFill>
                  <a:schemeClr val="tx1"/>
                </a:solidFill>
              </a:rPr>
              <a:t>Ped-sQL</a:t>
            </a:r>
            <a:r>
              <a:rPr lang="cs-CZ" b="1" dirty="0">
                <a:solidFill>
                  <a:schemeClr val="tx1"/>
                </a:solidFill>
              </a:rPr>
              <a:t> – </a:t>
            </a:r>
            <a:r>
              <a:rPr lang="cs-CZ" b="1" dirty="0" err="1">
                <a:solidFill>
                  <a:schemeClr val="tx1"/>
                </a:solidFill>
              </a:rPr>
              <a:t>Pediatric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Quality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of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Life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Inventory</a:t>
            </a:r>
            <a:r>
              <a:rPr lang="cs-CZ" b="1" dirty="0">
                <a:solidFill>
                  <a:schemeClr val="tx1"/>
                </a:solidFill>
              </a:rPr>
              <a:t> a dotazník CDI), </a:t>
            </a:r>
          </a:p>
          <a:p>
            <a:pPr marL="0" indent="0">
              <a:buNone/>
            </a:pPr>
            <a:r>
              <a:rPr lang="cs-CZ" b="1" u="sng" dirty="0">
                <a:solidFill>
                  <a:schemeClr val="bg1"/>
                </a:solidFill>
              </a:rPr>
              <a:t>MĚŘENÍ</a:t>
            </a:r>
            <a:r>
              <a:rPr lang="cs-CZ" b="1" dirty="0">
                <a:solidFill>
                  <a:schemeClr val="tx1"/>
                </a:solidFill>
              </a:rPr>
              <a:t> (funkční vyšetření plic a měření koncentrace vydechovaného oxidu dusnatého FENO) a </a:t>
            </a:r>
          </a:p>
          <a:p>
            <a:pPr marL="0" indent="0">
              <a:buNone/>
            </a:pPr>
            <a:r>
              <a:rPr lang="cs-CZ" b="1" u="sng" dirty="0">
                <a:solidFill>
                  <a:schemeClr val="bg1"/>
                </a:solidFill>
              </a:rPr>
              <a:t>TESTY</a:t>
            </a:r>
            <a:r>
              <a:rPr lang="cs-CZ" b="1" dirty="0">
                <a:solidFill>
                  <a:schemeClr val="tx1"/>
                </a:solidFill>
              </a:rPr>
              <a:t> (test kontroly astmatu pro děti a motorické testy dle </a:t>
            </a:r>
            <a:r>
              <a:rPr lang="cs-CZ" b="1" dirty="0" err="1">
                <a:solidFill>
                  <a:schemeClr val="tx1"/>
                </a:solidFill>
              </a:rPr>
              <a:t>Revendy</a:t>
            </a:r>
            <a:r>
              <a:rPr lang="cs-CZ" b="1" dirty="0">
                <a:solidFill>
                  <a:schemeClr val="tx1"/>
                </a:solidFill>
              </a:rPr>
              <a:t>, následně Step Test)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798022" y="349135"/>
            <a:ext cx="6587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Objektivizace efektu lázeňské léčby u astmatických dětí </a:t>
            </a:r>
            <a:endParaRPr lang="cs-CZ" dirty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012" y="145503"/>
            <a:ext cx="2377439" cy="730842"/>
          </a:xfrm>
          <a:prstGeom prst="rect">
            <a:avLst/>
          </a:prstGeom>
        </p:spPr>
      </p:pic>
      <p:sp>
        <p:nvSpPr>
          <p:cNvPr id="2" name="AutoShape 2" descr="C:\Users\Saskova\Desktop\Fotky balneo\Group-Office L%C3%A9%C4%8Debn%C3%A9 l%C3%A1zn%C4%9B L%C3%A1zn%C4%9B Kyn%C5%BEvart_files\IMG-20220421-WA00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7138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0788788"/>
              </p:ext>
            </p:extLst>
          </p:nvPr>
        </p:nvGraphicFramePr>
        <p:xfrm>
          <a:off x="359433" y="2292562"/>
          <a:ext cx="5871631" cy="237222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26307">
                  <a:extLst>
                    <a:ext uri="{9D8B030D-6E8A-4147-A177-3AD203B41FA5}">
                      <a16:colId xmlns:a16="http://schemas.microsoft.com/office/drawing/2014/main" val="2470456298"/>
                    </a:ext>
                  </a:extLst>
                </a:gridCol>
                <a:gridCol w="820132">
                  <a:extLst>
                    <a:ext uri="{9D8B030D-6E8A-4147-A177-3AD203B41FA5}">
                      <a16:colId xmlns:a16="http://schemas.microsoft.com/office/drawing/2014/main" val="2846818108"/>
                    </a:ext>
                  </a:extLst>
                </a:gridCol>
                <a:gridCol w="707010">
                  <a:extLst>
                    <a:ext uri="{9D8B030D-6E8A-4147-A177-3AD203B41FA5}">
                      <a16:colId xmlns:a16="http://schemas.microsoft.com/office/drawing/2014/main" val="2651592659"/>
                    </a:ext>
                  </a:extLst>
                </a:gridCol>
                <a:gridCol w="716438">
                  <a:extLst>
                    <a:ext uri="{9D8B030D-6E8A-4147-A177-3AD203B41FA5}">
                      <a16:colId xmlns:a16="http://schemas.microsoft.com/office/drawing/2014/main" val="3461973880"/>
                    </a:ext>
                  </a:extLst>
                </a:gridCol>
                <a:gridCol w="754144">
                  <a:extLst>
                    <a:ext uri="{9D8B030D-6E8A-4147-A177-3AD203B41FA5}">
                      <a16:colId xmlns:a16="http://schemas.microsoft.com/office/drawing/2014/main" val="277270730"/>
                    </a:ext>
                  </a:extLst>
                </a:gridCol>
                <a:gridCol w="820132">
                  <a:extLst>
                    <a:ext uri="{9D8B030D-6E8A-4147-A177-3AD203B41FA5}">
                      <a16:colId xmlns:a16="http://schemas.microsoft.com/office/drawing/2014/main" val="2736417275"/>
                    </a:ext>
                  </a:extLst>
                </a:gridCol>
                <a:gridCol w="1027468">
                  <a:extLst>
                    <a:ext uri="{9D8B030D-6E8A-4147-A177-3AD203B41FA5}">
                      <a16:colId xmlns:a16="http://schemas.microsoft.com/office/drawing/2014/main" val="4286940806"/>
                    </a:ext>
                  </a:extLst>
                </a:gridCol>
              </a:tblGrid>
              <a:tr h="620320"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Pohlaví </a:t>
                      </a:r>
                      <a:endParaRPr lang="cs-CZ" sz="11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2018</a:t>
                      </a:r>
                      <a:endParaRPr lang="cs-CZ" sz="16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 2019</a:t>
                      </a:r>
                      <a:endParaRPr lang="cs-CZ" sz="16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 2020</a:t>
                      </a:r>
                      <a:endParaRPr lang="cs-CZ" sz="16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Open Sans Light"/>
                          <a:ea typeface="Open Sans Light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 2022</a:t>
                      </a:r>
                      <a:endParaRPr lang="cs-CZ" sz="16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Open Sans Light"/>
                          <a:ea typeface="Open Sans Light"/>
                          <a:cs typeface="Times New Roman" panose="02020603050405020304" pitchFamily="18" charset="0"/>
                        </a:rPr>
                        <a:t>Celkem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17642340"/>
                  </a:ext>
                </a:extLst>
              </a:tr>
              <a:tr h="533643"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dívky</a:t>
                      </a:r>
                      <a:endParaRPr lang="cs-CZ" sz="11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26</a:t>
                      </a:r>
                      <a:endParaRPr lang="cs-CZ" sz="18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endParaRPr lang="cs-CZ" sz="18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cs-CZ" sz="18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Open Sans Light"/>
                          <a:ea typeface="Open Sans Light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0" marR="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  <a:endParaRPr lang="cs-CZ" sz="18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Open Sans Light"/>
                          <a:ea typeface="Open Sans Light"/>
                          <a:cs typeface="Times New Roman" panose="02020603050405020304" pitchFamily="18" charset="0"/>
                        </a:rPr>
                        <a:t>98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10378482"/>
                  </a:ext>
                </a:extLst>
              </a:tr>
              <a:tr h="564950"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chlapci</a:t>
                      </a:r>
                      <a:endParaRPr lang="cs-CZ" sz="11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lang="cs-CZ" sz="18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  <a:endParaRPr lang="cs-CZ" sz="18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cs-CZ" sz="18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Open Sans Light"/>
                          <a:ea typeface="Open Sans Light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0" marR="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37</a:t>
                      </a:r>
                      <a:endParaRPr lang="cs-CZ" sz="18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Open Sans Light"/>
                          <a:ea typeface="Open Sans Light"/>
                          <a:cs typeface="Times New Roman" panose="02020603050405020304" pitchFamily="18" charset="0"/>
                        </a:rPr>
                        <a:t>124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10592328"/>
                  </a:ext>
                </a:extLst>
              </a:tr>
              <a:tr h="653315"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celkem</a:t>
                      </a:r>
                      <a:endParaRPr lang="cs-CZ" sz="16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  <a:endParaRPr lang="cs-CZ" sz="2000" dirty="0">
                        <a:solidFill>
                          <a:schemeClr val="bg1"/>
                        </a:solidFill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</a:t>
                      </a:r>
                      <a:endParaRPr lang="cs-CZ" sz="2000" dirty="0">
                        <a:solidFill>
                          <a:schemeClr val="bg1"/>
                        </a:solidFill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cs-CZ" sz="2000" dirty="0">
                        <a:solidFill>
                          <a:schemeClr val="bg1"/>
                        </a:solidFill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bg1"/>
                          </a:solidFill>
                          <a:effectLst/>
                          <a:latin typeface="Open Sans Light"/>
                          <a:ea typeface="Open Sans Light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bg1"/>
                          </a:solidFill>
                          <a:effectLst/>
                        </a:rPr>
                        <a:t>64</a:t>
                      </a:r>
                      <a:endParaRPr lang="cs-CZ" sz="2000" dirty="0">
                        <a:solidFill>
                          <a:schemeClr val="bg1"/>
                        </a:solidFill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Open Sans Light"/>
                          <a:ea typeface="Open Sans Light"/>
                          <a:cs typeface="Times New Roman" panose="02020603050405020304" pitchFamily="18" charset="0"/>
                        </a:rPr>
                        <a:t>222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19157527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9382" y="1614165"/>
            <a:ext cx="496021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Open Sans Light"/>
                <a:cs typeface="Times New Roman" panose="02020603050405020304" pitchFamily="18" charset="0"/>
              </a:rPr>
              <a:t>Tab. 1: Sledovaný soubor dětí dle věkového členění</a:t>
            </a:r>
            <a:endParaRPr kumimoji="0" lang="cs-CZ" alt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94969" y="994418"/>
            <a:ext cx="469170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altLang="cs-CZ" sz="2400" cap="none" dirty="0">
                <a:ln>
                  <a:noFill/>
                </a:ln>
                <a:latin typeface="Arial" panose="020B0604020202020204" pitchFamily="34" charset="0"/>
              </a:rPr>
              <a:t>Z počtu 222 probandů bylo v lázních poprvé 15%.</a:t>
            </a:r>
            <a:br>
              <a:rPr lang="cs-CZ" altLang="cs-CZ" sz="2400" cap="none" dirty="0">
                <a:ln>
                  <a:noFill/>
                </a:ln>
                <a:latin typeface="Arial" panose="020B0604020202020204" pitchFamily="34" charset="0"/>
              </a:rPr>
            </a:br>
            <a:r>
              <a:rPr lang="cs-CZ" altLang="cs-CZ" sz="2400" cap="none" dirty="0">
                <a:ln>
                  <a:noFill/>
                </a:ln>
                <a:latin typeface="Arial" panose="020B0604020202020204" pitchFamily="34" charset="0"/>
              </a:rPr>
              <a:t>Minimálně potřetí 27%.</a:t>
            </a:r>
            <a:endParaRPr kumimoji="0" lang="cs-CZ" alt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49382" y="224535"/>
            <a:ext cx="869180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Objektivizace efektu lázeňské léčby u astmatických dět</a:t>
            </a:r>
            <a:r>
              <a:rPr lang="cs-CZ" b="1" dirty="0"/>
              <a:t>í </a:t>
            </a:r>
            <a:endParaRPr lang="cs-CZ" dirty="0"/>
          </a:p>
          <a:p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012" y="145503"/>
            <a:ext cx="2377439" cy="730842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249382" y="4709563"/>
            <a:ext cx="17764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1200" dirty="0">
                <a:latin typeface="Times New Roman" panose="02020603050405020304" pitchFamily="18" charset="0"/>
                <a:ea typeface="Open Sans Light" charset="-18"/>
                <a:cs typeface="Times New Roman" panose="02020603050405020304" pitchFamily="18" charset="0"/>
              </a:rPr>
              <a:t>Zdroj: vlastní zpracování </a:t>
            </a:r>
            <a:endParaRPr lang="cs-CZ" sz="1200" dirty="0"/>
          </a:p>
        </p:txBody>
      </p:sp>
      <p:sp>
        <p:nvSpPr>
          <p:cNvPr id="9" name="Obdélník 8"/>
          <p:cNvSpPr/>
          <p:nvPr/>
        </p:nvSpPr>
        <p:spPr>
          <a:xfrm>
            <a:off x="6503035" y="6119438"/>
            <a:ext cx="18971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1200" b="1" dirty="0">
                <a:latin typeface="Times New Roman" panose="02020603050405020304" pitchFamily="18" charset="0"/>
                <a:ea typeface="Open Sans Light" charset="-18"/>
                <a:cs typeface="Times New Roman" panose="02020603050405020304" pitchFamily="18" charset="0"/>
              </a:rPr>
              <a:t>Zdroj: vlastní zpracování </a:t>
            </a:r>
            <a:endParaRPr lang="cs-CZ" sz="12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49382" y="812657"/>
            <a:ext cx="6317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Během pěti let se projektu zúčastnilo celkem </a:t>
            </a:r>
            <a:r>
              <a:rPr lang="cs-CZ" sz="2400" b="1" dirty="0">
                <a:solidFill>
                  <a:schemeClr val="bg1"/>
                </a:solidFill>
              </a:rPr>
              <a:t>222</a:t>
            </a:r>
            <a:r>
              <a:rPr lang="cs-CZ" b="1" dirty="0">
                <a:solidFill>
                  <a:schemeClr val="bg1"/>
                </a:solidFill>
              </a:rPr>
              <a:t> dětí </a:t>
            </a:r>
          </a:p>
        </p:txBody>
      </p:sp>
      <p:pic>
        <p:nvPicPr>
          <p:cNvPr id="2050" name="Picture 2" descr="C:\Users\Saskova\Desktop\Fotky balneo\Inhalace II_files\IMG-20220421-WA00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035" y="2356619"/>
            <a:ext cx="4682888" cy="3512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977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2754" y="5692886"/>
            <a:ext cx="6198726" cy="1024006"/>
          </a:xfrm>
        </p:spPr>
        <p:txBody>
          <a:bodyPr>
            <a:normAutofit/>
          </a:bodyPr>
          <a:lstStyle/>
          <a:p>
            <a:pPr lvl="0" defTabSz="914400" eaLnBrk="0" fontAlgn="base" hangingPunct="0">
              <a:spcAft>
                <a:spcPct val="0"/>
              </a:spcAft>
            </a:pPr>
            <a:br>
              <a:rPr lang="cs-CZ" altLang="cs-CZ" sz="1400" cap="none" dirty="0">
                <a:ln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8173116"/>
              </p:ext>
            </p:extLst>
          </p:nvPr>
        </p:nvGraphicFramePr>
        <p:xfrm>
          <a:off x="452754" y="1001610"/>
          <a:ext cx="10350364" cy="540334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457076">
                  <a:extLst>
                    <a:ext uri="{9D8B030D-6E8A-4147-A177-3AD203B41FA5}">
                      <a16:colId xmlns:a16="http://schemas.microsoft.com/office/drawing/2014/main" val="4223456182"/>
                    </a:ext>
                  </a:extLst>
                </a:gridCol>
                <a:gridCol w="1452930">
                  <a:extLst>
                    <a:ext uri="{9D8B030D-6E8A-4147-A177-3AD203B41FA5}">
                      <a16:colId xmlns:a16="http://schemas.microsoft.com/office/drawing/2014/main" val="2976378919"/>
                    </a:ext>
                  </a:extLst>
                </a:gridCol>
                <a:gridCol w="1299607">
                  <a:extLst>
                    <a:ext uri="{9D8B030D-6E8A-4147-A177-3AD203B41FA5}">
                      <a16:colId xmlns:a16="http://schemas.microsoft.com/office/drawing/2014/main" val="1064649170"/>
                    </a:ext>
                  </a:extLst>
                </a:gridCol>
                <a:gridCol w="1123089">
                  <a:extLst>
                    <a:ext uri="{9D8B030D-6E8A-4147-A177-3AD203B41FA5}">
                      <a16:colId xmlns:a16="http://schemas.microsoft.com/office/drawing/2014/main" val="1992116781"/>
                    </a:ext>
                  </a:extLst>
                </a:gridCol>
                <a:gridCol w="950066">
                  <a:extLst>
                    <a:ext uri="{9D8B030D-6E8A-4147-A177-3AD203B41FA5}">
                      <a16:colId xmlns:a16="http://schemas.microsoft.com/office/drawing/2014/main" val="3013207611"/>
                    </a:ext>
                  </a:extLst>
                </a:gridCol>
                <a:gridCol w="1022532">
                  <a:extLst>
                    <a:ext uri="{9D8B030D-6E8A-4147-A177-3AD203B41FA5}">
                      <a16:colId xmlns:a16="http://schemas.microsoft.com/office/drawing/2014/main" val="1346467436"/>
                    </a:ext>
                  </a:extLst>
                </a:gridCol>
                <a:gridCol w="1022532">
                  <a:extLst>
                    <a:ext uri="{9D8B030D-6E8A-4147-A177-3AD203B41FA5}">
                      <a16:colId xmlns:a16="http://schemas.microsoft.com/office/drawing/2014/main" val="1599300336"/>
                    </a:ext>
                  </a:extLst>
                </a:gridCol>
                <a:gridCol w="1022532">
                  <a:extLst>
                    <a:ext uri="{9D8B030D-6E8A-4147-A177-3AD203B41FA5}">
                      <a16:colId xmlns:a16="http://schemas.microsoft.com/office/drawing/2014/main" val="1694520782"/>
                    </a:ext>
                  </a:extLst>
                </a:gridCol>
              </a:tblGrid>
              <a:tr h="937695"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 </a:t>
                      </a:r>
                      <a:r>
                        <a:rPr lang="cs-CZ" sz="1800" dirty="0">
                          <a:effectLst/>
                        </a:rPr>
                        <a:t>Sledovaný atribut</a:t>
                      </a:r>
                      <a:endParaRPr lang="cs-CZ" sz="18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 použitá metodika sběru dat</a:t>
                      </a:r>
                      <a:endParaRPr lang="cs-CZ" sz="12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 fáze sběru dat (termíny)</a:t>
                      </a:r>
                    </a:p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Open Sans Light"/>
                          <a:ea typeface="Open Sans Light"/>
                          <a:cs typeface="Times New Roman" panose="02020603050405020304" pitchFamily="18" charset="0"/>
                        </a:rPr>
                        <a:t>2018</a:t>
                      </a:r>
                      <a:endParaRPr lang="cs-CZ" sz="11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Open Sans Light"/>
                          <a:ea typeface="Open Sans Light"/>
                          <a:cs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Open Sans Light"/>
                          <a:ea typeface="Open Sans Light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Open Sans Light"/>
                          <a:ea typeface="Open Sans Light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Open Sans Light"/>
                          <a:ea typeface="Open Sans Light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Open Sans Light"/>
                          <a:ea typeface="Open Sans Light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58704320"/>
                  </a:ext>
                </a:extLst>
              </a:tr>
              <a:tr h="415403"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Projevy astmatu</a:t>
                      </a:r>
                      <a:endParaRPr lang="cs-CZ" sz="16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dotazník</a:t>
                      </a:r>
                      <a:endParaRPr lang="cs-CZ" sz="1400" b="1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 II, IV</a:t>
                      </a:r>
                      <a:endParaRPr lang="cs-CZ" sz="11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863739"/>
                  </a:ext>
                </a:extLst>
              </a:tr>
              <a:tr h="731753"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Frekvence užívání záchranných léků</a:t>
                      </a:r>
                      <a:endParaRPr lang="cs-CZ" sz="12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dotazník</a:t>
                      </a:r>
                      <a:endParaRPr lang="cs-CZ" sz="1400" b="1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II, IV</a:t>
                      </a:r>
                      <a:endParaRPr lang="cs-CZ" sz="11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511460"/>
                  </a:ext>
                </a:extLst>
              </a:tr>
              <a:tr h="415403"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Spirometrie</a:t>
                      </a:r>
                      <a:endParaRPr lang="cs-CZ" sz="16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měření</a:t>
                      </a:r>
                      <a:endParaRPr lang="cs-CZ" sz="1400" b="1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I, II</a:t>
                      </a:r>
                      <a:endParaRPr lang="cs-CZ" sz="11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6946503"/>
                  </a:ext>
                </a:extLst>
              </a:tr>
              <a:tr h="415403"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Test kontroly astmatu</a:t>
                      </a:r>
                      <a:endParaRPr lang="cs-CZ" sz="16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testování</a:t>
                      </a:r>
                      <a:endParaRPr lang="cs-CZ" sz="1400" b="1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II, III, IV</a:t>
                      </a:r>
                      <a:endParaRPr lang="cs-CZ" sz="11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6289073"/>
                  </a:ext>
                </a:extLst>
              </a:tr>
              <a:tr h="415403"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FENO</a:t>
                      </a:r>
                      <a:endParaRPr lang="cs-CZ" sz="16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měření</a:t>
                      </a:r>
                      <a:endParaRPr lang="cs-CZ" sz="1400" b="1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II, III</a:t>
                      </a:r>
                      <a:endParaRPr lang="cs-CZ" sz="11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chemeClr val="bg1"/>
                          </a:solidFill>
                          <a:effectLst/>
                          <a:latin typeface="Open Sans Light"/>
                          <a:ea typeface="Open Sans Light"/>
                          <a:cs typeface="Times New Roman" panose="02020603050405020304" pitchFamily="18" charset="0"/>
                        </a:rPr>
                        <a:t>2 různé</a:t>
                      </a:r>
                      <a:r>
                        <a:rPr lang="cs-CZ" sz="1100" b="1" baseline="0" dirty="0">
                          <a:solidFill>
                            <a:schemeClr val="bg1"/>
                          </a:solidFill>
                          <a:effectLst/>
                          <a:latin typeface="Open Sans Light"/>
                          <a:ea typeface="Open Sans Light"/>
                          <a:cs typeface="Times New Roman" panose="02020603050405020304" pitchFamily="18" charset="0"/>
                        </a:rPr>
                        <a:t> přístroje</a:t>
                      </a:r>
                      <a:endParaRPr lang="cs-CZ" sz="1100" b="1" dirty="0">
                        <a:solidFill>
                          <a:schemeClr val="bg1"/>
                        </a:solidFill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tx1"/>
                          </a:solidFill>
                          <a:effectLst/>
                          <a:latin typeface="Open Sans Light"/>
                          <a:ea typeface="Open Sans Light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bg1"/>
                          </a:solidFill>
                          <a:effectLst/>
                          <a:latin typeface="Open Sans Light"/>
                          <a:ea typeface="Open Sans Light"/>
                          <a:cs typeface="Times New Roman" panose="02020603050405020304" pitchFamily="18" charset="0"/>
                        </a:rPr>
                        <a:t>3. přístroj </a:t>
                      </a:r>
                    </a:p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bg1"/>
                          </a:solidFill>
                          <a:effectLst/>
                          <a:latin typeface="Open Sans Light"/>
                          <a:ea typeface="Open Sans Light"/>
                          <a:cs typeface="Times New Roman" panose="02020603050405020304" pitchFamily="18" charset="0"/>
                        </a:rPr>
                        <a:t>nový</a:t>
                      </a: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endParaRPr lang="cs-CZ" sz="1100" dirty="0">
                        <a:solidFill>
                          <a:schemeClr val="bg1"/>
                        </a:solidFill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endParaRPr lang="cs-CZ" sz="1100" dirty="0">
                        <a:solidFill>
                          <a:schemeClr val="bg1"/>
                        </a:solidFill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1653989"/>
                  </a:ext>
                </a:extLst>
              </a:tr>
              <a:tr h="660860"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Testy fyzické zdatnosti dle </a:t>
                      </a:r>
                      <a:r>
                        <a:rPr lang="cs-CZ" sz="1200" dirty="0" err="1">
                          <a:effectLst/>
                        </a:rPr>
                        <a:t>Revendy</a:t>
                      </a:r>
                      <a:endParaRPr lang="cs-CZ" sz="12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testování</a:t>
                      </a:r>
                      <a:endParaRPr lang="cs-CZ" sz="1400" b="1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II, III</a:t>
                      </a:r>
                      <a:endParaRPr lang="cs-CZ" sz="11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100" b="0" dirty="0">
                          <a:solidFill>
                            <a:schemeClr val="tx1"/>
                          </a:solidFill>
                          <a:effectLst/>
                          <a:latin typeface="Open Sans Light"/>
                          <a:ea typeface="Open Sans Light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50165" marR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100" b="0" dirty="0">
                        <a:solidFill>
                          <a:schemeClr val="tx1"/>
                        </a:solidFill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  <a:p>
                      <a:pPr marL="50165" marR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0" dirty="0">
                          <a:solidFill>
                            <a:schemeClr val="tx1"/>
                          </a:solidFill>
                          <a:effectLst/>
                          <a:latin typeface="Open Sans Light"/>
                          <a:ea typeface="Open Sans Light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endParaRPr lang="cs-CZ" sz="1100" b="0" dirty="0">
                        <a:solidFill>
                          <a:schemeClr val="tx1"/>
                        </a:solidFill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100" b="0" dirty="0">
                          <a:solidFill>
                            <a:schemeClr val="tx1"/>
                          </a:solidFill>
                          <a:effectLst/>
                          <a:latin typeface="Open Sans Light"/>
                          <a:ea typeface="Open Sans Light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7955051"/>
                  </a:ext>
                </a:extLst>
              </a:tr>
              <a:tr h="415294"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Open Sans Light"/>
                          <a:ea typeface="Open Sans Light"/>
                          <a:cs typeface="Times New Roman" panose="02020603050405020304" pitchFamily="18" charset="0"/>
                        </a:rPr>
                        <a:t>Step Test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marR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>
                          <a:effectLst/>
                        </a:rPr>
                        <a:t>testování</a:t>
                      </a:r>
                      <a:endParaRPr lang="cs-CZ" sz="1400" b="1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Open Sans Light"/>
                          <a:ea typeface="Open Sans Light"/>
                          <a:cs typeface="Times New Roman" panose="02020603050405020304" pitchFamily="18" charset="0"/>
                        </a:rPr>
                        <a:t>II,III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tx1"/>
                          </a:solidFill>
                          <a:effectLst/>
                          <a:latin typeface="Open Sans Light"/>
                          <a:ea typeface="Open Sans Light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tx1"/>
                          </a:solidFill>
                          <a:effectLst/>
                          <a:latin typeface="Open Sans Light"/>
                          <a:ea typeface="Open Sans Light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9576285"/>
                  </a:ext>
                </a:extLst>
              </a:tr>
              <a:tr h="415294"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Test </a:t>
                      </a:r>
                      <a:r>
                        <a:rPr lang="cs-CZ" sz="1600" dirty="0" err="1">
                          <a:effectLst/>
                        </a:rPr>
                        <a:t>PedsQL</a:t>
                      </a:r>
                      <a:endParaRPr lang="cs-CZ" sz="16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1"/>
                          </a:solidFill>
                          <a:effectLst/>
                        </a:rPr>
                        <a:t>testování</a:t>
                      </a:r>
                      <a:endParaRPr lang="cs-CZ" sz="1400" b="1" dirty="0">
                        <a:solidFill>
                          <a:schemeClr val="bg1"/>
                        </a:solidFill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II, III</a:t>
                      </a:r>
                      <a:endParaRPr lang="cs-CZ" sz="11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973258"/>
                  </a:ext>
                </a:extLst>
              </a:tr>
              <a:tr h="415294"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Open Sans Light"/>
                          <a:ea typeface="Open Sans Light"/>
                          <a:cs typeface="Times New Roman" panose="02020603050405020304" pitchFamily="18" charset="0"/>
                        </a:rPr>
                        <a:t>Test CDI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endParaRPr lang="cs-CZ" sz="1400" b="1" dirty="0">
                        <a:solidFill>
                          <a:schemeClr val="bg1"/>
                        </a:solidFill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100" b="0" dirty="0">
                          <a:solidFill>
                            <a:schemeClr val="bg1"/>
                          </a:solidFill>
                          <a:effectLst/>
                          <a:latin typeface="Open Sans Light"/>
                          <a:ea typeface="Open Sans Light"/>
                          <a:cs typeface="Times New Roman" panose="02020603050405020304" pitchFamily="18" charset="0"/>
                        </a:rPr>
                        <a:t>II,III,IV</a:t>
                      </a:r>
                    </a:p>
                  </a:txBody>
                  <a:tcPr marL="0" marR="0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tx1"/>
                          </a:solidFill>
                          <a:effectLst/>
                          <a:latin typeface="Open Sans Light"/>
                          <a:ea typeface="Open Sans Light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Open Sans Light"/>
                          <a:ea typeface="Open Sans Light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5568184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65760" y="568568"/>
            <a:ext cx="2877711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altLang="cs-CZ" sz="1600" b="1" dirty="0">
                <a:latin typeface="Times New Roman" panose="02020603050405020304" pitchFamily="18" charset="0"/>
                <a:ea typeface="Open Sans Light" charset="-18"/>
                <a:cs typeface="Times New Roman" panose="02020603050405020304" pitchFamily="18" charset="0"/>
              </a:rPr>
              <a:t>  </a:t>
            </a:r>
            <a:r>
              <a:rPr kumimoji="0" lang="cs-CZ" altLang="cs-CZ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Open Sans Light" charset="-18"/>
                <a:cs typeface="Times New Roman" panose="02020603050405020304" pitchFamily="18" charset="0"/>
              </a:rPr>
              <a:t>Přehled sledovaných atributů</a:t>
            </a:r>
            <a:endParaRPr kumimoji="0" lang="cs-CZ" altLang="cs-CZ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52754" y="113187"/>
            <a:ext cx="873187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Objektivizace efektu lázeňské léčby u astmatických dětí </a:t>
            </a:r>
            <a:endParaRPr lang="cs-CZ" sz="2400" dirty="0"/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012" y="145503"/>
            <a:ext cx="2377439" cy="730842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452754" y="6365770"/>
            <a:ext cx="17764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1200" dirty="0">
                <a:latin typeface="Times New Roman" panose="02020603050405020304" pitchFamily="18" charset="0"/>
                <a:ea typeface="Open Sans Light" charset="-18"/>
                <a:cs typeface="Times New Roman" panose="02020603050405020304" pitchFamily="18" charset="0"/>
              </a:rPr>
              <a:t>Zdroj: vlastní zpracování 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71295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1323" y="4286044"/>
            <a:ext cx="10557105" cy="2067622"/>
          </a:xfrm>
        </p:spPr>
        <p:txBody>
          <a:bodyPr>
            <a:normAutofit fontScale="85000" lnSpcReduction="10000"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Byly prokázány statisticky významné rozdíly v intenzitě </a:t>
            </a:r>
            <a:r>
              <a:rPr lang="cs-CZ" b="1" dirty="0">
                <a:solidFill>
                  <a:schemeClr val="bg1"/>
                </a:solidFill>
              </a:rPr>
              <a:t>projevů astmatu</a:t>
            </a:r>
            <a:r>
              <a:rPr lang="cs-CZ" b="1" dirty="0">
                <a:solidFill>
                  <a:schemeClr val="tx1"/>
                </a:solidFill>
              </a:rPr>
              <a:t> mezi II.(začátek pobytu) a IV. termínem sběru dat ( 5 měsíců po ukončení pobytu)</a:t>
            </a:r>
          </a:p>
          <a:p>
            <a:r>
              <a:rPr lang="cs-CZ" b="1" dirty="0" err="1">
                <a:solidFill>
                  <a:schemeClr val="tx1"/>
                </a:solidFill>
              </a:rPr>
              <a:t>Vyhodnoce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sz="2600" b="1" dirty="0">
                <a:solidFill>
                  <a:schemeClr val="tx1"/>
                </a:solidFill>
              </a:rPr>
              <a:t>127</a:t>
            </a:r>
            <a:r>
              <a:rPr lang="cs-CZ" b="1" dirty="0">
                <a:solidFill>
                  <a:schemeClr val="tx1"/>
                </a:solidFill>
              </a:rPr>
              <a:t> probandů, kteří měli kompletní data</a:t>
            </a:r>
          </a:p>
          <a:p>
            <a:r>
              <a:rPr lang="cs-CZ" sz="3300" b="1" dirty="0">
                <a:solidFill>
                  <a:schemeClr val="bg1"/>
                </a:solidFill>
              </a:rPr>
              <a:t>Celkově  lze hodnotit, že lázeňský pobyt má pozitivní vliv na projevy astmatu z hlediska dlouhodobého efektu</a:t>
            </a:r>
          </a:p>
          <a:p>
            <a:endParaRPr lang="cs-CZ" sz="3300" dirty="0">
              <a:solidFill>
                <a:schemeClr val="bg1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43975" y="335141"/>
            <a:ext cx="947406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chemeClr val="bg1"/>
                </a:solidFill>
              </a:rPr>
              <a:t>VÝSLEDKY STUDIE  - atribut PROJEVY ASTMATU</a:t>
            </a:r>
            <a:r>
              <a:rPr lang="cs-CZ" sz="2400" dirty="0">
                <a:solidFill>
                  <a:schemeClr val="bg1"/>
                </a:solidFill>
              </a:rPr>
              <a:t> (</a:t>
            </a:r>
            <a:r>
              <a:rPr lang="cs-CZ" b="1" dirty="0">
                <a:solidFill>
                  <a:schemeClr val="bg1"/>
                </a:solidFill>
                <a:cs typeface="Times New Roman" panose="02020603050405020304" pitchFamily="18" charset="0"/>
              </a:rPr>
              <a:t>s</a:t>
            </a:r>
            <a:r>
              <a:rPr lang="cs-CZ" altLang="cs-CZ" b="1" dirty="0">
                <a:solidFill>
                  <a:schemeClr val="bg1"/>
                </a:solidFill>
                <a:ea typeface="Open Sans Light" charset="-18"/>
                <a:cs typeface="Times New Roman" panose="02020603050405020304" pitchFamily="18" charset="0"/>
              </a:rPr>
              <a:t>ledovány 4 projevy )</a:t>
            </a:r>
          </a:p>
          <a:p>
            <a:endParaRPr lang="cs-CZ" altLang="cs-CZ" sz="1000" b="1" dirty="0">
              <a:solidFill>
                <a:schemeClr val="bg1"/>
              </a:solidFill>
              <a:ea typeface="Open Sans Light" charset="-18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cs-CZ" b="1" dirty="0">
                <a:solidFill>
                  <a:schemeClr val="bg1"/>
                </a:solidFill>
              </a:rPr>
              <a:t>dusivý kašel nebo sípavá dušnost </a:t>
            </a:r>
            <a:r>
              <a:rPr lang="cs-CZ" b="1" u="sng" dirty="0">
                <a:solidFill>
                  <a:schemeClr val="bg1"/>
                </a:solidFill>
              </a:rPr>
              <a:t>ve dne</a:t>
            </a:r>
            <a:r>
              <a:rPr lang="cs-CZ" b="1" dirty="0">
                <a:solidFill>
                  <a:schemeClr val="bg1"/>
                </a:solidFill>
              </a:rPr>
              <a:t>, </a:t>
            </a:r>
            <a:r>
              <a:rPr lang="cs-CZ" b="1" u="sng" dirty="0">
                <a:solidFill>
                  <a:schemeClr val="bg1"/>
                </a:solidFill>
              </a:rPr>
              <a:t>v noci</a:t>
            </a:r>
            <a:r>
              <a:rPr lang="cs-CZ" b="1" dirty="0">
                <a:solidFill>
                  <a:schemeClr val="bg1"/>
                </a:solidFill>
              </a:rPr>
              <a:t>, </a:t>
            </a:r>
            <a:r>
              <a:rPr lang="cs-CZ" b="1" u="sng" dirty="0">
                <a:solidFill>
                  <a:schemeClr val="bg1"/>
                </a:solidFill>
              </a:rPr>
              <a:t>při námaze </a:t>
            </a:r>
            <a:r>
              <a:rPr lang="cs-CZ" b="1" dirty="0">
                <a:solidFill>
                  <a:schemeClr val="bg1"/>
                </a:solidFill>
              </a:rPr>
              <a:t>a </a:t>
            </a:r>
            <a:r>
              <a:rPr lang="cs-CZ" b="1" u="sng" dirty="0">
                <a:solidFill>
                  <a:schemeClr val="bg1"/>
                </a:solidFill>
              </a:rPr>
              <a:t>při nachlazení</a:t>
            </a:r>
          </a:p>
          <a:p>
            <a:pPr marL="285750" indent="-285750">
              <a:buFontTx/>
              <a:buChar char="-"/>
            </a:pPr>
            <a:r>
              <a:rPr lang="cs-CZ" b="1" dirty="0">
                <a:solidFill>
                  <a:schemeClr val="bg1"/>
                </a:solidFill>
              </a:rPr>
              <a:t>při stanovené frekvenci 1- nejnižší až 4 – nejvyšší; 0 u probandů bez projevu</a:t>
            </a:r>
          </a:p>
          <a:p>
            <a:endParaRPr lang="cs-CZ" dirty="0">
              <a:solidFill>
                <a:schemeClr val="bg1"/>
              </a:solidFill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831724"/>
              </p:ext>
            </p:extLst>
          </p:nvPr>
        </p:nvGraphicFramePr>
        <p:xfrm>
          <a:off x="421323" y="1985226"/>
          <a:ext cx="11052696" cy="161073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646886">
                  <a:extLst>
                    <a:ext uri="{9D8B030D-6E8A-4147-A177-3AD203B41FA5}">
                      <a16:colId xmlns:a16="http://schemas.microsoft.com/office/drawing/2014/main" val="2404573850"/>
                    </a:ext>
                  </a:extLst>
                </a:gridCol>
                <a:gridCol w="1646886">
                  <a:extLst>
                    <a:ext uri="{9D8B030D-6E8A-4147-A177-3AD203B41FA5}">
                      <a16:colId xmlns:a16="http://schemas.microsoft.com/office/drawing/2014/main" val="1048032749"/>
                    </a:ext>
                  </a:extLst>
                </a:gridCol>
                <a:gridCol w="1646886">
                  <a:extLst>
                    <a:ext uri="{9D8B030D-6E8A-4147-A177-3AD203B41FA5}">
                      <a16:colId xmlns:a16="http://schemas.microsoft.com/office/drawing/2014/main" val="4076525671"/>
                    </a:ext>
                  </a:extLst>
                </a:gridCol>
                <a:gridCol w="1312707">
                  <a:extLst>
                    <a:ext uri="{9D8B030D-6E8A-4147-A177-3AD203B41FA5}">
                      <a16:colId xmlns:a16="http://schemas.microsoft.com/office/drawing/2014/main" val="2395783105"/>
                    </a:ext>
                  </a:extLst>
                </a:gridCol>
                <a:gridCol w="1453211">
                  <a:extLst>
                    <a:ext uri="{9D8B030D-6E8A-4147-A177-3AD203B41FA5}">
                      <a16:colId xmlns:a16="http://schemas.microsoft.com/office/drawing/2014/main" val="3637495124"/>
                    </a:ext>
                  </a:extLst>
                </a:gridCol>
                <a:gridCol w="1673060">
                  <a:extLst>
                    <a:ext uri="{9D8B030D-6E8A-4147-A177-3AD203B41FA5}">
                      <a16:colId xmlns:a16="http://schemas.microsoft.com/office/drawing/2014/main" val="510395878"/>
                    </a:ext>
                  </a:extLst>
                </a:gridCol>
                <a:gridCol w="1673060">
                  <a:extLst>
                    <a:ext uri="{9D8B030D-6E8A-4147-A177-3AD203B41FA5}">
                      <a16:colId xmlns:a16="http://schemas.microsoft.com/office/drawing/2014/main" val="2613765734"/>
                    </a:ext>
                  </a:extLst>
                </a:gridCol>
              </a:tblGrid>
              <a:tr h="541534"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fáze sběru dat</a:t>
                      </a:r>
                      <a:endParaRPr lang="cs-CZ" sz="14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  <a:ea typeface="+mn-ea"/>
                          <a:cs typeface="+mn-cs"/>
                        </a:rPr>
                        <a:t>Potíže</a:t>
                      </a:r>
                      <a:r>
                        <a:rPr lang="cs-CZ" sz="16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ve dne </a:t>
                      </a:r>
                    </a:p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a v klidu</a:t>
                      </a:r>
                      <a:endParaRPr lang="cs-CZ" sz="14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potíže v noci</a:t>
                      </a:r>
                      <a:endParaRPr lang="cs-CZ" sz="14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potíže při námaze</a:t>
                      </a:r>
                      <a:endParaRPr lang="cs-CZ" sz="14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potíže při nachlazení</a:t>
                      </a:r>
                      <a:endParaRPr lang="cs-CZ" sz="140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celkem</a:t>
                      </a:r>
                      <a:endParaRPr lang="cs-CZ" sz="14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Open Sans Light"/>
                          <a:ea typeface="Open Sans Light"/>
                          <a:cs typeface="Times New Roman" panose="02020603050405020304" pitchFamily="18" charset="0"/>
                        </a:rPr>
                        <a:t>p-hodnota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23394478"/>
                  </a:ext>
                </a:extLst>
              </a:tr>
              <a:tr h="453578"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termín II</a:t>
                      </a:r>
                      <a:endParaRPr lang="cs-CZ" sz="14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  <a:endParaRPr lang="cs-CZ" sz="1400" b="1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117</a:t>
                      </a:r>
                      <a:endParaRPr lang="cs-CZ" sz="1400" b="1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164</a:t>
                      </a:r>
                      <a:endParaRPr lang="cs-CZ" sz="1400" b="1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186</a:t>
                      </a:r>
                      <a:endParaRPr lang="cs-CZ" sz="1400" b="1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557</a:t>
                      </a:r>
                      <a:endParaRPr lang="cs-CZ" sz="14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Open Sans Light"/>
                          <a:ea typeface="Open Sans Light"/>
                          <a:cs typeface="Times New Roman" panose="02020603050405020304" pitchFamily="18" charset="0"/>
                        </a:rPr>
                        <a:t>&lt; 0,001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06290008"/>
                  </a:ext>
                </a:extLst>
              </a:tr>
              <a:tr h="453578"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termín IV</a:t>
                      </a:r>
                      <a:endParaRPr lang="cs-CZ" sz="14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</a:t>
                      </a:r>
                      <a:endParaRPr lang="cs-CZ" sz="1400" b="1" dirty="0">
                        <a:solidFill>
                          <a:schemeClr val="bg1"/>
                        </a:solidFill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bg1"/>
                          </a:solidFill>
                          <a:effectLst/>
                        </a:rPr>
                        <a:t>71</a:t>
                      </a:r>
                      <a:endParaRPr lang="cs-CZ" sz="1400" b="1" dirty="0">
                        <a:solidFill>
                          <a:schemeClr val="bg1"/>
                        </a:solidFill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bg1"/>
                          </a:solidFill>
                          <a:effectLst/>
                        </a:rPr>
                        <a:t>115</a:t>
                      </a:r>
                      <a:endParaRPr lang="cs-CZ" sz="1400" b="1" dirty="0">
                        <a:solidFill>
                          <a:schemeClr val="bg1"/>
                        </a:solidFill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bg1"/>
                          </a:solidFill>
                          <a:effectLst/>
                        </a:rPr>
                        <a:t>137</a:t>
                      </a:r>
                      <a:endParaRPr lang="cs-CZ" sz="1400" b="1" dirty="0">
                        <a:solidFill>
                          <a:schemeClr val="bg1"/>
                        </a:solidFill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</a:rPr>
                        <a:t>405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endParaRPr lang="cs-CZ" sz="14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28783385"/>
                  </a:ext>
                </a:extLst>
              </a:tr>
            </a:tbl>
          </a:graphicData>
        </a:graphic>
      </p:graphicFrame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327" y="418886"/>
            <a:ext cx="1970202" cy="730842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421323" y="3710439"/>
            <a:ext cx="17764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1200" dirty="0">
                <a:latin typeface="Times New Roman" panose="02020603050405020304" pitchFamily="18" charset="0"/>
                <a:ea typeface="Open Sans Light" charset="-18"/>
                <a:cs typeface="Times New Roman" panose="02020603050405020304" pitchFamily="18" charset="0"/>
              </a:rPr>
              <a:t>Zdroj: vlastní zpracování 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336060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7030" y="3938778"/>
            <a:ext cx="9490566" cy="2634448"/>
          </a:xfrm>
        </p:spPr>
        <p:txBody>
          <a:bodyPr>
            <a:normAutofit lnSpcReduction="10000"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Bylo využito dat od 129 probandů, kteří měli správně vyplněná data</a:t>
            </a:r>
          </a:p>
          <a:p>
            <a:r>
              <a:rPr lang="cs-CZ" dirty="0">
                <a:solidFill>
                  <a:schemeClr val="tx1"/>
                </a:solidFill>
              </a:rPr>
              <a:t>Průměrná frekvence požívání SOS léků na začátku pobytu byla 3,61, po 5-ti měsících léčby 2,62, tato hodnota je statisticky významná</a:t>
            </a:r>
          </a:p>
          <a:p>
            <a:r>
              <a:rPr lang="cs-CZ" sz="2800" b="1" dirty="0">
                <a:solidFill>
                  <a:schemeClr val="bg1"/>
                </a:solidFill>
              </a:rPr>
              <a:t>Potvrzen pozitivní vliv lázeňské léčby na pokles frekvence užívání záchranné medikace z hlediska dlouhodobého efektu </a:t>
            </a:r>
          </a:p>
          <a:p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1019820"/>
              </p:ext>
            </p:extLst>
          </p:nvPr>
        </p:nvGraphicFramePr>
        <p:xfrm>
          <a:off x="712492" y="1581329"/>
          <a:ext cx="8367443" cy="169478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343121">
                  <a:extLst>
                    <a:ext uri="{9D8B030D-6E8A-4147-A177-3AD203B41FA5}">
                      <a16:colId xmlns:a16="http://schemas.microsoft.com/office/drawing/2014/main" val="697405515"/>
                    </a:ext>
                  </a:extLst>
                </a:gridCol>
                <a:gridCol w="1397511">
                  <a:extLst>
                    <a:ext uri="{9D8B030D-6E8A-4147-A177-3AD203B41FA5}">
                      <a16:colId xmlns:a16="http://schemas.microsoft.com/office/drawing/2014/main" val="877431989"/>
                    </a:ext>
                  </a:extLst>
                </a:gridCol>
                <a:gridCol w="1230283">
                  <a:extLst>
                    <a:ext uri="{9D8B030D-6E8A-4147-A177-3AD203B41FA5}">
                      <a16:colId xmlns:a16="http://schemas.microsoft.com/office/drawing/2014/main" val="2735428028"/>
                    </a:ext>
                  </a:extLst>
                </a:gridCol>
                <a:gridCol w="1504604">
                  <a:extLst>
                    <a:ext uri="{9D8B030D-6E8A-4147-A177-3AD203B41FA5}">
                      <a16:colId xmlns:a16="http://schemas.microsoft.com/office/drawing/2014/main" val="3221815419"/>
                    </a:ext>
                  </a:extLst>
                </a:gridCol>
                <a:gridCol w="1205444">
                  <a:extLst>
                    <a:ext uri="{9D8B030D-6E8A-4147-A177-3AD203B41FA5}">
                      <a16:colId xmlns:a16="http://schemas.microsoft.com/office/drawing/2014/main" val="335432888"/>
                    </a:ext>
                  </a:extLst>
                </a:gridCol>
                <a:gridCol w="1686480">
                  <a:extLst>
                    <a:ext uri="{9D8B030D-6E8A-4147-A177-3AD203B41FA5}">
                      <a16:colId xmlns:a16="http://schemas.microsoft.com/office/drawing/2014/main" val="127510546"/>
                    </a:ext>
                  </a:extLst>
                </a:gridCol>
              </a:tblGrid>
              <a:tr h="441542"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Léky</a:t>
                      </a:r>
                      <a:endParaRPr lang="cs-CZ" sz="14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effectLst/>
                        </a:rPr>
                        <a:t>Ventolin</a:t>
                      </a:r>
                      <a:endParaRPr lang="cs-CZ" sz="14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effectLst/>
                        </a:rPr>
                        <a:t>Berodual</a:t>
                      </a:r>
                      <a:endParaRPr lang="cs-CZ" sz="14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Jiný</a:t>
                      </a:r>
                      <a:endParaRPr lang="cs-CZ" sz="14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Open Sans Light"/>
                          <a:ea typeface="Open Sans Light"/>
                          <a:cs typeface="Times New Roman" panose="02020603050405020304" pitchFamily="18" charset="0"/>
                        </a:rPr>
                        <a:t>Celkem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Open Sans Light"/>
                          <a:ea typeface="Open Sans Light"/>
                          <a:cs typeface="Times New Roman" panose="02020603050405020304" pitchFamily="18" charset="0"/>
                        </a:rPr>
                        <a:t>p-hodnota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84879670"/>
                  </a:ext>
                </a:extLst>
              </a:tr>
              <a:tr h="573578"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Termín</a:t>
                      </a:r>
                      <a:r>
                        <a:rPr lang="cs-CZ" sz="1600" baseline="0" dirty="0">
                          <a:effectLst/>
                        </a:rPr>
                        <a:t> II</a:t>
                      </a:r>
                      <a:endParaRPr lang="cs-CZ" sz="14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bg1"/>
                          </a:solidFill>
                          <a:effectLst/>
                        </a:rPr>
                        <a:t>249</a:t>
                      </a:r>
                      <a:endParaRPr lang="cs-CZ" sz="1400" b="1" dirty="0">
                        <a:solidFill>
                          <a:schemeClr val="bg1"/>
                        </a:solidFill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  <a:endParaRPr lang="cs-CZ" sz="1400" b="1" dirty="0">
                        <a:solidFill>
                          <a:schemeClr val="bg1"/>
                        </a:solidFill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153</a:t>
                      </a:r>
                      <a:endParaRPr lang="cs-CZ" sz="1400" b="1" dirty="0">
                        <a:solidFill>
                          <a:schemeClr val="bg1"/>
                        </a:solidFill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Open Sans Light"/>
                          <a:cs typeface="Times New Roman" panose="02020603050405020304" pitchFamily="18" charset="0"/>
                        </a:rPr>
                        <a:t>466</a:t>
                      </a:r>
                    </a:p>
                  </a:txBody>
                  <a:tcPr marL="0" marR="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1"/>
                          </a:solidFill>
                          <a:effectLst/>
                          <a:latin typeface="Open Sans Light"/>
                          <a:ea typeface="Open Sans Light"/>
                          <a:cs typeface="Times New Roman" panose="02020603050405020304" pitchFamily="18" charset="0"/>
                        </a:rPr>
                        <a:t>&lt; 0,001</a:t>
                      </a:r>
                    </a:p>
                  </a:txBody>
                  <a:tcPr marL="0" marR="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9194770"/>
                  </a:ext>
                </a:extLst>
              </a:tr>
              <a:tr h="679668"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Termín</a:t>
                      </a:r>
                      <a:r>
                        <a:rPr lang="cs-CZ" sz="1600" baseline="0" dirty="0">
                          <a:effectLst/>
                        </a:rPr>
                        <a:t> IV</a:t>
                      </a:r>
                      <a:endParaRPr lang="cs-CZ" sz="14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</a:rPr>
                        <a:t>200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</a:rPr>
                        <a:t>43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Open Sans Light"/>
                          <a:cs typeface="Times New Roman" panose="02020603050405020304" pitchFamily="18" charset="0"/>
                        </a:rPr>
                        <a:t>338</a:t>
                      </a:r>
                    </a:p>
                  </a:txBody>
                  <a:tcPr marL="0" marR="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076367"/>
                  </a:ext>
                </a:extLst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597030" y="311280"/>
            <a:ext cx="109392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chemeClr val="bg1"/>
                </a:solidFill>
              </a:rPr>
              <a:t>VÝSLEDKY STUDIE  - atribut Frekvence užívání záchranné léčby</a:t>
            </a:r>
          </a:p>
          <a:p>
            <a:r>
              <a:rPr lang="cs-CZ" altLang="cs-CZ" sz="2000" b="1" dirty="0">
                <a:latin typeface="Century Gothic" panose="020B0502020202020204" pitchFamily="34" charset="0"/>
                <a:ea typeface="Open Sans Light" charset="-18"/>
                <a:cs typeface="Times New Roman" panose="02020603050405020304" pitchFamily="18" charset="0"/>
              </a:rPr>
              <a:t>při stanovené frekvenci od 1 (vůbec nepoužito) do 5- (použito vícekrát za týden )</a:t>
            </a:r>
            <a:r>
              <a:rPr lang="cs-CZ" sz="2000" b="1" dirty="0">
                <a:solidFill>
                  <a:schemeClr val="bg1"/>
                </a:solidFill>
              </a:rPr>
              <a:t> </a:t>
            </a:r>
            <a:endParaRPr lang="cs-CZ" sz="20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561" y="4855166"/>
            <a:ext cx="2377439" cy="730842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597030" y="3468948"/>
            <a:ext cx="17764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1200" dirty="0">
                <a:latin typeface="Times New Roman" panose="02020603050405020304" pitchFamily="18" charset="0"/>
                <a:ea typeface="Open Sans Light" charset="-18"/>
                <a:cs typeface="Times New Roman" panose="02020603050405020304" pitchFamily="18" charset="0"/>
              </a:rPr>
              <a:t>Zdroj: vlastní zpracování 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398824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7066" y="6168417"/>
            <a:ext cx="8876809" cy="457201"/>
          </a:xfrm>
        </p:spPr>
        <p:txBody>
          <a:bodyPr>
            <a:normAutofit fontScale="90000"/>
          </a:bodyPr>
          <a:lstStyle/>
          <a:p>
            <a:pPr lvl="0"/>
            <a:br>
              <a:rPr lang="cs-CZ" altLang="cs-CZ" sz="1600" b="1" cap="none" dirty="0">
                <a:ln>
                  <a:noFill/>
                </a:ln>
                <a:latin typeface="Times New Roman" panose="02020603050405020304" pitchFamily="18" charset="0"/>
                <a:ea typeface="Open Sans Light" charset="-18"/>
                <a:cs typeface="Times New Roman" panose="02020603050405020304" pitchFamily="18" charset="0"/>
              </a:rPr>
            </a:br>
            <a:br>
              <a:rPr lang="cs-CZ" altLang="cs-CZ" sz="1600" b="1" cap="none" dirty="0">
                <a:ln>
                  <a:noFill/>
                </a:ln>
                <a:latin typeface="Times New Roman" panose="02020603050405020304" pitchFamily="18" charset="0"/>
                <a:ea typeface="Open Sans Light" charset="-18"/>
                <a:cs typeface="Times New Roman" panose="02020603050405020304" pitchFamily="18" charset="0"/>
              </a:rPr>
            </a:br>
            <a:br>
              <a:rPr lang="cs-CZ" altLang="cs-CZ" sz="1600" b="1" cap="none" dirty="0">
                <a:ln>
                  <a:noFill/>
                </a:ln>
                <a:latin typeface="Times New Roman" panose="02020603050405020304" pitchFamily="18" charset="0"/>
                <a:ea typeface="Open Sans Light" charset="-18"/>
                <a:cs typeface="Times New Roman" panose="02020603050405020304" pitchFamily="18" charset="0"/>
              </a:rPr>
            </a:br>
            <a:endParaRPr lang="cs-CZ" dirty="0">
              <a:latin typeface="Century Gothic" panose="020B0502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9359" y="4145711"/>
            <a:ext cx="11605698" cy="2479907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přístroj ZAN 100 – spirometrický systém </a:t>
            </a:r>
            <a:r>
              <a:rPr lang="cs-CZ" dirty="0" err="1">
                <a:solidFill>
                  <a:schemeClr val="tx1"/>
                </a:solidFill>
              </a:rPr>
              <a:t>Flowhandy</a:t>
            </a:r>
            <a:r>
              <a:rPr lang="cs-CZ" dirty="0">
                <a:solidFill>
                  <a:schemeClr val="tx1"/>
                </a:solidFill>
              </a:rPr>
              <a:t> II</a:t>
            </a:r>
          </a:p>
          <a:p>
            <a:r>
              <a:rPr lang="cs-CZ" dirty="0">
                <a:solidFill>
                  <a:schemeClr val="tx1"/>
                </a:solidFill>
              </a:rPr>
              <a:t>pro analýzu dat byla použita data </a:t>
            </a:r>
            <a:r>
              <a:rPr lang="cs-CZ" u="sng" dirty="0">
                <a:solidFill>
                  <a:schemeClr val="tx1"/>
                </a:solidFill>
              </a:rPr>
              <a:t>od </a:t>
            </a:r>
            <a:r>
              <a:rPr lang="cs-CZ" b="1" u="sng" dirty="0">
                <a:solidFill>
                  <a:schemeClr val="tx1"/>
                </a:solidFill>
              </a:rPr>
              <a:t>214</a:t>
            </a:r>
            <a:r>
              <a:rPr lang="cs-CZ" u="sng" dirty="0">
                <a:solidFill>
                  <a:schemeClr val="tx1"/>
                </a:solidFill>
              </a:rPr>
              <a:t> probandů</a:t>
            </a:r>
            <a:r>
              <a:rPr lang="cs-CZ" dirty="0">
                <a:solidFill>
                  <a:schemeClr val="tx1"/>
                </a:solidFill>
              </a:rPr>
              <a:t>, kteří měli kompletní data</a:t>
            </a:r>
          </a:p>
          <a:p>
            <a:r>
              <a:rPr lang="cs-CZ" dirty="0">
                <a:solidFill>
                  <a:schemeClr val="tx1"/>
                </a:solidFill>
              </a:rPr>
              <a:t>Bylo potvrzeno, že lázeňský pobyt nemá vliv na parametry FVC, FEV1 a MEF 50 – průměrné změny maximálně do 2% </a:t>
            </a:r>
          </a:p>
          <a:p>
            <a:r>
              <a:rPr lang="cs-CZ" b="1" dirty="0">
                <a:solidFill>
                  <a:schemeClr val="bg1"/>
                </a:solidFill>
              </a:rPr>
              <a:t>Bylo potvrzeno, že není patrný žádný významný rozdíl mezi hodnotami na začátku a na konci lázeňské léčby </a:t>
            </a:r>
            <a:endParaRPr lang="cs-CZ" sz="22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739301"/>
              </p:ext>
            </p:extLst>
          </p:nvPr>
        </p:nvGraphicFramePr>
        <p:xfrm>
          <a:off x="317066" y="778681"/>
          <a:ext cx="7189326" cy="261184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983633">
                  <a:extLst>
                    <a:ext uri="{9D8B030D-6E8A-4147-A177-3AD203B41FA5}">
                      <a16:colId xmlns:a16="http://schemas.microsoft.com/office/drawing/2014/main" val="1471129068"/>
                    </a:ext>
                  </a:extLst>
                </a:gridCol>
                <a:gridCol w="1123119">
                  <a:extLst>
                    <a:ext uri="{9D8B030D-6E8A-4147-A177-3AD203B41FA5}">
                      <a16:colId xmlns:a16="http://schemas.microsoft.com/office/drawing/2014/main" val="2374312181"/>
                    </a:ext>
                  </a:extLst>
                </a:gridCol>
                <a:gridCol w="954515">
                  <a:extLst>
                    <a:ext uri="{9D8B030D-6E8A-4147-A177-3AD203B41FA5}">
                      <a16:colId xmlns:a16="http://schemas.microsoft.com/office/drawing/2014/main" val="401282971"/>
                    </a:ext>
                  </a:extLst>
                </a:gridCol>
                <a:gridCol w="1022465">
                  <a:extLst>
                    <a:ext uri="{9D8B030D-6E8A-4147-A177-3AD203B41FA5}">
                      <a16:colId xmlns:a16="http://schemas.microsoft.com/office/drawing/2014/main" val="46808906"/>
                    </a:ext>
                  </a:extLst>
                </a:gridCol>
                <a:gridCol w="1105594">
                  <a:extLst>
                    <a:ext uri="{9D8B030D-6E8A-4147-A177-3AD203B41FA5}">
                      <a16:colId xmlns:a16="http://schemas.microsoft.com/office/drawing/2014/main" val="3722692264"/>
                    </a:ext>
                  </a:extLst>
                </a:gridCol>
              </a:tblGrid>
              <a:tr h="350610"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40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FVC</a:t>
                      </a:r>
                      <a:endParaRPr lang="cs-CZ" sz="14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FEV</a:t>
                      </a:r>
                      <a:r>
                        <a:rPr lang="cs-CZ" sz="1600" baseline="-25000">
                          <a:effectLst/>
                        </a:rPr>
                        <a:t>1</a:t>
                      </a:r>
                      <a:endParaRPr lang="cs-CZ" sz="140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MEF</a:t>
                      </a:r>
                      <a:r>
                        <a:rPr lang="cs-CZ" sz="1600" baseline="-25000">
                          <a:effectLst/>
                        </a:rPr>
                        <a:t>50</a:t>
                      </a:r>
                      <a:endParaRPr lang="cs-CZ" sz="140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Aex</a:t>
                      </a:r>
                      <a:endParaRPr lang="cs-CZ" sz="140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40678113"/>
                  </a:ext>
                </a:extLst>
              </a:tr>
              <a:tr h="513238"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průměr při nástupu k léčbě (termín II – začátek pobytu)</a:t>
                      </a:r>
                      <a:endParaRPr lang="cs-CZ" sz="14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</a:rPr>
                        <a:t>96,62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</a:rPr>
                        <a:t>102,3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</a:rPr>
                        <a:t>92,96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chemeClr val="bg1"/>
                          </a:solidFill>
                          <a:effectLst/>
                        </a:rPr>
                        <a:t>6,77</a:t>
                      </a:r>
                      <a:endParaRPr lang="cs-CZ" sz="1400" b="0" dirty="0">
                        <a:solidFill>
                          <a:schemeClr val="bg1"/>
                        </a:solidFill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8813377"/>
                  </a:ext>
                </a:extLst>
              </a:tr>
              <a:tr h="528866"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průměr při ukončení léčby (termín III ukončení pobytu)</a:t>
                      </a:r>
                      <a:endParaRPr lang="cs-CZ" sz="1400" dirty="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</a:rPr>
                        <a:t>97,23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</a:rPr>
                        <a:t>102,3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</a:rPr>
                        <a:t>91,94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b="0" dirty="0">
                          <a:solidFill>
                            <a:schemeClr val="bg1"/>
                          </a:solidFill>
                          <a:effectLst/>
                        </a:rPr>
                        <a:t>6,9</a:t>
                      </a:r>
                      <a:endParaRPr lang="cs-CZ" sz="1400" b="0" dirty="0">
                        <a:solidFill>
                          <a:schemeClr val="bg1"/>
                        </a:solidFill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0334072"/>
                  </a:ext>
                </a:extLst>
              </a:tr>
              <a:tr h="528866"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Open Sans Light"/>
                          <a:ea typeface="Open Sans Light"/>
                          <a:cs typeface="Times New Roman" panose="02020603050405020304" pitchFamily="18" charset="0"/>
                        </a:rPr>
                        <a:t>průměrná změna (%)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  <a:latin typeface="Open Sans Light"/>
                          <a:ea typeface="Open Sans Light"/>
                          <a:cs typeface="Times New Roman" panose="02020603050405020304" pitchFamily="18" charset="0"/>
                        </a:rPr>
                        <a:t>0,61</a:t>
                      </a:r>
                    </a:p>
                  </a:txBody>
                  <a:tcPr marL="0" marR="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  <a:latin typeface="Open Sans Light"/>
                          <a:ea typeface="Open Sans Light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  <a:latin typeface="Open Sans Light"/>
                          <a:ea typeface="Open Sans Light"/>
                          <a:cs typeface="Times New Roman" panose="02020603050405020304" pitchFamily="18" charset="0"/>
                        </a:rPr>
                        <a:t>-1,02</a:t>
                      </a:r>
                    </a:p>
                  </a:txBody>
                  <a:tcPr marL="0" marR="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1"/>
                          </a:solidFill>
                          <a:effectLst/>
                          <a:latin typeface="Open Sans Light"/>
                          <a:ea typeface="Open Sans Light"/>
                          <a:cs typeface="Times New Roman" panose="02020603050405020304" pitchFamily="18" charset="0"/>
                        </a:rPr>
                        <a:t>0,13</a:t>
                      </a:r>
                    </a:p>
                  </a:txBody>
                  <a:tcPr marL="0" marR="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751268"/>
                  </a:ext>
                </a:extLst>
              </a:tr>
              <a:tr h="350610"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p-hodnota</a:t>
                      </a:r>
                      <a:endParaRPr lang="cs-CZ" sz="1400"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</a:rPr>
                        <a:t>0,3310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</a:rPr>
                        <a:t>0,9573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</a:rPr>
                        <a:t>0,4349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50000"/>
                        </a:lnSpc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</a:rPr>
                        <a:t>0,3040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Open Sans Light"/>
                        <a:ea typeface="Open Sans Light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9731055"/>
                  </a:ext>
                </a:extLst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219359" y="132350"/>
            <a:ext cx="925926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chemeClr val="bg1"/>
                </a:solidFill>
              </a:rPr>
              <a:t>VÝSLEDKY STUDIE  - atribut Funkční vyšetření plic- spirometrie </a:t>
            </a:r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618" y="90094"/>
            <a:ext cx="2377439" cy="730842"/>
          </a:xfrm>
          <a:prstGeom prst="rect">
            <a:avLst/>
          </a:prstGeom>
        </p:spPr>
      </p:pic>
      <p:pic>
        <p:nvPicPr>
          <p:cNvPr id="3074" name="Picture 2" descr="C:\Users\Saskova\Desktop\Fotky balneo\Spirometrie II_files\IMG-20220421-WA0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348" y="914826"/>
            <a:ext cx="2435766" cy="324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317066" y="3610466"/>
            <a:ext cx="14766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altLang="cs-CZ" sz="1000" dirty="0">
                <a:latin typeface="Times New Roman" panose="02020603050405020304" pitchFamily="18" charset="0"/>
                <a:ea typeface="Open Sans Light" charset="-18"/>
                <a:cs typeface="Times New Roman" panose="02020603050405020304" pitchFamily="18" charset="0"/>
              </a:rPr>
              <a:t>Zdroj: vlastní zpracování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402934152"/>
      </p:ext>
    </p:extLst>
  </p:cSld>
  <p:clrMapOvr>
    <a:masterClrMapping/>
  </p:clrMapOvr>
</p:sld>
</file>

<file path=ppt/theme/theme1.xml><?xml version="1.0" encoding="utf-8"?>
<a:theme xmlns:a="http://schemas.openxmlformats.org/drawingml/2006/main" name="Řez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3029</TotalTime>
  <Words>2166</Words>
  <Application>Microsoft Office PowerPoint</Application>
  <PresentationFormat>Širokoúhlá obrazovka</PresentationFormat>
  <Paragraphs>500</Paragraphs>
  <Slides>19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8" baseType="lpstr">
      <vt:lpstr>Arial</vt:lpstr>
      <vt:lpstr>Century Gothic</vt:lpstr>
      <vt:lpstr>Comic Sans MS</vt:lpstr>
      <vt:lpstr>Open Sans Light</vt:lpstr>
      <vt:lpstr>Times New Roman</vt:lpstr>
      <vt:lpstr>Wingdings</vt:lpstr>
      <vt:lpstr>Wingdings 3</vt:lpstr>
      <vt:lpstr>Řez</vt:lpstr>
      <vt:lpstr>Acrobat Document</vt:lpstr>
      <vt:lpstr>Objektivizace efektu lázeňské léčby u astmatických dětí  V Lázních Kynžvart </vt:lpstr>
      <vt:lpstr>Prezentace aplikace PowerPoint</vt:lpstr>
      <vt:lpstr>Prezentace aplikace PowerPoint</vt:lpstr>
      <vt:lpstr>Prezentace aplikace PowerPoint</vt:lpstr>
      <vt:lpstr>Z počtu 222 probandů bylo v lázních poprvé 15%. Minimálně potřetí 27%.</vt:lpstr>
      <vt:lpstr> </vt:lpstr>
      <vt:lpstr>Prezentace aplikace PowerPoint</vt:lpstr>
      <vt:lpstr>Prezentace aplikace PowerPoint</vt:lpstr>
      <vt:lpstr> 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Objektivizace efektu lázeňské léčby u astmatických dětí.</dc:title>
  <dc:creator>Šašková Dana</dc:creator>
  <cp:lastModifiedBy>Dana Šašková</cp:lastModifiedBy>
  <cp:revision>98</cp:revision>
  <dcterms:created xsi:type="dcterms:W3CDTF">2021-03-05T12:10:05Z</dcterms:created>
  <dcterms:modified xsi:type="dcterms:W3CDTF">2023-09-07T19:09:29Z</dcterms:modified>
</cp:coreProperties>
</file>