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76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3" r:id="rId13"/>
    <p:sldId id="270" r:id="rId14"/>
    <p:sldId id="271" r:id="rId15"/>
    <p:sldId id="279" r:id="rId16"/>
    <p:sldId id="278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researchgate.net/deref/http:/dx.doi.org/10.11390/onki1962.54.1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943303"/>
            <a:ext cx="6597737" cy="297180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Objektivizace efektu lázeňské léčby u astmatických dětí  V Lázních Kynžvart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4041871"/>
            <a:ext cx="6400800" cy="218286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Výsledky pilotní studie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DANA ŠAŠKOVÁ , JOSEF NEBESAŘ , JAN LUDVÍK , ANDREA AUGUSTINOVÁ , JIŘÍ PODLIPNÝ,  VĚRA MARKOVÁ, VÍT PETRŮ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589817" y="3425141"/>
            <a:ext cx="3602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Léčebné lázně </a:t>
            </a:r>
            <a:r>
              <a:rPr lang="cs-CZ" b="1" dirty="0" err="1"/>
              <a:t>Lázně</a:t>
            </a:r>
            <a:r>
              <a:rPr lang="cs-CZ" b="1" dirty="0"/>
              <a:t> Kynžvart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Psychiatrická klinika, LF UK a FN Plzeň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Nemocnice Mariánské Lázně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Regionální technologický institut, Západočeská univerzita v Plzni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Alergologie a klinická imunologie, </a:t>
            </a:r>
            <a:r>
              <a:rPr lang="cs-CZ" b="1" dirty="0" err="1"/>
              <a:t>Synlab</a:t>
            </a:r>
            <a:r>
              <a:rPr lang="cs-CZ" b="1" dirty="0"/>
              <a:t> Czech s.r.o., Praha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75" y="1389726"/>
            <a:ext cx="1435100" cy="1435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0439"/>
            <a:ext cx="2391497" cy="9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782" y="5114643"/>
            <a:ext cx="6993072" cy="533401"/>
          </a:xfrm>
        </p:spPr>
        <p:txBody>
          <a:bodyPr>
            <a:noAutofit/>
          </a:bodyPr>
          <a:lstStyle/>
          <a:p>
            <a:pPr lvl="0"/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Tab. 7: Výsledky komparace měření FENO v jednotlivých fázích sběru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265" y="714413"/>
            <a:ext cx="11380380" cy="1917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Century Gothic" panose="020B0502020202020204" pitchFamily="34" charset="0"/>
              </a:rPr>
              <a:t>Měření FENO</a:t>
            </a:r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fractional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exhaled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nitric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 oxid)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Kruskal-Walisův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 test </a:t>
            </a:r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prokázal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 relevanci dat v případě odděleného ověřování výsledků. Na pracovišti 1 byl efekt léčby potvrzen, na pracovišti 2 nikoliv (tab. 7).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01798"/>
              </p:ext>
            </p:extLst>
          </p:nvPr>
        </p:nvGraphicFramePr>
        <p:xfrm>
          <a:off x="774710" y="2512400"/>
          <a:ext cx="8206712" cy="24752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7763">
                  <a:extLst>
                    <a:ext uri="{9D8B030D-6E8A-4147-A177-3AD203B41FA5}">
                      <a16:colId xmlns:a16="http://schemas.microsoft.com/office/drawing/2014/main" val="1804262436"/>
                    </a:ext>
                  </a:extLst>
                </a:gridCol>
                <a:gridCol w="1176979">
                  <a:extLst>
                    <a:ext uri="{9D8B030D-6E8A-4147-A177-3AD203B41FA5}">
                      <a16:colId xmlns:a16="http://schemas.microsoft.com/office/drawing/2014/main" val="3505350107"/>
                    </a:ext>
                  </a:extLst>
                </a:gridCol>
                <a:gridCol w="1861641">
                  <a:extLst>
                    <a:ext uri="{9D8B030D-6E8A-4147-A177-3AD203B41FA5}">
                      <a16:colId xmlns:a16="http://schemas.microsoft.com/office/drawing/2014/main" val="4037131269"/>
                    </a:ext>
                  </a:extLst>
                </a:gridCol>
                <a:gridCol w="1860329">
                  <a:extLst>
                    <a:ext uri="{9D8B030D-6E8A-4147-A177-3AD203B41FA5}">
                      <a16:colId xmlns:a16="http://schemas.microsoft.com/office/drawing/2014/main" val="1575140490"/>
                    </a:ext>
                  </a:extLst>
                </a:gridCol>
              </a:tblGrid>
              <a:tr h="49680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pracoviště 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pracoviště 2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9604376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pacientů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52707"/>
                  </a:ext>
                </a:extLst>
              </a:tr>
              <a:tr h="47110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 při nástupu k léčbě (II)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56160"/>
                  </a:ext>
                </a:extLst>
              </a:tr>
              <a:tr h="43226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 po ukončení léčby (III)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36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p-hodnota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0,0967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0,0227</a:t>
                      </a:r>
                      <a:endParaRPr lang="cs-CZ" sz="2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0,9448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221181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74710" y="273871"/>
            <a:ext cx="715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96782" y="4983838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18727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389" y="5417222"/>
            <a:ext cx="8855660" cy="463512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cs-CZ" altLang="cs-CZ" sz="1600" b="1" cap="none" dirty="0">
                <a:ln>
                  <a:noFill/>
                </a:ln>
                <a:latin typeface="Arial" panose="020B0604020202020204" pitchFamily="34" charset="0"/>
                <a:ea typeface="Times New Roman" panose="02020603050405020304" pitchFamily="18" charset="0"/>
              </a:rPr>
              <a:t>Tab. 8: Výsledky Testu kontroly astmatu v jednotlivých fázích sběru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1"/>
            <a:ext cx="9587252" cy="2183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Test kontroly astmatu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tx1"/>
                </a:solidFill>
              </a:rPr>
              <a:t>Úroveň kontroly astmatu je hodnocena dle celkově dosaženého skóre. Výsledek 25 bodů znamená </a:t>
            </a:r>
            <a:r>
              <a:rPr lang="cs-CZ" b="1" dirty="0">
                <a:solidFill>
                  <a:schemeClr val="tx1"/>
                </a:solidFill>
              </a:rPr>
              <a:t>úplnou</a:t>
            </a:r>
            <a:r>
              <a:rPr lang="cs-CZ" dirty="0">
                <a:solidFill>
                  <a:schemeClr val="tx1"/>
                </a:solidFill>
              </a:rPr>
              <a:t> kontrolu nad onemocněním. </a:t>
            </a:r>
            <a:r>
              <a:rPr lang="cs-CZ" b="1" dirty="0">
                <a:solidFill>
                  <a:schemeClr val="bg1"/>
                </a:solidFill>
              </a:rPr>
              <a:t>Byl prokázán pozitivní efekt léčby bez ohledu na věk a pohlaví dětí </a:t>
            </a:r>
            <a:r>
              <a:rPr lang="cs-CZ" b="1" dirty="0">
                <a:solidFill>
                  <a:schemeClr val="tx1"/>
                </a:solidFill>
              </a:rPr>
              <a:t>( tab. 8).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74205"/>
              </p:ext>
            </p:extLst>
          </p:nvPr>
        </p:nvGraphicFramePr>
        <p:xfrm>
          <a:off x="865389" y="2496778"/>
          <a:ext cx="8620355" cy="2473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478">
                  <a:extLst>
                    <a:ext uri="{9D8B030D-6E8A-4147-A177-3AD203B41FA5}">
                      <a16:colId xmlns:a16="http://schemas.microsoft.com/office/drawing/2014/main" val="1698292937"/>
                    </a:ext>
                  </a:extLst>
                </a:gridCol>
                <a:gridCol w="1547218">
                  <a:extLst>
                    <a:ext uri="{9D8B030D-6E8A-4147-A177-3AD203B41FA5}">
                      <a16:colId xmlns:a16="http://schemas.microsoft.com/office/drawing/2014/main" val="2764074410"/>
                    </a:ext>
                  </a:extLst>
                </a:gridCol>
                <a:gridCol w="1218189">
                  <a:extLst>
                    <a:ext uri="{9D8B030D-6E8A-4147-A177-3AD203B41FA5}">
                      <a16:colId xmlns:a16="http://schemas.microsoft.com/office/drawing/2014/main" val="3929092430"/>
                    </a:ext>
                  </a:extLst>
                </a:gridCol>
                <a:gridCol w="1526655">
                  <a:extLst>
                    <a:ext uri="{9D8B030D-6E8A-4147-A177-3AD203B41FA5}">
                      <a16:colId xmlns:a16="http://schemas.microsoft.com/office/drawing/2014/main" val="2270778424"/>
                    </a:ext>
                  </a:extLst>
                </a:gridCol>
                <a:gridCol w="971419">
                  <a:extLst>
                    <a:ext uri="{9D8B030D-6E8A-4147-A177-3AD203B41FA5}">
                      <a16:colId xmlns:a16="http://schemas.microsoft.com/office/drawing/2014/main" val="2179788773"/>
                    </a:ext>
                  </a:extLst>
                </a:gridCol>
                <a:gridCol w="972396">
                  <a:extLst>
                    <a:ext uri="{9D8B030D-6E8A-4147-A177-3AD203B41FA5}">
                      <a16:colId xmlns:a16="http://schemas.microsoft.com/office/drawing/2014/main" val="3925476797"/>
                    </a:ext>
                  </a:extLst>
                </a:gridCol>
              </a:tblGrid>
              <a:tr h="67868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celkem bodů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mladší děti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starší děti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dívky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chlapci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7041723"/>
                  </a:ext>
                </a:extLst>
              </a:tr>
              <a:tr h="586995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medián při nástupu 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k lázeňské léčbě (II)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20,5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260846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medián při ukončení 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lázeňské léčby (III)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23,5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5160297"/>
                  </a:ext>
                </a:extLst>
              </a:tr>
              <a:tr h="60976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p-hodnota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&lt;0,001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0,0781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0,0048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&lt;0,0027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0,0938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132183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84212" y="16001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6535" y="5063176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5585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899748"/>
            <a:ext cx="11274009" cy="210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MOTORICKÉ TESTY DLE REVENDY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baterie </a:t>
            </a:r>
            <a:r>
              <a:rPr lang="cs-CZ" b="1" dirty="0">
                <a:solidFill>
                  <a:schemeClr val="tx1"/>
                </a:solidFill>
              </a:rPr>
              <a:t>osmi motorických testů. </a:t>
            </a:r>
            <a:r>
              <a:rPr lang="cs-CZ" dirty="0">
                <a:solidFill>
                  <a:schemeClr val="tx1"/>
                </a:solidFill>
              </a:rPr>
              <a:t>Testy byly prováděny na začátku a konci lázeňské léčby (termín II. a termín III.).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Byl prokázán pozitivní efekt </a:t>
            </a:r>
            <a:r>
              <a:rPr lang="cs-CZ" dirty="0">
                <a:solidFill>
                  <a:schemeClr val="tx1"/>
                </a:solidFill>
              </a:rPr>
              <a:t>lázeňského pobytu na zvyšování fyzické zdatnosti, nebyl prokázán vliv počtu pobytů na výsledky testů ( tab. 9).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4212" y="407324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85" y="249547"/>
            <a:ext cx="2377439" cy="73084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32C2AEF-046E-4408-9099-78E71558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53238"/>
              </p:ext>
            </p:extLst>
          </p:nvPr>
        </p:nvGraphicFramePr>
        <p:xfrm>
          <a:off x="684211" y="3000652"/>
          <a:ext cx="8663978" cy="2258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6545">
                  <a:extLst>
                    <a:ext uri="{9D8B030D-6E8A-4147-A177-3AD203B41FA5}">
                      <a16:colId xmlns:a16="http://schemas.microsoft.com/office/drawing/2014/main" val="1691605609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412216839"/>
                    </a:ext>
                  </a:extLst>
                </a:gridCol>
                <a:gridCol w="1224353">
                  <a:extLst>
                    <a:ext uri="{9D8B030D-6E8A-4147-A177-3AD203B41FA5}">
                      <a16:colId xmlns:a16="http://schemas.microsoft.com/office/drawing/2014/main" val="3230963421"/>
                    </a:ext>
                  </a:extLst>
                </a:gridCol>
                <a:gridCol w="1534379">
                  <a:extLst>
                    <a:ext uri="{9D8B030D-6E8A-4147-A177-3AD203B41FA5}">
                      <a16:colId xmlns:a16="http://schemas.microsoft.com/office/drawing/2014/main" val="2366136111"/>
                    </a:ext>
                  </a:extLst>
                </a:gridCol>
                <a:gridCol w="976334">
                  <a:extLst>
                    <a:ext uri="{9D8B030D-6E8A-4147-A177-3AD203B41FA5}">
                      <a16:colId xmlns:a16="http://schemas.microsoft.com/office/drawing/2014/main" val="1195077224"/>
                    </a:ext>
                  </a:extLst>
                </a:gridCol>
                <a:gridCol w="977319">
                  <a:extLst>
                    <a:ext uri="{9D8B030D-6E8A-4147-A177-3AD203B41FA5}">
                      <a16:colId xmlns:a16="http://schemas.microsoft.com/office/drawing/2014/main" val="3856747322"/>
                    </a:ext>
                  </a:extLst>
                </a:gridCol>
              </a:tblGrid>
              <a:tr h="71513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celkem bodů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mladší děti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starší děti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dívky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chlapci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8820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medián při nástupu (II)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35,5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28,5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31,5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06588"/>
                  </a:ext>
                </a:extLst>
              </a:tr>
              <a:tr h="55695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medián při ukončení </a:t>
                      </a:r>
                      <a:r>
                        <a:rPr lang="cs-CZ" sz="1050">
                          <a:effectLst/>
                        </a:rPr>
                        <a:t>(III)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39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35,5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39,5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38,5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05939"/>
                  </a:ext>
                </a:extLst>
              </a:tr>
              <a:tr h="43768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&lt;0,001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0,0078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0,002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&lt;0,001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0,0296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258031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0306448B-71FE-4668-B5E9-00BF7B63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29" y="5583622"/>
            <a:ext cx="8534400" cy="541868"/>
          </a:xfrm>
        </p:spPr>
        <p:txBody>
          <a:bodyPr>
            <a:normAutofit/>
          </a:bodyPr>
          <a:lstStyle/>
          <a:p>
            <a:pPr lvl="0"/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</a:rPr>
              <a:t>Tab. 9: Výsledky komparace testování dle </a:t>
            </a:r>
            <a:r>
              <a:rPr lang="cs-CZ" altLang="cs-CZ" sz="1600" b="1" cap="none" dirty="0" err="1">
                <a:ln>
                  <a:noFill/>
                </a:ln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</a:rPr>
              <a:t>Revendy</a:t>
            </a:r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</a:rPr>
              <a:t> v jednotlivých fázích sběru dat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97029" y="5259068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58834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806" y="5987536"/>
            <a:ext cx="8534400" cy="558801"/>
          </a:xfrm>
        </p:spPr>
        <p:txBody>
          <a:bodyPr>
            <a:normAutofit/>
          </a:bodyPr>
          <a:lstStyle/>
          <a:p>
            <a:pPr lvl="0"/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Tab. 10: Testování </a:t>
            </a:r>
            <a:r>
              <a:rPr lang="cs-CZ" altLang="cs-CZ" sz="1600" b="1" cap="none" dirty="0" err="1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PedsQL</a:t>
            </a:r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 – výsledky v jednotlivých fázích sběru dat dle čtyř kvalit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12" y="515217"/>
            <a:ext cx="11479414" cy="2452427"/>
          </a:xfrm>
        </p:spPr>
        <p:txBody>
          <a:bodyPr>
            <a:normAutofit fontScale="92500" lnSpcReduction="10000"/>
          </a:bodyPr>
          <a:lstStyle/>
          <a:p>
            <a:endParaRPr lang="cs-CZ" b="1" dirty="0"/>
          </a:p>
          <a:p>
            <a:r>
              <a:rPr lang="cs-CZ" b="1" dirty="0">
                <a:solidFill>
                  <a:schemeClr val="bg1"/>
                </a:solidFill>
              </a:rPr>
              <a:t>Dotazník </a:t>
            </a:r>
            <a:r>
              <a:rPr lang="cs-CZ" b="1" dirty="0" err="1">
                <a:solidFill>
                  <a:schemeClr val="bg1"/>
                </a:solidFill>
              </a:rPr>
              <a:t>PedsQL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Pediatric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Quality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Life</a:t>
            </a:r>
            <a:r>
              <a:rPr lang="cs-CZ" dirty="0">
                <a:solidFill>
                  <a:schemeClr val="bg1"/>
                </a:solidFill>
              </a:rPr>
              <a:t> Inventory) </a:t>
            </a:r>
          </a:p>
          <a:p>
            <a:r>
              <a:rPr lang="cs-CZ" dirty="0">
                <a:solidFill>
                  <a:schemeClr val="tx1"/>
                </a:solidFill>
              </a:rPr>
              <a:t>V prvním kroku analýzy nebyl potvrzen léčebný efekt v žádné ze čtyř sledovaných oblastí kvality života na stanovené hladině významnosti, po podrobnější analýze byl ovšem </a:t>
            </a:r>
            <a:r>
              <a:rPr lang="cs-CZ" dirty="0">
                <a:solidFill>
                  <a:schemeClr val="bg1"/>
                </a:solidFill>
              </a:rPr>
              <a:t>zjištěn vliv věku na výsledky z oblasti „vycházení s ostatními dětmi“</a:t>
            </a:r>
          </a:p>
          <a:p>
            <a:r>
              <a:rPr lang="cs-CZ" dirty="0">
                <a:solidFill>
                  <a:schemeClr val="tx1"/>
                </a:solidFill>
              </a:rPr>
              <a:t>Byla tak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tab. 10</a:t>
            </a:r>
            <a:r>
              <a:rPr lang="cs-CZ" dirty="0" smtClean="0">
                <a:solidFill>
                  <a:schemeClr val="tx1"/>
                </a:solidFill>
              </a:rPr>
              <a:t>).</a:t>
            </a:r>
            <a:r>
              <a:rPr lang="cs-CZ" b="1" dirty="0">
                <a:solidFill>
                  <a:schemeClr val="bg1"/>
                </a:solidFill>
              </a:rPr>
              <a:t> částečně potvrzena hypotéza pozitivního vlivu </a:t>
            </a:r>
            <a:r>
              <a:rPr lang="cs-CZ" dirty="0">
                <a:solidFill>
                  <a:schemeClr val="bg1"/>
                </a:solidFill>
              </a:rPr>
              <a:t>lázeňské léčby na kvalitu života dětí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47687"/>
              </p:ext>
            </p:extLst>
          </p:nvPr>
        </p:nvGraphicFramePr>
        <p:xfrm>
          <a:off x="1092403" y="2876365"/>
          <a:ext cx="8823955" cy="28012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2589">
                  <a:extLst>
                    <a:ext uri="{9D8B030D-6E8A-4147-A177-3AD203B41FA5}">
                      <a16:colId xmlns:a16="http://schemas.microsoft.com/office/drawing/2014/main" val="525117306"/>
                    </a:ext>
                  </a:extLst>
                </a:gridCol>
                <a:gridCol w="1862359">
                  <a:extLst>
                    <a:ext uri="{9D8B030D-6E8A-4147-A177-3AD203B41FA5}">
                      <a16:colId xmlns:a16="http://schemas.microsoft.com/office/drawing/2014/main" val="3969369984"/>
                    </a:ext>
                  </a:extLst>
                </a:gridCol>
                <a:gridCol w="911345">
                  <a:extLst>
                    <a:ext uri="{9D8B030D-6E8A-4147-A177-3AD203B41FA5}">
                      <a16:colId xmlns:a16="http://schemas.microsoft.com/office/drawing/2014/main" val="3444650852"/>
                    </a:ext>
                  </a:extLst>
                </a:gridCol>
                <a:gridCol w="1817327">
                  <a:extLst>
                    <a:ext uri="{9D8B030D-6E8A-4147-A177-3AD203B41FA5}">
                      <a16:colId xmlns:a16="http://schemas.microsoft.com/office/drawing/2014/main" val="1433357795"/>
                    </a:ext>
                  </a:extLst>
                </a:gridCol>
                <a:gridCol w="1520335">
                  <a:extLst>
                    <a:ext uri="{9D8B030D-6E8A-4147-A177-3AD203B41FA5}">
                      <a16:colId xmlns:a16="http://schemas.microsoft.com/office/drawing/2014/main" val="356902968"/>
                    </a:ext>
                  </a:extLst>
                </a:gridCol>
              </a:tblGrid>
              <a:tr h="85605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zdraví a aktivity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pocity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vycházení s ostatními dětmi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problémy ve škole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655678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medián před nástupem (II)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59913"/>
                  </a:ext>
                </a:extLst>
              </a:tr>
              <a:tr h="43226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medián při ukončení (III)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76378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maximum (II)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13834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maximum (III)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04387"/>
                  </a:ext>
                </a:extLst>
              </a:tr>
              <a:tr h="34119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0,1565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0,2249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0,2847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0,1514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407145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85574" y="19205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27389" y="5662738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4213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35851"/>
              </p:ext>
            </p:extLst>
          </p:nvPr>
        </p:nvGraphicFramePr>
        <p:xfrm>
          <a:off x="833842" y="2042591"/>
          <a:ext cx="7491603" cy="37053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61999">
                  <a:extLst>
                    <a:ext uri="{9D8B030D-6E8A-4147-A177-3AD203B41FA5}">
                      <a16:colId xmlns:a16="http://schemas.microsoft.com/office/drawing/2014/main" val="146551114"/>
                    </a:ext>
                  </a:extLst>
                </a:gridCol>
                <a:gridCol w="2329604">
                  <a:extLst>
                    <a:ext uri="{9D8B030D-6E8A-4147-A177-3AD203B41FA5}">
                      <a16:colId xmlns:a16="http://schemas.microsoft.com/office/drawing/2014/main" val="50573718"/>
                    </a:ext>
                  </a:extLst>
                </a:gridCol>
              </a:tblGrid>
              <a:tr h="38858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efekt léčby</a:t>
                      </a:r>
                      <a:endParaRPr lang="cs-CZ" sz="20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0578109"/>
                  </a:ext>
                </a:extLst>
              </a:tr>
              <a:tr h="38858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projevy astmatu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6441417"/>
                  </a:ext>
                </a:extLst>
              </a:tr>
              <a:tr h="50491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frekvence užívání záchranné medikace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7509317"/>
                  </a:ext>
                </a:extLst>
              </a:tr>
              <a:tr h="38858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spirometrie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</a:t>
                      </a:r>
                      <a:endParaRPr lang="cs-CZ" sz="20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6651825"/>
                  </a:ext>
                </a:extLst>
              </a:tr>
              <a:tr h="38858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test kontroly astmatu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7279317"/>
                  </a:ext>
                </a:extLst>
              </a:tr>
              <a:tr h="42909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FENO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 – částečně</a:t>
                      </a:r>
                      <a:endParaRPr lang="cs-CZ" sz="20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0001473"/>
                  </a:ext>
                </a:extLst>
              </a:tr>
              <a:tr h="38858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motorické testy dle </a:t>
                      </a:r>
                      <a:r>
                        <a:rPr lang="cs-CZ" sz="2000" dirty="0" err="1">
                          <a:effectLst/>
                        </a:rPr>
                        <a:t>Revendy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065562"/>
                  </a:ext>
                </a:extLst>
              </a:tr>
              <a:tr h="448129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test </a:t>
                      </a:r>
                      <a:r>
                        <a:rPr lang="cs-CZ" sz="2000" dirty="0" err="1">
                          <a:effectLst/>
                        </a:rPr>
                        <a:t>PedsQL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 – částečně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662587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285" y="1438315"/>
            <a:ext cx="9444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Tab. 11: Sledované atributy – celkový přehled a výsledek sledovaných atributů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3842" y="549791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63285" y="5879482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5917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97" y="1227339"/>
            <a:ext cx="11338641" cy="473845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Diskuse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V pilotní studii bylo zapojeno 43 dětí, v obdobných studiích tohoto typu se běžně setkáváme s dvojnásobnými až trojnásobnými počty probandů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Efekt léčby byl plně či částečně potvrzen, u měření spirometrie se nepotvrdil, což lze vysvětlit tím, že děti nemívají tak těžké astma, aby měly trvalé známky bronchiální obstrukce.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Průkaznost ještě významnějšího efektu léčby v lázních lze předpokládat, pokud budou do studie zařazeny děti z klimaticky více zatížených regionů ČR, jako je např. Mostecká pánev, Ostravsko, Praha.</a:t>
            </a:r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64277" y="182880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11" y="1412721"/>
            <a:ext cx="1135513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ZÁVĚR: 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lze </a:t>
            </a:r>
            <a:r>
              <a:rPr lang="cs-CZ" sz="2400" dirty="0">
                <a:solidFill>
                  <a:schemeClr val="tx1"/>
                </a:solidFill>
              </a:rPr>
              <a:t>konstatovat, že byl </a:t>
            </a:r>
            <a:r>
              <a:rPr lang="cs-CZ" sz="2400" dirty="0">
                <a:solidFill>
                  <a:schemeClr val="bg1"/>
                </a:solidFill>
              </a:rPr>
              <a:t>plně nebo částečně prokázán efekt </a:t>
            </a:r>
            <a:r>
              <a:rPr lang="cs-CZ" sz="2400" dirty="0">
                <a:solidFill>
                  <a:schemeClr val="tx1"/>
                </a:solidFill>
              </a:rPr>
              <a:t>komplexní lázeňské léčby dětí s </a:t>
            </a:r>
            <a:r>
              <a:rPr lang="cs-CZ" sz="2400" dirty="0" err="1">
                <a:solidFill>
                  <a:schemeClr val="tx1"/>
                </a:solidFill>
              </a:rPr>
              <a:t>asthma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bronchiale</a:t>
            </a:r>
            <a:r>
              <a:rPr lang="cs-CZ" sz="2400" dirty="0">
                <a:solidFill>
                  <a:schemeClr val="tx1"/>
                </a:solidFill>
              </a:rPr>
              <a:t> na počtu 43 probandů.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pilotní studie však zároveň ukázala </a:t>
            </a:r>
            <a:r>
              <a:rPr lang="cs-CZ" sz="2400" dirty="0">
                <a:solidFill>
                  <a:schemeClr val="bg1"/>
                </a:solidFill>
              </a:rPr>
              <a:t>kritické body a problémová místa </a:t>
            </a:r>
            <a:r>
              <a:rPr lang="cs-CZ" sz="2400" dirty="0">
                <a:solidFill>
                  <a:schemeClr val="tx1"/>
                </a:solidFill>
              </a:rPr>
              <a:t>v některých částech metodiky </a:t>
            </a:r>
            <a:r>
              <a:rPr lang="cs-CZ" sz="2400" dirty="0" smtClean="0">
                <a:solidFill>
                  <a:schemeClr val="tx1"/>
                </a:solidFill>
              </a:rPr>
              <a:t>a </a:t>
            </a:r>
            <a:r>
              <a:rPr lang="cs-CZ" sz="2400" dirty="0">
                <a:solidFill>
                  <a:schemeClr val="tx1"/>
                </a:solidFill>
              </a:rPr>
              <a:t>samotného sběru dat.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pokračování ve studii s větším počtem probandů</a:t>
            </a:r>
            <a:r>
              <a:rPr lang="cs-CZ" sz="2400" dirty="0">
                <a:solidFill>
                  <a:schemeClr val="tx1"/>
                </a:solidFill>
              </a:rPr>
              <a:t>, úpravou sledovaných atributů, pro získání podrobnějších dat a hlubšího vhledu do studované problematiky.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38843" y="-323166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2837" y="61514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90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941022"/>
          </a:xfrm>
        </p:spPr>
        <p:txBody>
          <a:bodyPr>
            <a:normAutofit fontScale="92500" lnSpcReduction="10000"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9709" y="457200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16" y="1103531"/>
            <a:ext cx="4426192" cy="22868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8" y="3654483"/>
            <a:ext cx="3649490" cy="27371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69" y="258389"/>
            <a:ext cx="2377439" cy="730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" y="3654483"/>
            <a:ext cx="3706091" cy="2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86462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Literatura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1.Teřl M, </a:t>
            </a:r>
            <a:r>
              <a:rPr lang="cs-CZ" b="1" dirty="0" err="1">
                <a:solidFill>
                  <a:schemeClr val="tx1"/>
                </a:solidFill>
              </a:rPr>
              <a:t>Pohunek</a:t>
            </a:r>
            <a:r>
              <a:rPr lang="cs-CZ" b="1" dirty="0">
                <a:solidFill>
                  <a:schemeClr val="tx1"/>
                </a:solidFill>
              </a:rPr>
              <a:t> P, Kašák V., et al. Strategie diagnostiky, prevence a léčby astmatu: uvedení globální strategie do praxe v ČR. Praha: </a:t>
            </a:r>
            <a:r>
              <a:rPr lang="cs-CZ" b="1" dirty="0" err="1">
                <a:solidFill>
                  <a:schemeClr val="tx1"/>
                </a:solidFill>
              </a:rPr>
              <a:t>Jalna</a:t>
            </a:r>
            <a:r>
              <a:rPr lang="cs-CZ" b="1" dirty="0">
                <a:solidFill>
                  <a:schemeClr val="tx1"/>
                </a:solidFill>
              </a:rPr>
              <a:t>, 2012.</a:t>
            </a:r>
          </a:p>
          <a:p>
            <a:r>
              <a:rPr lang="cs-CZ" dirty="0">
                <a:solidFill>
                  <a:schemeClr val="tx1"/>
                </a:solidFill>
              </a:rPr>
              <a:t>2.Tanizaki Y. </a:t>
            </a:r>
            <a:r>
              <a:rPr lang="cs-CZ" dirty="0" err="1">
                <a:solidFill>
                  <a:schemeClr val="tx1"/>
                </a:solidFill>
              </a:rPr>
              <a:t>Spa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therapy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bronchial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asthma</a:t>
            </a:r>
            <a:r>
              <a:rPr lang="cs-CZ" dirty="0">
                <a:solidFill>
                  <a:schemeClr val="tx1"/>
                </a:solidFill>
              </a:rPr>
              <a:t>. J Japan </a:t>
            </a:r>
            <a:r>
              <a:rPr lang="cs-CZ" dirty="0" err="1">
                <a:solidFill>
                  <a:schemeClr val="tx1"/>
                </a:solidFill>
              </a:rPr>
              <a:t>Assoc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Phys</a:t>
            </a:r>
            <a:r>
              <a:rPr lang="cs-CZ" dirty="0">
                <a:solidFill>
                  <a:schemeClr val="tx1"/>
                </a:solidFill>
              </a:rPr>
              <a:t> Med </a:t>
            </a:r>
            <a:r>
              <a:rPr lang="cs-CZ" dirty="0" err="1">
                <a:solidFill>
                  <a:schemeClr val="tx1"/>
                </a:solidFill>
              </a:rPr>
              <a:t>Balneol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Climat</a:t>
            </a:r>
            <a:r>
              <a:rPr lang="cs-CZ" dirty="0">
                <a:solidFill>
                  <a:schemeClr val="tx1"/>
                </a:solidFill>
              </a:rPr>
              <a:t>, 2010, DOI: </a:t>
            </a:r>
            <a:r>
              <a:rPr lang="cs-CZ" u="sng" dirty="0">
                <a:solidFill>
                  <a:schemeClr val="tx1"/>
                </a:solidFill>
                <a:hlinkClick r:id="rId2"/>
              </a:rPr>
              <a:t>10.11390/onki1962.54.197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3.Prossegger J, </a:t>
            </a:r>
            <a:r>
              <a:rPr lang="cs-CZ" b="1" dirty="0" err="1">
                <a:solidFill>
                  <a:schemeClr val="tx1"/>
                </a:solidFill>
              </a:rPr>
              <a:t>Huber</a:t>
            </a:r>
            <a:r>
              <a:rPr lang="cs-CZ" b="1" dirty="0">
                <a:solidFill>
                  <a:schemeClr val="tx1"/>
                </a:solidFill>
              </a:rPr>
              <a:t> D, </a:t>
            </a:r>
            <a:r>
              <a:rPr lang="cs-CZ" b="1" dirty="0" err="1">
                <a:solidFill>
                  <a:schemeClr val="tx1"/>
                </a:solidFill>
              </a:rPr>
              <a:t>Grafetstätter</a:t>
            </a:r>
            <a:r>
              <a:rPr lang="cs-CZ" b="1" dirty="0">
                <a:solidFill>
                  <a:schemeClr val="tx1"/>
                </a:solidFill>
              </a:rPr>
              <a:t> C. et al. Winter </a:t>
            </a:r>
            <a:r>
              <a:rPr lang="cs-CZ" b="1" dirty="0" err="1">
                <a:solidFill>
                  <a:schemeClr val="tx1"/>
                </a:solidFill>
              </a:rPr>
              <a:t>exercise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reduces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allergic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airway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inflammation</a:t>
            </a:r>
            <a:r>
              <a:rPr lang="cs-CZ" b="1" dirty="0">
                <a:solidFill>
                  <a:schemeClr val="tx1"/>
                </a:solidFill>
              </a:rPr>
              <a:t>: A </a:t>
            </a:r>
            <a:r>
              <a:rPr lang="cs-CZ" b="1" dirty="0" err="1">
                <a:solidFill>
                  <a:schemeClr val="tx1"/>
                </a:solidFill>
              </a:rPr>
              <a:t>randomized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controlled</a:t>
            </a:r>
            <a:r>
              <a:rPr lang="cs-CZ" b="1" dirty="0">
                <a:solidFill>
                  <a:schemeClr val="tx1"/>
                </a:solidFill>
              </a:rPr>
              <a:t> study. </a:t>
            </a:r>
            <a:r>
              <a:rPr lang="cs-CZ" b="1" dirty="0" err="1">
                <a:solidFill>
                  <a:schemeClr val="tx1"/>
                </a:solidFill>
              </a:rPr>
              <a:t>Int</a:t>
            </a:r>
            <a:r>
              <a:rPr lang="cs-CZ" b="1" dirty="0">
                <a:solidFill>
                  <a:schemeClr val="tx1"/>
                </a:solidFill>
              </a:rPr>
              <a:t> J </a:t>
            </a:r>
            <a:r>
              <a:rPr lang="cs-CZ" b="1" dirty="0" err="1">
                <a:solidFill>
                  <a:schemeClr val="tx1"/>
                </a:solidFill>
              </a:rPr>
              <a:t>Environ</a:t>
            </a:r>
            <a:r>
              <a:rPr lang="cs-CZ" b="1" dirty="0">
                <a:solidFill>
                  <a:schemeClr val="tx1"/>
                </a:solidFill>
              </a:rPr>
              <a:t> Res Public </a:t>
            </a:r>
            <a:r>
              <a:rPr lang="cs-CZ" b="1" dirty="0" err="1">
                <a:solidFill>
                  <a:schemeClr val="tx1"/>
                </a:solidFill>
              </a:rPr>
              <a:t>Health</a:t>
            </a:r>
            <a:r>
              <a:rPr lang="cs-CZ" b="1" dirty="0">
                <a:solidFill>
                  <a:schemeClr val="tx1"/>
                </a:solidFill>
              </a:rPr>
              <a:t> 2019; 11: 2040.</a:t>
            </a:r>
          </a:p>
          <a:p>
            <a:r>
              <a:rPr lang="cs-CZ" b="1" dirty="0">
                <a:solidFill>
                  <a:schemeClr val="tx1"/>
                </a:solidFill>
              </a:rPr>
              <a:t>4. </a:t>
            </a:r>
            <a:r>
              <a:rPr lang="cs-CZ" b="1" dirty="0" err="1">
                <a:solidFill>
                  <a:schemeClr val="tx1"/>
                </a:solidFill>
              </a:rPr>
              <a:t>Vinnikov</a:t>
            </a:r>
            <a:r>
              <a:rPr lang="cs-CZ" b="1" dirty="0">
                <a:solidFill>
                  <a:schemeClr val="tx1"/>
                </a:solidFill>
              </a:rPr>
              <a:t> D, </a:t>
            </a:r>
            <a:r>
              <a:rPr lang="cs-CZ" b="1" dirty="0" err="1">
                <a:solidFill>
                  <a:schemeClr val="tx1"/>
                </a:solidFill>
              </a:rPr>
              <a:t>Khafagy</a:t>
            </a:r>
            <a:r>
              <a:rPr lang="cs-CZ" b="1" dirty="0">
                <a:solidFill>
                  <a:schemeClr val="tx1"/>
                </a:solidFill>
              </a:rPr>
              <a:t> A, </a:t>
            </a:r>
            <a:r>
              <a:rPr lang="cs-CZ" b="1" dirty="0" err="1">
                <a:solidFill>
                  <a:schemeClr val="tx1"/>
                </a:solidFill>
              </a:rPr>
              <a:t>Blanc</a:t>
            </a:r>
            <a:r>
              <a:rPr lang="cs-CZ" b="1" dirty="0">
                <a:solidFill>
                  <a:schemeClr val="tx1"/>
                </a:solidFill>
              </a:rPr>
              <a:t> PD. et al. </a:t>
            </a:r>
            <a:r>
              <a:rPr lang="cs-CZ" b="1" dirty="0" err="1">
                <a:solidFill>
                  <a:schemeClr val="tx1"/>
                </a:solidFill>
              </a:rPr>
              <a:t>High-altitude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alpine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therapy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lung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function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b="1" dirty="0" err="1">
                <a:solidFill>
                  <a:schemeClr val="tx1"/>
                </a:solidFill>
              </a:rPr>
              <a:t>systematic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review</a:t>
            </a:r>
            <a:r>
              <a:rPr lang="cs-CZ" b="1" dirty="0">
                <a:solidFill>
                  <a:schemeClr val="tx1"/>
                </a:solidFill>
              </a:rPr>
              <a:t> and meta-</a:t>
            </a:r>
            <a:r>
              <a:rPr lang="cs-CZ" b="1" dirty="0" err="1">
                <a:solidFill>
                  <a:schemeClr val="tx1"/>
                </a:solidFill>
              </a:rPr>
              <a:t>analysis</a:t>
            </a:r>
            <a:r>
              <a:rPr lang="cs-CZ" b="1" dirty="0">
                <a:solidFill>
                  <a:schemeClr val="tx1"/>
                </a:solidFill>
              </a:rPr>
              <a:t>. ERJ Open Res  2016 ; 2: 97</a:t>
            </a:r>
          </a:p>
          <a:p>
            <a:r>
              <a:rPr lang="cs-CZ" b="1" dirty="0">
                <a:solidFill>
                  <a:schemeClr val="tx1"/>
                </a:solidFill>
              </a:rPr>
              <a:t>5. </a:t>
            </a:r>
            <a:r>
              <a:rPr lang="cs-CZ" b="1" dirty="0" err="1">
                <a:solidFill>
                  <a:schemeClr val="tx1"/>
                </a:solidFill>
              </a:rPr>
              <a:t>Eichenberger</a:t>
            </a:r>
            <a:r>
              <a:rPr lang="cs-CZ" b="1" dirty="0">
                <a:solidFill>
                  <a:schemeClr val="tx1"/>
                </a:solidFill>
              </a:rPr>
              <a:t> PA, </a:t>
            </a:r>
            <a:r>
              <a:rPr lang="cs-CZ" b="1" dirty="0" err="1">
                <a:solidFill>
                  <a:schemeClr val="tx1"/>
                </a:solidFill>
              </a:rPr>
              <a:t>Diener</a:t>
            </a:r>
            <a:r>
              <a:rPr lang="cs-CZ" b="1" dirty="0">
                <a:solidFill>
                  <a:schemeClr val="tx1"/>
                </a:solidFill>
              </a:rPr>
              <a:t> SN, </a:t>
            </a:r>
            <a:r>
              <a:rPr lang="cs-CZ" b="1" dirty="0" err="1">
                <a:solidFill>
                  <a:schemeClr val="tx1"/>
                </a:solidFill>
              </a:rPr>
              <a:t>Kofmehl</a:t>
            </a:r>
            <a:r>
              <a:rPr lang="cs-CZ" b="1" dirty="0">
                <a:solidFill>
                  <a:schemeClr val="tx1"/>
                </a:solidFill>
              </a:rPr>
              <a:t> R et al. </a:t>
            </a:r>
            <a:r>
              <a:rPr lang="cs-CZ" b="1" dirty="0" err="1">
                <a:solidFill>
                  <a:schemeClr val="tx1"/>
                </a:solidFill>
              </a:rPr>
              <a:t>Effects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exercise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training</a:t>
            </a:r>
            <a:r>
              <a:rPr lang="cs-CZ" b="1" dirty="0">
                <a:solidFill>
                  <a:schemeClr val="tx1"/>
                </a:solidFill>
              </a:rPr>
              <a:t> on </a:t>
            </a:r>
            <a:r>
              <a:rPr lang="cs-CZ" b="1" dirty="0" err="1">
                <a:solidFill>
                  <a:schemeClr val="tx1"/>
                </a:solidFill>
              </a:rPr>
              <a:t>arway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hyperreactivity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: a </a:t>
            </a:r>
            <a:r>
              <a:rPr lang="cs-CZ" b="1" dirty="0" err="1">
                <a:solidFill>
                  <a:schemeClr val="tx1"/>
                </a:solidFill>
              </a:rPr>
              <a:t>systematic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review</a:t>
            </a:r>
            <a:r>
              <a:rPr lang="cs-CZ" b="1" dirty="0">
                <a:solidFill>
                  <a:schemeClr val="tx1"/>
                </a:solidFill>
              </a:rPr>
              <a:t> and meta-</a:t>
            </a:r>
            <a:r>
              <a:rPr lang="cs-CZ" b="1" dirty="0" err="1">
                <a:solidFill>
                  <a:schemeClr val="tx1"/>
                </a:solidFill>
              </a:rPr>
              <a:t>analysis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Sports</a:t>
            </a:r>
            <a:r>
              <a:rPr lang="cs-CZ" b="1" dirty="0">
                <a:solidFill>
                  <a:schemeClr val="tx1"/>
                </a:solidFill>
              </a:rPr>
              <a:t> Med 2013;43:1157-1170.</a:t>
            </a:r>
          </a:p>
          <a:p>
            <a:r>
              <a:rPr lang="cs-CZ" b="1" dirty="0">
                <a:solidFill>
                  <a:schemeClr val="tx1"/>
                </a:solidFill>
              </a:rPr>
              <a:t>6. </a:t>
            </a:r>
            <a:r>
              <a:rPr lang="cs-CZ" b="1" dirty="0" err="1">
                <a:solidFill>
                  <a:schemeClr val="tx1"/>
                </a:solidFill>
              </a:rPr>
              <a:t>Matsunaga</a:t>
            </a:r>
            <a:r>
              <a:rPr lang="cs-CZ" b="1" dirty="0">
                <a:solidFill>
                  <a:schemeClr val="tx1"/>
                </a:solidFill>
              </a:rPr>
              <a:t> NY, </a:t>
            </a:r>
            <a:r>
              <a:rPr lang="cs-CZ" b="1" dirty="0" err="1">
                <a:solidFill>
                  <a:schemeClr val="tx1"/>
                </a:solidFill>
              </a:rPr>
              <a:t>Oliveira</a:t>
            </a:r>
            <a:r>
              <a:rPr lang="cs-CZ" b="1" dirty="0">
                <a:solidFill>
                  <a:schemeClr val="tx1"/>
                </a:solidFill>
              </a:rPr>
              <a:t> MS, </a:t>
            </a:r>
            <a:r>
              <a:rPr lang="cs-CZ" b="1" dirty="0" err="1">
                <a:solidFill>
                  <a:schemeClr val="tx1"/>
                </a:solidFill>
              </a:rPr>
              <a:t>Morcillo</a:t>
            </a:r>
            <a:r>
              <a:rPr lang="cs-CZ" b="1" dirty="0">
                <a:solidFill>
                  <a:schemeClr val="tx1"/>
                </a:solidFill>
              </a:rPr>
              <a:t> AM. et al. </a:t>
            </a:r>
            <a:r>
              <a:rPr lang="cs-CZ" b="1" dirty="0" err="1">
                <a:solidFill>
                  <a:schemeClr val="tx1"/>
                </a:solidFill>
              </a:rPr>
              <a:t>Physical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activity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 kontrol </a:t>
            </a:r>
            <a:r>
              <a:rPr lang="cs-CZ" b="1" dirty="0" err="1">
                <a:solidFill>
                  <a:schemeClr val="tx1"/>
                </a:solidFill>
              </a:rPr>
              <a:t>level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children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adolescents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Respirology</a:t>
            </a:r>
            <a:r>
              <a:rPr lang="cs-CZ" b="1" dirty="0">
                <a:solidFill>
                  <a:schemeClr val="tx1"/>
                </a:solidFill>
              </a:rPr>
              <a:t> 2017;22:1643–1648</a:t>
            </a:r>
          </a:p>
          <a:p>
            <a:r>
              <a:rPr lang="cs-CZ" b="1" dirty="0">
                <a:solidFill>
                  <a:schemeClr val="tx1"/>
                </a:solidFill>
              </a:rPr>
              <a:t>7. </a:t>
            </a:r>
            <a:r>
              <a:rPr lang="cs-CZ" b="1" dirty="0" err="1">
                <a:solidFill>
                  <a:schemeClr val="tx1"/>
                </a:solidFill>
              </a:rPr>
              <a:t>Bersuch</a:t>
            </a:r>
            <a:r>
              <a:rPr lang="cs-CZ" b="1" dirty="0">
                <a:solidFill>
                  <a:schemeClr val="tx1"/>
                </a:solidFill>
              </a:rPr>
              <a:t> E, </a:t>
            </a:r>
            <a:r>
              <a:rPr lang="cs-CZ" b="1" dirty="0" err="1">
                <a:solidFill>
                  <a:schemeClr val="tx1"/>
                </a:solidFill>
              </a:rPr>
              <a:t>Gräf</a:t>
            </a:r>
            <a:r>
              <a:rPr lang="cs-CZ" b="1" dirty="0">
                <a:solidFill>
                  <a:schemeClr val="tx1"/>
                </a:solidFill>
              </a:rPr>
              <a:t> F, Renner ED. et al. </a:t>
            </a:r>
            <a:r>
              <a:rPr lang="cs-CZ" b="1" dirty="0" err="1">
                <a:solidFill>
                  <a:schemeClr val="tx1"/>
                </a:solidFill>
              </a:rPr>
              <a:t>Lung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function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improvement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airways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inflammation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reduction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asthmatic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children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after</a:t>
            </a:r>
            <a:r>
              <a:rPr lang="cs-CZ" b="1" dirty="0">
                <a:solidFill>
                  <a:schemeClr val="tx1"/>
                </a:solidFill>
              </a:rPr>
              <a:t> a </a:t>
            </a:r>
            <a:r>
              <a:rPr lang="cs-CZ" b="1" dirty="0" err="1">
                <a:solidFill>
                  <a:schemeClr val="tx1"/>
                </a:solidFill>
              </a:rPr>
              <a:t>rehabilitation</a:t>
            </a:r>
            <a:r>
              <a:rPr lang="cs-CZ" b="1" dirty="0">
                <a:solidFill>
                  <a:schemeClr val="tx1"/>
                </a:solidFill>
              </a:rPr>
              <a:t> program </a:t>
            </a:r>
            <a:r>
              <a:rPr lang="cs-CZ" b="1" dirty="0" err="1">
                <a:solidFill>
                  <a:schemeClr val="tx1"/>
                </a:solidFill>
              </a:rPr>
              <a:t>at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moderate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altitude</a:t>
            </a:r>
            <a:r>
              <a:rPr lang="cs-CZ" b="1" dirty="0">
                <a:solidFill>
                  <a:schemeClr val="tx1"/>
                </a:solidFill>
              </a:rPr>
              <a:t>. Pediatr </a:t>
            </a:r>
            <a:r>
              <a:rPr lang="cs-CZ" b="1" dirty="0" err="1">
                <a:solidFill>
                  <a:schemeClr val="tx1"/>
                </a:solidFill>
              </a:rPr>
              <a:t>Allergy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Immunol</a:t>
            </a:r>
            <a:r>
              <a:rPr lang="cs-CZ" b="1" dirty="0">
                <a:solidFill>
                  <a:schemeClr val="tx1"/>
                </a:solidFill>
              </a:rPr>
              <a:t> 2017;8:768–775</a:t>
            </a:r>
          </a:p>
          <a:p>
            <a:r>
              <a:rPr lang="cs-CZ" b="1" dirty="0">
                <a:solidFill>
                  <a:schemeClr val="tx1"/>
                </a:solidFill>
              </a:rPr>
              <a:t>8. Bauer </a:t>
            </a:r>
            <a:r>
              <a:rPr lang="cs-CZ" b="1" dirty="0" err="1">
                <a:solidFill>
                  <a:schemeClr val="tx1"/>
                </a:solidFill>
              </a:rPr>
              <a:t>CP.Petermann</a:t>
            </a:r>
            <a:r>
              <a:rPr lang="cs-CZ" b="1" dirty="0">
                <a:solidFill>
                  <a:schemeClr val="tx1"/>
                </a:solidFill>
              </a:rPr>
              <a:t> F, </a:t>
            </a:r>
            <a:r>
              <a:rPr lang="cs-CZ" b="1" dirty="0" err="1">
                <a:solidFill>
                  <a:schemeClr val="tx1"/>
                </a:solidFill>
              </a:rPr>
              <a:t>Kiosz</a:t>
            </a:r>
            <a:r>
              <a:rPr lang="cs-CZ" b="1" dirty="0">
                <a:solidFill>
                  <a:schemeClr val="tx1"/>
                </a:solidFill>
              </a:rPr>
              <a:t> D et al. Long-term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indoor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rehabilitation</a:t>
            </a:r>
            <a:r>
              <a:rPr lang="cs-CZ" b="1" dirty="0">
                <a:solidFill>
                  <a:schemeClr val="tx1"/>
                </a:solidFill>
              </a:rPr>
              <a:t> on </a:t>
            </a:r>
            <a:r>
              <a:rPr lang="cs-CZ" b="1" dirty="0" err="1">
                <a:solidFill>
                  <a:schemeClr val="tx1"/>
                </a:solidFill>
              </a:rPr>
              <a:t>children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young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people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with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moderate</a:t>
            </a:r>
            <a:r>
              <a:rPr lang="cs-CZ" b="1" dirty="0">
                <a:solidFill>
                  <a:schemeClr val="tx1"/>
                </a:solidFill>
              </a:rPr>
              <a:t> and severe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Pneumologie</a:t>
            </a:r>
            <a:r>
              <a:rPr lang="cs-CZ" b="1" dirty="0">
                <a:solidFill>
                  <a:schemeClr val="tx1"/>
                </a:solidFill>
              </a:rPr>
              <a:t> 2002;56:478-485</a:t>
            </a:r>
          </a:p>
          <a:p>
            <a:r>
              <a:rPr lang="cs-CZ" b="1" dirty="0">
                <a:solidFill>
                  <a:schemeClr val="tx1"/>
                </a:solidFill>
              </a:rPr>
              <a:t>9.Hostýnek, J., Hladík, M. Klimatologická studie. Klimatologické poměry se zaměřením na bioklimatické podmínky a kvalitu ovzduší v lokalitě Lázně Kynžvart. Plzeň: Český hydrometeorologický ústav, 2009.</a:t>
            </a:r>
          </a:p>
          <a:p>
            <a:r>
              <a:rPr lang="cs-CZ" b="1" dirty="0">
                <a:solidFill>
                  <a:schemeClr val="tx1"/>
                </a:solidFill>
              </a:rPr>
              <a:t>10.Henyšová Hana,  autorizovaná osoba dle §19 zákona č.100/2001 Sb.; Stav životního prostředí přírodních léčebných lázní Lázně Kynžvart – odborný posudek ze dne 13. 10. 2009.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4212" y="26950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88817"/>
              </p:ext>
            </p:extLst>
          </p:nvPr>
        </p:nvGraphicFramePr>
        <p:xfrm>
          <a:off x="652522" y="1587731"/>
          <a:ext cx="6388359" cy="450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590786" imgH="3238486" progId="AcroExch.Document.DC">
                  <p:embed/>
                </p:oleObj>
              </mc:Choice>
              <mc:Fallback>
                <p:oleObj name="Acrobat Document" r:id="rId3" imgW="4590786" imgH="3238486" progId="AcroExch.Document.DC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522" y="1587731"/>
                        <a:ext cx="6388359" cy="450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42" y="211391"/>
            <a:ext cx="2510444" cy="9577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26893" y="1762299"/>
            <a:ext cx="4485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Lesnatá krajina Slavkovského lesa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specifické klimatické podmínky.</a:t>
            </a:r>
            <a:b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</a:br>
            <a:r>
              <a:rPr lang="cs-CZ" sz="2400" b="1" dirty="0">
                <a:latin typeface="Comic Sans MS" panose="030F0702030302020204" pitchFamily="66" charset="0"/>
                <a:cs typeface="MV Boli" panose="02000500030200090000" pitchFamily="2" charset="0"/>
              </a:rPr>
              <a:t/>
            </a:r>
            <a:br>
              <a:rPr lang="cs-CZ" sz="2400" b="1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endParaRPr lang="cs-CZ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9833" y="390698"/>
            <a:ext cx="658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11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587" y="987662"/>
            <a:ext cx="10030894" cy="1620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CÍL STUDIE:</a:t>
            </a:r>
          </a:p>
          <a:p>
            <a:r>
              <a:rPr lang="cs-CZ" b="1" dirty="0">
                <a:solidFill>
                  <a:schemeClr val="tx1"/>
                </a:solidFill>
              </a:rPr>
              <a:t>pozitivní efekt 4-týdenní lázeňské léčby na zdravotní stav </a:t>
            </a:r>
            <a:r>
              <a:rPr lang="cs-CZ" b="1" dirty="0" smtClean="0">
                <a:solidFill>
                  <a:schemeClr val="tx1"/>
                </a:solidFill>
              </a:rPr>
              <a:t>pacienta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b="1" dirty="0" smtClean="0">
                <a:solidFill>
                  <a:schemeClr val="tx1"/>
                </a:solidFill>
              </a:rPr>
              <a:t>ilotní </a:t>
            </a: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b="1" dirty="0" smtClean="0">
                <a:solidFill>
                  <a:schemeClr val="tx1"/>
                </a:solidFill>
              </a:rPr>
              <a:t>tudie </a:t>
            </a:r>
            <a:r>
              <a:rPr lang="cs-CZ" b="1" dirty="0">
                <a:solidFill>
                  <a:schemeClr val="tx1"/>
                </a:solidFill>
              </a:rPr>
              <a:t>slouží </a:t>
            </a:r>
            <a:r>
              <a:rPr lang="cs-CZ" b="1" dirty="0" smtClean="0">
                <a:solidFill>
                  <a:schemeClr val="tx1"/>
                </a:solidFill>
              </a:rPr>
              <a:t>k </a:t>
            </a:r>
            <a:r>
              <a:rPr lang="cs-CZ" b="1" dirty="0">
                <a:solidFill>
                  <a:schemeClr val="tx1"/>
                </a:solidFill>
              </a:rPr>
              <a:t>následnému projektu ve větším rozsahu.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90" y="357447"/>
            <a:ext cx="2676698" cy="8807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2960" y="357447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7ABB76-C9A3-4A4B-BD8F-E66A5FDFCF69}"/>
              </a:ext>
            </a:extLst>
          </p:cNvPr>
          <p:cNvSpPr txBox="1"/>
          <p:nvPr/>
        </p:nvSpPr>
        <p:spPr>
          <a:xfrm>
            <a:off x="301827" y="2690108"/>
            <a:ext cx="115883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VSTUPNÍ KRITÉRIA: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perzistující </a:t>
            </a:r>
            <a:r>
              <a:rPr lang="cs-CZ" sz="2000" b="1" dirty="0" err="1"/>
              <a:t>asthma</a:t>
            </a:r>
            <a:r>
              <a:rPr lang="cs-CZ" sz="2000" b="1" dirty="0"/>
              <a:t> </a:t>
            </a:r>
            <a:r>
              <a:rPr lang="cs-CZ" sz="2000" b="1" dirty="0" err="1"/>
              <a:t>bronchiale</a:t>
            </a:r>
            <a:r>
              <a:rPr lang="cs-CZ" sz="2000" b="1" dirty="0"/>
              <a:t> + trvalá léčba </a:t>
            </a:r>
            <a:r>
              <a:rPr lang="cs-CZ" sz="2000" b="1" dirty="0" err="1"/>
              <a:t>antileukotrieny</a:t>
            </a:r>
            <a:r>
              <a:rPr lang="cs-CZ" sz="2000" b="1" dirty="0"/>
              <a:t> nebo IKS, případně IKS/LABA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dosud nerealizovaná lázeňská léčba nebo min 1 rok od léčby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absolvování pobytu v požadované délce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spolupráce při sběru dat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informovaný souhlas s účastí ve studii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45587" y="5054139"/>
            <a:ext cx="111636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METODIKA: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18 měsíců; 2017–2019,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IV fáze sběru dat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43 dětí ve věku 8–15 let s diagnózou perzistující </a:t>
            </a:r>
            <a:r>
              <a:rPr lang="cs-CZ" sz="2000" b="1" dirty="0" err="1"/>
              <a:t>asthma</a:t>
            </a:r>
            <a:r>
              <a:rPr lang="cs-CZ" sz="2000" b="1" dirty="0"/>
              <a:t> </a:t>
            </a:r>
            <a:r>
              <a:rPr lang="cs-CZ" sz="2000" b="1" dirty="0" err="1"/>
              <a:t>bronchiale</a:t>
            </a:r>
            <a:r>
              <a:rPr lang="cs-CZ" sz="2000" b="1" dirty="0"/>
              <a:t> v sedmi atributech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267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541328"/>
              </p:ext>
            </p:extLst>
          </p:nvPr>
        </p:nvGraphicFramePr>
        <p:xfrm>
          <a:off x="374073" y="2995406"/>
          <a:ext cx="5871630" cy="1917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14221">
                  <a:extLst>
                    <a:ext uri="{9D8B030D-6E8A-4147-A177-3AD203B41FA5}">
                      <a16:colId xmlns:a16="http://schemas.microsoft.com/office/drawing/2014/main" val="2470456298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2846818108"/>
                    </a:ext>
                  </a:extLst>
                </a:gridCol>
                <a:gridCol w="1229337">
                  <a:extLst>
                    <a:ext uri="{9D8B030D-6E8A-4147-A177-3AD203B41FA5}">
                      <a16:colId xmlns:a16="http://schemas.microsoft.com/office/drawing/2014/main" val="2651592659"/>
                    </a:ext>
                  </a:extLst>
                </a:gridCol>
                <a:gridCol w="1166545">
                  <a:extLst>
                    <a:ext uri="{9D8B030D-6E8A-4147-A177-3AD203B41FA5}">
                      <a16:colId xmlns:a16="http://schemas.microsoft.com/office/drawing/2014/main" val="3461973880"/>
                    </a:ext>
                  </a:extLst>
                </a:gridCol>
                <a:gridCol w="1167292">
                  <a:extLst>
                    <a:ext uri="{9D8B030D-6E8A-4147-A177-3AD203B41FA5}">
                      <a16:colId xmlns:a16="http://schemas.microsoft.com/office/drawing/2014/main" val="2736417275"/>
                    </a:ext>
                  </a:extLst>
                </a:gridCol>
              </a:tblGrid>
              <a:tr h="46375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počet </a:t>
                      </a:r>
                      <a:r>
                        <a:rPr lang="cs-CZ" sz="1200" dirty="0">
                          <a:effectLst/>
                        </a:rPr>
                        <a:t>dětí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průměrný věk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nejmladší dítě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nejstarší dítě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642340"/>
                  </a:ext>
                </a:extLst>
              </a:tr>
              <a:tr h="41175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dívky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10,9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78482"/>
                  </a:ext>
                </a:extLst>
              </a:tr>
              <a:tr h="388599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chlapci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11,1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92328"/>
                  </a:ext>
                </a:extLst>
              </a:tr>
              <a:tr h="65331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43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11,0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91575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4073" y="2403939"/>
            <a:ext cx="4960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</a:rPr>
              <a:t>Tab. 1: Sledovaný soubor dětí dle věkového členění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63911"/>
              </p:ext>
            </p:extLst>
          </p:nvPr>
        </p:nvGraphicFramePr>
        <p:xfrm>
          <a:off x="6503035" y="1969106"/>
          <a:ext cx="4230067" cy="2943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2989">
                  <a:extLst>
                    <a:ext uri="{9D8B030D-6E8A-4147-A177-3AD203B41FA5}">
                      <a16:colId xmlns:a16="http://schemas.microsoft.com/office/drawing/2014/main" val="455600278"/>
                    </a:ext>
                  </a:extLst>
                </a:gridCol>
                <a:gridCol w="1041003">
                  <a:extLst>
                    <a:ext uri="{9D8B030D-6E8A-4147-A177-3AD203B41FA5}">
                      <a16:colId xmlns:a16="http://schemas.microsoft.com/office/drawing/2014/main" val="1286641145"/>
                    </a:ext>
                  </a:extLst>
                </a:gridCol>
                <a:gridCol w="866075">
                  <a:extLst>
                    <a:ext uri="{9D8B030D-6E8A-4147-A177-3AD203B41FA5}">
                      <a16:colId xmlns:a16="http://schemas.microsoft.com/office/drawing/2014/main" val="1119484714"/>
                    </a:ext>
                  </a:extLst>
                </a:gridCol>
              </a:tblGrid>
              <a:tr h="40657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trvalé bydliště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počet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5121852"/>
                  </a:ext>
                </a:extLst>
              </a:tr>
              <a:tr h="44500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Karlovarský kraj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23 %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563663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Středočeský kraj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16 %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4575323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Ústecký kraj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28 %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6244772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Praha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16 %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16813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Plzeňský kraj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14 %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9801373"/>
                  </a:ext>
                </a:extLst>
              </a:tr>
              <a:tr h="40657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Liberecký kraj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2 %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387951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4969" y="1425305"/>
            <a:ext cx="46917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Tab. 2: Sledovaný soubor dětí dle trvalého bydliště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9382" y="224535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2" y="145503"/>
            <a:ext cx="2377439" cy="7308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14397" y="4867033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6394969" y="4867033"/>
            <a:ext cx="1897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b="1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249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754" y="5692886"/>
            <a:ext cx="6198726" cy="1024006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*ve fázích I a IV nebyl získán relevantní soubor dat</a:t>
            </a:r>
            <a: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**ze studie vyjmuto 6 probandů na základě změny lékaře provádějícího testování</a:t>
            </a:r>
            <a: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***ze studie vyjmuto 7 probandů na základě nekompletních dat</a:t>
            </a:r>
            <a: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87143"/>
              </p:ext>
            </p:extLst>
          </p:nvPr>
        </p:nvGraphicFramePr>
        <p:xfrm>
          <a:off x="452773" y="841508"/>
          <a:ext cx="8234026" cy="4592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4660">
                  <a:extLst>
                    <a:ext uri="{9D8B030D-6E8A-4147-A177-3AD203B41FA5}">
                      <a16:colId xmlns:a16="http://schemas.microsoft.com/office/drawing/2014/main" val="4223456182"/>
                    </a:ext>
                  </a:extLst>
                </a:gridCol>
                <a:gridCol w="2094807">
                  <a:extLst>
                    <a:ext uri="{9D8B030D-6E8A-4147-A177-3AD203B41FA5}">
                      <a16:colId xmlns:a16="http://schemas.microsoft.com/office/drawing/2014/main" val="2976378919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1064649170"/>
                    </a:ext>
                  </a:extLst>
                </a:gridCol>
              </a:tblGrid>
              <a:tr h="72959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800" dirty="0">
                          <a:effectLst/>
                        </a:rPr>
                        <a:t>Sledovaný atribut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použitá metodika sběru dat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fáze sběru dat (termíny)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704320"/>
                  </a:ext>
                </a:extLst>
              </a:tr>
              <a:tr h="44827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Projevy astmatu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dotazník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I, II, IV</a:t>
                      </a:r>
                      <a:endParaRPr lang="cs-CZ" sz="11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863739"/>
                  </a:ext>
                </a:extLst>
              </a:tr>
              <a:tr h="95992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Frekvence užívání záchranných léků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dotazník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I, II, IV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6511460"/>
                  </a:ext>
                </a:extLst>
              </a:tr>
              <a:tr h="44827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Spirometrie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měření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946503"/>
                  </a:ext>
                </a:extLst>
              </a:tr>
              <a:tr h="44827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Test kontroly astmatu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testování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III*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6289073"/>
                  </a:ext>
                </a:extLst>
              </a:tr>
              <a:tr h="44827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FENO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měření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III**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1653989"/>
                  </a:ext>
                </a:extLst>
              </a:tr>
              <a:tr h="65970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Testy fyzické zdatnosti dle </a:t>
                      </a:r>
                      <a:r>
                        <a:rPr lang="cs-CZ" sz="1600" dirty="0" err="1">
                          <a:effectLst/>
                        </a:rPr>
                        <a:t>Revendy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testování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III***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95505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Test </a:t>
                      </a:r>
                      <a:r>
                        <a:rPr lang="cs-CZ" sz="1600" dirty="0" err="1">
                          <a:effectLst/>
                        </a:rPr>
                        <a:t>PedsQL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</a:rPr>
                        <a:t>testování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097325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760" y="421673"/>
            <a:ext cx="34343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Tab. 3: Přehled sledovaných atributů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5760" y="83118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2" y="145503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65760" y="5385109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129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876345"/>
            <a:ext cx="8534400" cy="5656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METODIKA PROVEDENÍ STUDIE</a:t>
            </a:r>
          </a:p>
          <a:p>
            <a:r>
              <a:rPr lang="cs-CZ" b="1" dirty="0">
                <a:solidFill>
                  <a:schemeClr val="bg1"/>
                </a:solidFill>
              </a:rPr>
              <a:t>Studie probíhala formou sběru dat </a:t>
            </a:r>
            <a:r>
              <a:rPr lang="cs-CZ" b="1" u="sng" dirty="0">
                <a:solidFill>
                  <a:schemeClr val="bg1"/>
                </a:solidFill>
              </a:rPr>
              <a:t>ve čtyřech termínech</a:t>
            </a:r>
            <a:r>
              <a:rPr lang="cs-CZ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I. – sběr dat 5 měsíců před nástupem k lázeňské léčbě,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II. – sběr dat při nástupu k lázeňské léčbě,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III. – sběr dat při ukončení lázeňské léčby,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IV. – sběr dat 5 měsíců po ukončení lázeňské léčby.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Použité metody sběru dat zahrnovaly: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bg1"/>
                </a:solidFill>
              </a:rPr>
              <a:t>DOTAZNÍKY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(hodnocení subjektivních projevů a frekvence výskytu symptomů astmatu, užívání záchranných léků a dotazník kvality života </a:t>
            </a:r>
            <a:r>
              <a:rPr lang="cs-CZ" b="1" dirty="0" err="1">
                <a:solidFill>
                  <a:schemeClr val="tx1"/>
                </a:solidFill>
              </a:rPr>
              <a:t>Ped-sQL</a:t>
            </a:r>
            <a:r>
              <a:rPr lang="cs-CZ" b="1" dirty="0">
                <a:solidFill>
                  <a:schemeClr val="tx1"/>
                </a:solidFill>
              </a:rPr>
              <a:t> – </a:t>
            </a:r>
            <a:r>
              <a:rPr lang="cs-CZ" b="1" dirty="0" err="1">
                <a:solidFill>
                  <a:schemeClr val="tx1"/>
                </a:solidFill>
              </a:rPr>
              <a:t>Pediatric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Quality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Life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Inventory</a:t>
            </a:r>
            <a:r>
              <a:rPr lang="cs-CZ" b="1" dirty="0">
                <a:solidFill>
                  <a:schemeClr val="tx1"/>
                </a:solidFill>
              </a:rPr>
              <a:t>),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bg1"/>
                </a:solidFill>
              </a:rPr>
              <a:t>MĚŘENÍ</a:t>
            </a:r>
            <a:r>
              <a:rPr lang="cs-CZ" b="1" dirty="0">
                <a:solidFill>
                  <a:schemeClr val="tx1"/>
                </a:solidFill>
              </a:rPr>
              <a:t> (funkční vyšetření plic a měření koncentrace vydechovaného oxidu dusnatého FENO) a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bg1"/>
                </a:solidFill>
              </a:rPr>
              <a:t>TESTY</a:t>
            </a:r>
            <a:r>
              <a:rPr lang="cs-CZ" b="1" dirty="0">
                <a:solidFill>
                  <a:schemeClr val="tx1"/>
                </a:solidFill>
              </a:rPr>
              <a:t> (test kontroly astmatu pro děti a motorické testy dle </a:t>
            </a:r>
            <a:r>
              <a:rPr lang="cs-CZ" b="1" dirty="0" err="1">
                <a:solidFill>
                  <a:schemeClr val="tx1"/>
                </a:solidFill>
              </a:rPr>
              <a:t>Revendy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8022" y="349135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2" y="145503"/>
            <a:ext cx="2377439" cy="7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3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976544"/>
            <a:ext cx="8883994" cy="16956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Výsledky studie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Byly prokázány statisticky významné rozdíly v intenzitě projevů astmatu mezi I., II. a IV. termínem sběru dat v pozitivním slova smyslu.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2960" y="423949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31191"/>
              </p:ext>
            </p:extLst>
          </p:nvPr>
        </p:nvGraphicFramePr>
        <p:xfrm>
          <a:off x="594804" y="2672179"/>
          <a:ext cx="11052697" cy="19058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0644">
                  <a:extLst>
                    <a:ext uri="{9D8B030D-6E8A-4147-A177-3AD203B41FA5}">
                      <a16:colId xmlns:a16="http://schemas.microsoft.com/office/drawing/2014/main" val="2404573850"/>
                    </a:ext>
                  </a:extLst>
                </a:gridCol>
                <a:gridCol w="1940644">
                  <a:extLst>
                    <a:ext uri="{9D8B030D-6E8A-4147-A177-3AD203B41FA5}">
                      <a16:colId xmlns:a16="http://schemas.microsoft.com/office/drawing/2014/main" val="1048032749"/>
                    </a:ext>
                  </a:extLst>
                </a:gridCol>
                <a:gridCol w="1940644">
                  <a:extLst>
                    <a:ext uri="{9D8B030D-6E8A-4147-A177-3AD203B41FA5}">
                      <a16:colId xmlns:a16="http://schemas.microsoft.com/office/drawing/2014/main" val="4076525671"/>
                    </a:ext>
                  </a:extLst>
                </a:gridCol>
                <a:gridCol w="1883885">
                  <a:extLst>
                    <a:ext uri="{9D8B030D-6E8A-4147-A177-3AD203B41FA5}">
                      <a16:colId xmlns:a16="http://schemas.microsoft.com/office/drawing/2014/main" val="2395783105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3637495124"/>
                    </a:ext>
                  </a:extLst>
                </a:gridCol>
                <a:gridCol w="1198484">
                  <a:extLst>
                    <a:ext uri="{9D8B030D-6E8A-4147-A177-3AD203B41FA5}">
                      <a16:colId xmlns:a16="http://schemas.microsoft.com/office/drawing/2014/main" val="510395878"/>
                    </a:ext>
                  </a:extLst>
                </a:gridCol>
              </a:tblGrid>
              <a:tr h="541534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fáze sběru dat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potíže ve dne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potíže v noci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potíže při námaze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potíže při nachlazení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celkem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394478"/>
                  </a:ext>
                </a:extLst>
              </a:tr>
              <a:tr h="45357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I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9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15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29</a:t>
                      </a:r>
                      <a:endParaRPr lang="cs-CZ" sz="1400" b="1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37</a:t>
                      </a:r>
                      <a:endParaRPr lang="cs-CZ" sz="1400" b="1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90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6290008"/>
                  </a:ext>
                </a:extLst>
              </a:tr>
              <a:tr h="45357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II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10</a:t>
                      </a:r>
                      <a:endParaRPr lang="cs-CZ" sz="1400" b="1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14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35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37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96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8783385"/>
                  </a:ext>
                </a:extLst>
              </a:tr>
              <a:tr h="453459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termín </a:t>
                      </a:r>
                      <a:r>
                        <a:rPr lang="cs-CZ" sz="1600" dirty="0">
                          <a:effectLst/>
                        </a:rPr>
                        <a:t>IV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021302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94804" y="5071678"/>
            <a:ext cx="752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>
                <a:ea typeface="Open Sans Light" charset="-18"/>
                <a:cs typeface="Times New Roman" panose="02020603050405020304" pitchFamily="18" charset="0"/>
              </a:rPr>
              <a:t>Tab. 4: Projevy astmatu - </a:t>
            </a:r>
            <a:r>
              <a:rPr lang="cs-CZ" sz="2000" b="1" dirty="0">
                <a:solidFill>
                  <a:schemeClr val="tx1"/>
                </a:solidFill>
              </a:rPr>
              <a:t>dusivý kašel nebo sípavá dušnost 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0527" y="4574328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360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5248056"/>
            <a:ext cx="7350079" cy="566818"/>
          </a:xfrm>
        </p:spPr>
        <p:txBody>
          <a:bodyPr>
            <a:noAutofit/>
          </a:bodyPr>
          <a:lstStyle/>
          <a:p>
            <a:pPr lvl="0"/>
            <a:r>
              <a:rPr lang="cs-CZ" altLang="cs-CZ" sz="2000" b="1" cap="none" dirty="0">
                <a:ln>
                  <a:noFill/>
                </a:ln>
                <a:latin typeface="Century Gothic" panose="020B0502020202020204" pitchFamily="34" charset="0"/>
                <a:ea typeface="Open Sans Light" charset="-18"/>
                <a:cs typeface="Times New Roman" panose="02020603050405020304" pitchFamily="18" charset="0"/>
              </a:rPr>
              <a:t>Tab. 5: Frekvence užívání záchranných léků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634448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</a:rPr>
              <a:t>Frekvence užívání záchranné léčby se výrazně snížila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dirty="0">
                <a:solidFill>
                  <a:schemeClr val="tx1"/>
                </a:solidFill>
              </a:rPr>
              <a:t>Byl prokázán statisticky významný rozdíl mezi termíny I. a II. a termíny II. a IV. v </a:t>
            </a:r>
            <a:r>
              <a:rPr lang="cs-CZ" b="1" dirty="0">
                <a:solidFill>
                  <a:schemeClr val="tx1"/>
                </a:solidFill>
              </a:rPr>
              <a:t>poklesu nutnosti </a:t>
            </a:r>
            <a:r>
              <a:rPr lang="cs-CZ" dirty="0">
                <a:solidFill>
                  <a:schemeClr val="tx1"/>
                </a:solidFill>
              </a:rPr>
              <a:t>používání záchranné medikace.</a:t>
            </a:r>
          </a:p>
          <a:p>
            <a:r>
              <a:rPr lang="cs-CZ" dirty="0">
                <a:solidFill>
                  <a:schemeClr val="tx1"/>
                </a:solidFill>
              </a:rPr>
              <a:t>Pro statistické ohodnocení byl použit </a:t>
            </a:r>
            <a:r>
              <a:rPr lang="cs-CZ" dirty="0" err="1">
                <a:solidFill>
                  <a:schemeClr val="tx1"/>
                </a:solidFill>
              </a:rPr>
              <a:t>Wilcoxonův</a:t>
            </a:r>
            <a:r>
              <a:rPr lang="cs-CZ" dirty="0">
                <a:solidFill>
                  <a:schemeClr val="tx1"/>
                </a:solidFill>
              </a:rPr>
              <a:t> párový test.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06162"/>
              </p:ext>
            </p:extLst>
          </p:nvPr>
        </p:nvGraphicFramePr>
        <p:xfrm>
          <a:off x="684212" y="3315811"/>
          <a:ext cx="8367445" cy="16947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22119">
                  <a:extLst>
                    <a:ext uri="{9D8B030D-6E8A-4147-A177-3AD203B41FA5}">
                      <a16:colId xmlns:a16="http://schemas.microsoft.com/office/drawing/2014/main" val="697405515"/>
                    </a:ext>
                  </a:extLst>
                </a:gridCol>
                <a:gridCol w="1867443">
                  <a:extLst>
                    <a:ext uri="{9D8B030D-6E8A-4147-A177-3AD203B41FA5}">
                      <a16:colId xmlns:a16="http://schemas.microsoft.com/office/drawing/2014/main" val="877431989"/>
                    </a:ext>
                  </a:extLst>
                </a:gridCol>
                <a:gridCol w="1927286">
                  <a:extLst>
                    <a:ext uri="{9D8B030D-6E8A-4147-A177-3AD203B41FA5}">
                      <a16:colId xmlns:a16="http://schemas.microsoft.com/office/drawing/2014/main" val="2735428028"/>
                    </a:ext>
                  </a:extLst>
                </a:gridCol>
                <a:gridCol w="1350597">
                  <a:extLst>
                    <a:ext uri="{9D8B030D-6E8A-4147-A177-3AD203B41FA5}">
                      <a16:colId xmlns:a16="http://schemas.microsoft.com/office/drawing/2014/main" val="3221815419"/>
                    </a:ext>
                  </a:extLst>
                </a:gridCol>
              </a:tblGrid>
              <a:tr h="44154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srovnání termínů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 : II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 : IV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II : IV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4879670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užití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115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94770"/>
                  </a:ext>
                </a:extLst>
              </a:tr>
              <a:tr h="67966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p-hodnota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0,7630831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0,0026336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0,001232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636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13905" y="34082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97030" y="5010599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988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943" y="5362082"/>
            <a:ext cx="8876809" cy="457201"/>
          </a:xfrm>
        </p:spPr>
        <p:txBody>
          <a:bodyPr>
            <a:normAutofit fontScale="90000"/>
          </a:bodyPr>
          <a:lstStyle/>
          <a:p>
            <a:pPr lvl="0"/>
            <a:r>
              <a:rPr lang="cs-CZ" altLang="cs-CZ" sz="1200" cap="none" dirty="0" smtClean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/>
            </a:r>
            <a:b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</a:br>
            <a: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/>
            </a:r>
            <a:b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</a:br>
            <a:r>
              <a:rPr lang="cs-CZ" altLang="cs-CZ" sz="1600" b="1" cap="none" dirty="0" smtClean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/>
            </a:r>
            <a:br>
              <a:rPr lang="cs-CZ" altLang="cs-CZ" sz="1600" b="1" cap="none" dirty="0" smtClean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</a:br>
            <a:r>
              <a:rPr lang="cs-CZ" altLang="cs-CZ" sz="1800" b="1" cap="none" dirty="0" smtClean="0">
                <a:ln>
                  <a:noFill/>
                </a:ln>
                <a:latin typeface="Century Gothic" panose="020B0502020202020204" pitchFamily="34" charset="0"/>
                <a:ea typeface="Open Sans Light" charset="-18"/>
                <a:cs typeface="Times New Roman" panose="02020603050405020304" pitchFamily="18" charset="0"/>
              </a:rPr>
              <a:t>Tab</a:t>
            </a:r>
            <a:r>
              <a:rPr lang="cs-CZ" altLang="cs-CZ" sz="1800" b="1" cap="none" dirty="0">
                <a:ln>
                  <a:noFill/>
                </a:ln>
                <a:latin typeface="Century Gothic" panose="020B0502020202020204" pitchFamily="34" charset="0"/>
                <a:ea typeface="Open Sans Light" charset="-18"/>
                <a:cs typeface="Times New Roman" panose="02020603050405020304" pitchFamily="18" charset="0"/>
              </a:rPr>
              <a:t>. 6: Výsledky komparace spirometrických měření v jednotlivých fázích sběru dat</a:t>
            </a:r>
            <a:r>
              <a:rPr lang="cs-CZ" altLang="cs-CZ" sz="4800" cap="none" dirty="0">
                <a:ln>
                  <a:noFill/>
                </a:ln>
                <a:latin typeface="Century Gothic" panose="020B0502020202020204" pitchFamily="34" charset="0"/>
              </a:rPr>
              <a:t/>
            </a:r>
            <a:br>
              <a:rPr lang="cs-CZ" altLang="cs-CZ" sz="4800" cap="none" dirty="0">
                <a:ln>
                  <a:noFill/>
                </a:ln>
                <a:latin typeface="Century Gothic" panose="020B0502020202020204" pitchFamily="34" charset="0"/>
              </a:rPr>
            </a:b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358" y="778682"/>
            <a:ext cx="11605698" cy="214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Funkční vyšetření plic </a:t>
            </a:r>
          </a:p>
          <a:p>
            <a:r>
              <a:rPr lang="cs-CZ" dirty="0">
                <a:solidFill>
                  <a:schemeClr val="tx1"/>
                </a:solidFill>
              </a:rPr>
              <a:t>přístroj ZAN 100 – spirometrický systém </a:t>
            </a:r>
            <a:r>
              <a:rPr lang="cs-CZ" dirty="0" err="1">
                <a:solidFill>
                  <a:schemeClr val="tx1"/>
                </a:solidFill>
              </a:rPr>
              <a:t>Flowhandy</a:t>
            </a:r>
            <a:r>
              <a:rPr lang="cs-CZ" dirty="0">
                <a:solidFill>
                  <a:schemeClr val="tx1"/>
                </a:solidFill>
              </a:rPr>
              <a:t> II</a:t>
            </a:r>
          </a:p>
          <a:p>
            <a:r>
              <a:rPr lang="cs-CZ" dirty="0">
                <a:solidFill>
                  <a:schemeClr val="tx1"/>
                </a:solidFill>
              </a:rPr>
              <a:t>U žádné měřené veličiny v rámci tohoto vyšetření </a:t>
            </a:r>
            <a:r>
              <a:rPr lang="cs-CZ" dirty="0" smtClean="0">
                <a:solidFill>
                  <a:schemeClr val="tx1"/>
                </a:solidFill>
              </a:rPr>
              <a:t>a této pilotní studie nebyl </a:t>
            </a:r>
            <a:r>
              <a:rPr lang="cs-CZ" dirty="0">
                <a:solidFill>
                  <a:schemeClr val="tx1"/>
                </a:solidFill>
              </a:rPr>
              <a:t>prokázán statisticky významný rozdíl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17105"/>
              </p:ext>
            </p:extLst>
          </p:nvPr>
        </p:nvGraphicFramePr>
        <p:xfrm>
          <a:off x="433445" y="3142384"/>
          <a:ext cx="7768885" cy="1773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6438">
                  <a:extLst>
                    <a:ext uri="{9D8B030D-6E8A-4147-A177-3AD203B41FA5}">
                      <a16:colId xmlns:a16="http://schemas.microsoft.com/office/drawing/2014/main" val="1471129068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2374312181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401282971"/>
                    </a:ext>
                  </a:extLst>
                </a:gridCol>
                <a:gridCol w="867231">
                  <a:extLst>
                    <a:ext uri="{9D8B030D-6E8A-4147-A177-3AD203B41FA5}">
                      <a16:colId xmlns:a16="http://schemas.microsoft.com/office/drawing/2014/main" val="46808906"/>
                    </a:ext>
                  </a:extLst>
                </a:gridCol>
                <a:gridCol w="1181834">
                  <a:extLst>
                    <a:ext uri="{9D8B030D-6E8A-4147-A177-3AD203B41FA5}">
                      <a16:colId xmlns:a16="http://schemas.microsoft.com/office/drawing/2014/main" val="3722692264"/>
                    </a:ext>
                  </a:extLst>
                </a:gridCol>
              </a:tblGrid>
              <a:tr h="35061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FVC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FEV</a:t>
                      </a:r>
                      <a:r>
                        <a:rPr lang="cs-CZ" sz="1600" baseline="-250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MEF</a:t>
                      </a:r>
                      <a:r>
                        <a:rPr lang="cs-CZ" sz="1600" baseline="-250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Aex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678113"/>
                  </a:ext>
                </a:extLst>
              </a:tr>
              <a:tr h="51323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medián při nástupu k léčbě (termín 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4,95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13377"/>
                  </a:ext>
                </a:extLst>
              </a:tr>
              <a:tr h="52886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medián při ukončení léčby (termín III)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5,11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34072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0,4501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0,2267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0,6568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0,1266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3105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9359" y="132350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4152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2594</TotalTime>
  <Words>1430</Words>
  <Application>Microsoft Office PowerPoint</Application>
  <PresentationFormat>Širokoúhlá obrazovka</PresentationFormat>
  <Paragraphs>354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Comic Sans MS</vt:lpstr>
      <vt:lpstr>MV Boli</vt:lpstr>
      <vt:lpstr>Open Sans Light</vt:lpstr>
      <vt:lpstr>Times New Roman</vt:lpstr>
      <vt:lpstr>Wingdings</vt:lpstr>
      <vt:lpstr>Wingdings 3</vt:lpstr>
      <vt:lpstr>Řez</vt:lpstr>
      <vt:lpstr>Acrobat Document</vt:lpstr>
      <vt:lpstr>Objektivizace efektu lázeňské léčby u astmatických dětí  V Lázních Kynžvart </vt:lpstr>
      <vt:lpstr>Prezentace aplikace PowerPoint</vt:lpstr>
      <vt:lpstr>Prezentace aplikace PowerPoint</vt:lpstr>
      <vt:lpstr>Tab. 2: Sledovaný soubor dětí dle trvalého bydliště</vt:lpstr>
      <vt:lpstr>*ve fázích I a IV nebyl získán relevantní soubor dat **ze studie vyjmuto 6 probandů na základě změny lékaře provádějícího testování ***ze studie vyjmuto 7 probandů na základě nekompletních dat </vt:lpstr>
      <vt:lpstr>Prezentace aplikace PowerPoint</vt:lpstr>
      <vt:lpstr>Prezentace aplikace PowerPoint</vt:lpstr>
      <vt:lpstr>Tab. 5: Frekvence užívání záchranných léků</vt:lpstr>
      <vt:lpstr>Zdroj: vlastní zpracování    Tab. 6: Výsledky komparace spirometrických měření v jednotlivých fázích sběru dat </vt:lpstr>
      <vt:lpstr>Tab. 7: Výsledky komparace měření FENO v jednotlivých fázích sběru dat</vt:lpstr>
      <vt:lpstr>Tab. 8: Výsledky Testu kontroly astmatu v jednotlivých fázích sběru dat</vt:lpstr>
      <vt:lpstr>Tab. 9: Výsledky komparace testování dle Revendy v jednotlivých fázích sběru dat</vt:lpstr>
      <vt:lpstr>Tab. 10: Testování PedsQL – výsledky v jednotlivých fázích sběru dat dle čtyř kvalit života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Objektivizace efektu lázeňské léčby u astmatických dětí.</dc:title>
  <dc:creator>Šašková Dana</dc:creator>
  <cp:lastModifiedBy>Šašková Dana</cp:lastModifiedBy>
  <cp:revision>51</cp:revision>
  <dcterms:created xsi:type="dcterms:W3CDTF">2021-03-05T12:10:05Z</dcterms:created>
  <dcterms:modified xsi:type="dcterms:W3CDTF">2022-03-25T09:41:32Z</dcterms:modified>
</cp:coreProperties>
</file>