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7" r:id="rId1"/>
  </p:sldMasterIdLst>
  <p:notesMasterIdLst>
    <p:notesMasterId r:id="rId16"/>
  </p:notesMasterIdLst>
  <p:handoutMasterIdLst>
    <p:handoutMasterId r:id="rId17"/>
  </p:handoutMasterIdLst>
  <p:sldIdLst>
    <p:sldId id="301" r:id="rId2"/>
    <p:sldId id="364" r:id="rId3"/>
    <p:sldId id="368" r:id="rId4"/>
    <p:sldId id="372" r:id="rId5"/>
    <p:sldId id="366" r:id="rId6"/>
    <p:sldId id="367" r:id="rId7"/>
    <p:sldId id="369" r:id="rId8"/>
    <p:sldId id="370" r:id="rId9"/>
    <p:sldId id="371" r:id="rId10"/>
    <p:sldId id="373" r:id="rId11"/>
    <p:sldId id="377" r:id="rId12"/>
    <p:sldId id="378" r:id="rId13"/>
    <p:sldId id="379" r:id="rId14"/>
    <p:sldId id="380" r:id="rId15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ditelka" initials="R" lastIdx="0" clrIdx="0">
    <p:extLst>
      <p:ext uri="{19B8F6BF-5375-455C-9EA6-DF929625EA0E}">
        <p15:presenceInfo xmlns:p15="http://schemas.microsoft.com/office/powerpoint/2012/main" userId="Reditel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27"/>
    <a:srgbClr val="C4D73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9" autoAdjust="0"/>
    <p:restoredTop sz="92435" autoAdjust="0"/>
  </p:normalViewPr>
  <p:slideViewPr>
    <p:cSldViewPr>
      <p:cViewPr varScale="1">
        <p:scale>
          <a:sx n="107" d="100"/>
          <a:sy n="107" d="100"/>
        </p:scale>
        <p:origin x="148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B86B5E-181A-4AF6-A5C9-38117ADE21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155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9475"/>
            <a:ext cx="5392737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D34AA-8A31-4275-AC6F-6C03D39910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37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D859BC9-D975-4D68-B60B-D7AF7EF784E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993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51DFE-EFF7-4D15-A718-1760E8D8C94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24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F2569-26D0-4235-A765-A7321AA2E1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06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FB6F9-B162-4B71-BBE5-F735479727A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15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7C36B15A-5324-489E-8732-9D024290E2D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417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DCE7-52DF-40F1-A576-13F2D22260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14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0A8E0-C594-4363-8FA7-62D222F6148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00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FB6F9-B162-4B71-BBE5-F735479727A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9B1F9-F7A0-4AFB-BAD9-ADC048EF8B8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53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pPr>
              <a:defRPr/>
            </a:pPr>
            <a:fld id="{9C9EF181-B7BE-456D-B1F2-88C0554843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92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3950AF8-8158-467D-A013-BBDC29923D1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6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accent3">
                <a:lumMod val="67000"/>
              </a:schemeClr>
            </a:gs>
            <a:gs pos="4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1FFB6F9-B162-4B71-BBE5-F735479727A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6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hyperlink" Target="http://www.detskelecebny.cz/" TargetMode="Externa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9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6717"/>
            <a:ext cx="8496944" cy="1796139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„50 odstínů špeků“ aneb přístup k léčbě obézních dětí v Dětské léčebně Křetín</a:t>
            </a:r>
            <a:r>
              <a:rPr lang="cs-CZ" b="1" dirty="0">
                <a:latin typeface="Calibri Light" panose="020F0302020204030204" pitchFamily="34" charset="0"/>
              </a:rPr>
              <a:t/>
            </a:r>
            <a:br>
              <a:rPr lang="cs-CZ" b="1" dirty="0">
                <a:latin typeface="Calibri Light" panose="020F0302020204030204" pitchFamily="34" charset="0"/>
              </a:rPr>
            </a:br>
            <a:r>
              <a:rPr lang="cs-CZ" sz="27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MUDr. Kateřina Bednaříková, Markéta Bednaříková</a:t>
            </a:r>
            <a:br>
              <a:rPr lang="cs-CZ" sz="27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</a:br>
            <a:r>
              <a:rPr lang="cs-CZ" sz="27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Lucie Gloserová Dis., Roman Dočekal  </a:t>
            </a:r>
            <a:endParaRPr lang="cs-CZ" sz="2700" b="1" dirty="0">
              <a:latin typeface="Calibri Light" panose="020F0302020204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40392" y="5527251"/>
            <a:ext cx="8496944" cy="11077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sz="9600" dirty="0">
                <a:solidFill>
                  <a:schemeClr val="bg1"/>
                </a:solidFill>
              </a:rPr>
              <a:t>Lázně Kynžvart, 10. – 12. 09. 2021			</a:t>
            </a:r>
            <a:endParaRPr lang="cs-CZ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  <a:endParaRPr lang="cs-CZ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95EE23F-E65B-4D3E-9185-DF8624DEB306}"/>
              </a:ext>
            </a:extLst>
          </p:cNvPr>
          <p:cNvSpPr txBox="1"/>
          <p:nvPr/>
        </p:nvSpPr>
        <p:spPr>
          <a:xfrm>
            <a:off x="323528" y="1916832"/>
            <a:ext cx="849694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Markéta Bednaříková, Dis., </a:t>
            </a:r>
            <a:r>
              <a:rPr lang="cs-CZ" dirty="0"/>
              <a:t>MUDr. Kateřina Bednaříková, Mgr. Jarmila Prudilová</a:t>
            </a:r>
          </a:p>
          <a:p>
            <a:r>
              <a:rPr lang="cs-CZ" dirty="0"/>
              <a:t> Jihomoravské dětské léčebny, </a:t>
            </a:r>
            <a:r>
              <a:rPr lang="cs-CZ" dirty="0" err="1"/>
              <a:t>p.o</a:t>
            </a:r>
            <a:r>
              <a:rPr lang="cs-CZ" dirty="0"/>
              <a:t>. , Dětská léčebna Křetín</a:t>
            </a:r>
            <a:br>
              <a:rPr lang="cs-CZ" dirty="0"/>
            </a:br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E81BF21C-7B2B-4A70-8FE0-B4D203CE4FB4}"/>
              </a:ext>
            </a:extLst>
          </p:cNvPr>
          <p:cNvSpPr/>
          <p:nvPr/>
        </p:nvSpPr>
        <p:spPr>
          <a:xfrm>
            <a:off x="1871377" y="3221690"/>
            <a:ext cx="435685" cy="5400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CFE0A35-2DA8-41CE-997D-0F670598077D}"/>
              </a:ext>
            </a:extLst>
          </p:cNvPr>
          <p:cNvSpPr/>
          <p:nvPr/>
        </p:nvSpPr>
        <p:spPr>
          <a:xfrm>
            <a:off x="1631754" y="3761747"/>
            <a:ext cx="914932" cy="12601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loviční rámeček 6">
            <a:extLst>
              <a:ext uri="{FF2B5EF4-FFF2-40B4-BE49-F238E27FC236}">
                <a16:creationId xmlns:a16="http://schemas.microsoft.com/office/drawing/2014/main" id="{EB2675C1-FB9E-4FBF-B772-F9CFD1D9C34C}"/>
              </a:ext>
            </a:extLst>
          </p:cNvPr>
          <p:cNvSpPr/>
          <p:nvPr/>
        </p:nvSpPr>
        <p:spPr>
          <a:xfrm rot="12277045" flipH="1">
            <a:off x="1732768" y="4985876"/>
            <a:ext cx="342299" cy="432049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Poloviční rámeček 7">
            <a:extLst>
              <a:ext uri="{FF2B5EF4-FFF2-40B4-BE49-F238E27FC236}">
                <a16:creationId xmlns:a16="http://schemas.microsoft.com/office/drawing/2014/main" id="{D28C05D2-3A6A-4F32-8FCC-C04B6433C704}"/>
              </a:ext>
            </a:extLst>
          </p:cNvPr>
          <p:cNvSpPr/>
          <p:nvPr/>
        </p:nvSpPr>
        <p:spPr>
          <a:xfrm rot="9140036" flipH="1">
            <a:off x="2191750" y="4910059"/>
            <a:ext cx="295507" cy="443252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Šikmý pruh 8">
            <a:extLst>
              <a:ext uri="{FF2B5EF4-FFF2-40B4-BE49-F238E27FC236}">
                <a16:creationId xmlns:a16="http://schemas.microsoft.com/office/drawing/2014/main" id="{B3EBC827-2253-429E-BA16-9146145F2396}"/>
              </a:ext>
            </a:extLst>
          </p:cNvPr>
          <p:cNvSpPr/>
          <p:nvPr/>
        </p:nvSpPr>
        <p:spPr>
          <a:xfrm>
            <a:off x="1471213" y="4391817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Šikmý pruh 9">
            <a:extLst>
              <a:ext uri="{FF2B5EF4-FFF2-40B4-BE49-F238E27FC236}">
                <a16:creationId xmlns:a16="http://schemas.microsoft.com/office/drawing/2014/main" id="{AF280084-EF5A-469E-9077-4C524B8A7FFC}"/>
              </a:ext>
            </a:extLst>
          </p:cNvPr>
          <p:cNvSpPr/>
          <p:nvPr/>
        </p:nvSpPr>
        <p:spPr>
          <a:xfrm rot="5400000">
            <a:off x="2528606" y="4356159"/>
            <a:ext cx="205165" cy="335410"/>
          </a:xfrm>
          <a:prstGeom prst="diagStri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8A6F470-4CA0-41F6-A0DA-7CFCB4FC858D}"/>
              </a:ext>
            </a:extLst>
          </p:cNvPr>
          <p:cNvSpPr/>
          <p:nvPr/>
        </p:nvSpPr>
        <p:spPr>
          <a:xfrm>
            <a:off x="3060309" y="3251154"/>
            <a:ext cx="435685" cy="5400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D26A0203-BDCC-4F17-817B-CB96177288D1}"/>
              </a:ext>
            </a:extLst>
          </p:cNvPr>
          <p:cNvSpPr/>
          <p:nvPr/>
        </p:nvSpPr>
        <p:spPr>
          <a:xfrm>
            <a:off x="2820686" y="3791211"/>
            <a:ext cx="914932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oloviční rámeček 12">
            <a:extLst>
              <a:ext uri="{FF2B5EF4-FFF2-40B4-BE49-F238E27FC236}">
                <a16:creationId xmlns:a16="http://schemas.microsoft.com/office/drawing/2014/main" id="{6473EE79-2CE8-4B77-A59E-27EFF5F4BD03}"/>
              </a:ext>
            </a:extLst>
          </p:cNvPr>
          <p:cNvSpPr/>
          <p:nvPr/>
        </p:nvSpPr>
        <p:spPr>
          <a:xfrm rot="12277045" flipH="1">
            <a:off x="2921700" y="5015340"/>
            <a:ext cx="342299" cy="432049"/>
          </a:xfrm>
          <a:prstGeom prst="half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Poloviční rámeček 13">
            <a:extLst>
              <a:ext uri="{FF2B5EF4-FFF2-40B4-BE49-F238E27FC236}">
                <a16:creationId xmlns:a16="http://schemas.microsoft.com/office/drawing/2014/main" id="{DB7C2241-F5D5-4519-9DF1-5B6B1B5AB3C5}"/>
              </a:ext>
            </a:extLst>
          </p:cNvPr>
          <p:cNvSpPr/>
          <p:nvPr/>
        </p:nvSpPr>
        <p:spPr>
          <a:xfrm rot="9140036" flipH="1">
            <a:off x="3380682" y="4939523"/>
            <a:ext cx="295507" cy="443252"/>
          </a:xfrm>
          <a:prstGeom prst="half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Šikmý pruh 14">
            <a:extLst>
              <a:ext uri="{FF2B5EF4-FFF2-40B4-BE49-F238E27FC236}">
                <a16:creationId xmlns:a16="http://schemas.microsoft.com/office/drawing/2014/main" id="{944559C3-E693-4B46-9D29-BF731B4CF522}"/>
              </a:ext>
            </a:extLst>
          </p:cNvPr>
          <p:cNvSpPr/>
          <p:nvPr/>
        </p:nvSpPr>
        <p:spPr>
          <a:xfrm>
            <a:off x="2660145" y="4421281"/>
            <a:ext cx="321082" cy="180014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kmý pruh 15">
            <a:extLst>
              <a:ext uri="{FF2B5EF4-FFF2-40B4-BE49-F238E27FC236}">
                <a16:creationId xmlns:a16="http://schemas.microsoft.com/office/drawing/2014/main" id="{C5EEC8D9-2D70-4C7D-9AE6-B4BD6923DBAF}"/>
              </a:ext>
            </a:extLst>
          </p:cNvPr>
          <p:cNvSpPr/>
          <p:nvPr/>
        </p:nvSpPr>
        <p:spPr>
          <a:xfrm rot="5400000">
            <a:off x="3717538" y="4385623"/>
            <a:ext cx="205165" cy="335410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FD00A1E4-87E5-4B83-ADA6-4D2104321CB3}"/>
              </a:ext>
            </a:extLst>
          </p:cNvPr>
          <p:cNvSpPr/>
          <p:nvPr/>
        </p:nvSpPr>
        <p:spPr>
          <a:xfrm>
            <a:off x="4271022" y="3250150"/>
            <a:ext cx="435685" cy="5400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5372BADC-A6DF-424C-BFC1-46D3A6416799}"/>
              </a:ext>
            </a:extLst>
          </p:cNvPr>
          <p:cNvSpPr/>
          <p:nvPr/>
        </p:nvSpPr>
        <p:spPr>
          <a:xfrm>
            <a:off x="4031399" y="3790207"/>
            <a:ext cx="914932" cy="12601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Poloviční rámeček 18">
            <a:extLst>
              <a:ext uri="{FF2B5EF4-FFF2-40B4-BE49-F238E27FC236}">
                <a16:creationId xmlns:a16="http://schemas.microsoft.com/office/drawing/2014/main" id="{62C3BAEB-12F4-4D9C-9F6E-65A2284BEDFE}"/>
              </a:ext>
            </a:extLst>
          </p:cNvPr>
          <p:cNvSpPr/>
          <p:nvPr/>
        </p:nvSpPr>
        <p:spPr>
          <a:xfrm rot="12277045" flipH="1">
            <a:off x="4132413" y="5014336"/>
            <a:ext cx="342299" cy="432049"/>
          </a:xfrm>
          <a:prstGeom prst="half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Poloviční rámeček 19">
            <a:extLst>
              <a:ext uri="{FF2B5EF4-FFF2-40B4-BE49-F238E27FC236}">
                <a16:creationId xmlns:a16="http://schemas.microsoft.com/office/drawing/2014/main" id="{3F0475DE-E052-4365-B654-77F0CFC1816F}"/>
              </a:ext>
            </a:extLst>
          </p:cNvPr>
          <p:cNvSpPr/>
          <p:nvPr/>
        </p:nvSpPr>
        <p:spPr>
          <a:xfrm rot="9140036" flipH="1">
            <a:off x="4591395" y="4938519"/>
            <a:ext cx="295507" cy="443252"/>
          </a:xfrm>
          <a:prstGeom prst="half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Šikmý pruh 20">
            <a:extLst>
              <a:ext uri="{FF2B5EF4-FFF2-40B4-BE49-F238E27FC236}">
                <a16:creationId xmlns:a16="http://schemas.microsoft.com/office/drawing/2014/main" id="{D62F0803-CDBA-4329-A128-E59C4061FF46}"/>
              </a:ext>
            </a:extLst>
          </p:cNvPr>
          <p:cNvSpPr/>
          <p:nvPr/>
        </p:nvSpPr>
        <p:spPr>
          <a:xfrm>
            <a:off x="3870858" y="4420277"/>
            <a:ext cx="321082" cy="180014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Šikmý pruh 21">
            <a:extLst>
              <a:ext uri="{FF2B5EF4-FFF2-40B4-BE49-F238E27FC236}">
                <a16:creationId xmlns:a16="http://schemas.microsoft.com/office/drawing/2014/main" id="{65A4DDAA-C610-4795-89C2-56847468ACED}"/>
              </a:ext>
            </a:extLst>
          </p:cNvPr>
          <p:cNvSpPr/>
          <p:nvPr/>
        </p:nvSpPr>
        <p:spPr>
          <a:xfrm rot="5400000">
            <a:off x="4928251" y="4384619"/>
            <a:ext cx="205165" cy="335410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8BC222DA-34B9-43D9-A038-B1A1A9BC32A9}"/>
              </a:ext>
            </a:extLst>
          </p:cNvPr>
          <p:cNvSpPr/>
          <p:nvPr/>
        </p:nvSpPr>
        <p:spPr>
          <a:xfrm>
            <a:off x="5508839" y="3211933"/>
            <a:ext cx="435685" cy="54005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0FA6CFE9-E940-4BF7-8076-563EDD48FDBB}"/>
              </a:ext>
            </a:extLst>
          </p:cNvPr>
          <p:cNvSpPr/>
          <p:nvPr/>
        </p:nvSpPr>
        <p:spPr>
          <a:xfrm>
            <a:off x="5269216" y="3751990"/>
            <a:ext cx="914932" cy="12601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oloviční rámeček 24">
            <a:extLst>
              <a:ext uri="{FF2B5EF4-FFF2-40B4-BE49-F238E27FC236}">
                <a16:creationId xmlns:a16="http://schemas.microsoft.com/office/drawing/2014/main" id="{91CA47C6-1BF0-4C3F-A583-65CAC11766CF}"/>
              </a:ext>
            </a:extLst>
          </p:cNvPr>
          <p:cNvSpPr/>
          <p:nvPr/>
        </p:nvSpPr>
        <p:spPr>
          <a:xfrm rot="12277045" flipH="1">
            <a:off x="5370230" y="4976119"/>
            <a:ext cx="342299" cy="432049"/>
          </a:xfrm>
          <a:prstGeom prst="half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Poloviční rámeček 25">
            <a:extLst>
              <a:ext uri="{FF2B5EF4-FFF2-40B4-BE49-F238E27FC236}">
                <a16:creationId xmlns:a16="http://schemas.microsoft.com/office/drawing/2014/main" id="{D3C2A859-C48E-4CE1-B728-5ADD7A86A344}"/>
              </a:ext>
            </a:extLst>
          </p:cNvPr>
          <p:cNvSpPr/>
          <p:nvPr/>
        </p:nvSpPr>
        <p:spPr>
          <a:xfrm rot="9140036" flipH="1">
            <a:off x="5829212" y="4900302"/>
            <a:ext cx="295507" cy="443252"/>
          </a:xfrm>
          <a:prstGeom prst="half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Šikmý pruh 26">
            <a:extLst>
              <a:ext uri="{FF2B5EF4-FFF2-40B4-BE49-F238E27FC236}">
                <a16:creationId xmlns:a16="http://schemas.microsoft.com/office/drawing/2014/main" id="{68A51D1F-36AF-4932-9949-0540BD60CF22}"/>
              </a:ext>
            </a:extLst>
          </p:cNvPr>
          <p:cNvSpPr/>
          <p:nvPr/>
        </p:nvSpPr>
        <p:spPr>
          <a:xfrm>
            <a:off x="5108675" y="4382060"/>
            <a:ext cx="321082" cy="180014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Šikmý pruh 27">
            <a:extLst>
              <a:ext uri="{FF2B5EF4-FFF2-40B4-BE49-F238E27FC236}">
                <a16:creationId xmlns:a16="http://schemas.microsoft.com/office/drawing/2014/main" id="{9FE4D793-E802-4192-A857-D45B0784B167}"/>
              </a:ext>
            </a:extLst>
          </p:cNvPr>
          <p:cNvSpPr/>
          <p:nvPr/>
        </p:nvSpPr>
        <p:spPr>
          <a:xfrm rot="5400000">
            <a:off x="6166068" y="4346402"/>
            <a:ext cx="205165" cy="33541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F51F6F4-1BD8-4BCA-A767-8B38C2A19A1E}"/>
              </a:ext>
            </a:extLst>
          </p:cNvPr>
          <p:cNvSpPr/>
          <p:nvPr/>
        </p:nvSpPr>
        <p:spPr>
          <a:xfrm>
            <a:off x="6631547" y="3187096"/>
            <a:ext cx="435685" cy="5400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2AB80C16-BFFB-40B3-AD8C-783A29DABB2F}"/>
              </a:ext>
            </a:extLst>
          </p:cNvPr>
          <p:cNvSpPr/>
          <p:nvPr/>
        </p:nvSpPr>
        <p:spPr>
          <a:xfrm>
            <a:off x="6391924" y="3727153"/>
            <a:ext cx="914932" cy="12601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Poloviční rámeček 30">
            <a:extLst>
              <a:ext uri="{FF2B5EF4-FFF2-40B4-BE49-F238E27FC236}">
                <a16:creationId xmlns:a16="http://schemas.microsoft.com/office/drawing/2014/main" id="{2A65804D-CBDA-435A-B8A2-FAF87E781CE9}"/>
              </a:ext>
            </a:extLst>
          </p:cNvPr>
          <p:cNvSpPr/>
          <p:nvPr/>
        </p:nvSpPr>
        <p:spPr>
          <a:xfrm rot="12277045" flipH="1">
            <a:off x="6492938" y="4951282"/>
            <a:ext cx="342299" cy="432049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Poloviční rámeček 31">
            <a:extLst>
              <a:ext uri="{FF2B5EF4-FFF2-40B4-BE49-F238E27FC236}">
                <a16:creationId xmlns:a16="http://schemas.microsoft.com/office/drawing/2014/main" id="{747356B6-DF36-4489-86FF-CD069B458555}"/>
              </a:ext>
            </a:extLst>
          </p:cNvPr>
          <p:cNvSpPr/>
          <p:nvPr/>
        </p:nvSpPr>
        <p:spPr>
          <a:xfrm rot="9140036" flipH="1">
            <a:off x="6951920" y="4875465"/>
            <a:ext cx="295507" cy="44325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Šikmý pruh 32">
            <a:extLst>
              <a:ext uri="{FF2B5EF4-FFF2-40B4-BE49-F238E27FC236}">
                <a16:creationId xmlns:a16="http://schemas.microsoft.com/office/drawing/2014/main" id="{FDBFBDFD-8507-484D-A7CC-5049348A6F74}"/>
              </a:ext>
            </a:extLst>
          </p:cNvPr>
          <p:cNvSpPr/>
          <p:nvPr/>
        </p:nvSpPr>
        <p:spPr>
          <a:xfrm>
            <a:off x="6231383" y="4357223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Šikmý pruh 33">
            <a:extLst>
              <a:ext uri="{FF2B5EF4-FFF2-40B4-BE49-F238E27FC236}">
                <a16:creationId xmlns:a16="http://schemas.microsoft.com/office/drawing/2014/main" id="{4D9B8992-3B31-4499-9AF5-B5FEAFBA032F}"/>
              </a:ext>
            </a:extLst>
          </p:cNvPr>
          <p:cNvSpPr/>
          <p:nvPr/>
        </p:nvSpPr>
        <p:spPr>
          <a:xfrm rot="5400000">
            <a:off x="7288776" y="4321565"/>
            <a:ext cx="205165" cy="335410"/>
          </a:xfrm>
          <a:prstGeom prst="diagStri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BF778E08-D539-475D-AAF6-ACE1F7FC03BA}"/>
              </a:ext>
            </a:extLst>
          </p:cNvPr>
          <p:cNvSpPr/>
          <p:nvPr/>
        </p:nvSpPr>
        <p:spPr>
          <a:xfrm>
            <a:off x="7864568" y="3211933"/>
            <a:ext cx="435685" cy="5400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260D3ECB-4E3B-402B-BCBB-D0CC7F030918}"/>
              </a:ext>
            </a:extLst>
          </p:cNvPr>
          <p:cNvSpPr/>
          <p:nvPr/>
        </p:nvSpPr>
        <p:spPr>
          <a:xfrm>
            <a:off x="7624945" y="3751990"/>
            <a:ext cx="914932" cy="12601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Poloviční rámeček 36">
            <a:extLst>
              <a:ext uri="{FF2B5EF4-FFF2-40B4-BE49-F238E27FC236}">
                <a16:creationId xmlns:a16="http://schemas.microsoft.com/office/drawing/2014/main" id="{8E6280F1-DCC2-4D04-B3C1-EBC5299F270B}"/>
              </a:ext>
            </a:extLst>
          </p:cNvPr>
          <p:cNvSpPr/>
          <p:nvPr/>
        </p:nvSpPr>
        <p:spPr>
          <a:xfrm rot="12277045" flipH="1">
            <a:off x="7725959" y="4976119"/>
            <a:ext cx="342299" cy="432049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Poloviční rámeček 37">
            <a:extLst>
              <a:ext uri="{FF2B5EF4-FFF2-40B4-BE49-F238E27FC236}">
                <a16:creationId xmlns:a16="http://schemas.microsoft.com/office/drawing/2014/main" id="{42D3AAB4-FC41-4A7D-A238-31FF42ABBA7A}"/>
              </a:ext>
            </a:extLst>
          </p:cNvPr>
          <p:cNvSpPr/>
          <p:nvPr/>
        </p:nvSpPr>
        <p:spPr>
          <a:xfrm rot="9140036" flipH="1">
            <a:off x="8184941" y="4900302"/>
            <a:ext cx="295507" cy="44325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9" name="Šikmý pruh 38">
            <a:extLst>
              <a:ext uri="{FF2B5EF4-FFF2-40B4-BE49-F238E27FC236}">
                <a16:creationId xmlns:a16="http://schemas.microsoft.com/office/drawing/2014/main" id="{747C29CA-0C57-4339-B556-EC41F7EBA238}"/>
              </a:ext>
            </a:extLst>
          </p:cNvPr>
          <p:cNvSpPr/>
          <p:nvPr/>
        </p:nvSpPr>
        <p:spPr>
          <a:xfrm>
            <a:off x="7464404" y="4382060"/>
            <a:ext cx="321082" cy="180014"/>
          </a:xfrm>
          <a:prstGeom prst="diagStri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Šikmý pruh 39">
            <a:extLst>
              <a:ext uri="{FF2B5EF4-FFF2-40B4-BE49-F238E27FC236}">
                <a16:creationId xmlns:a16="http://schemas.microsoft.com/office/drawing/2014/main" id="{7313914A-A313-4DAD-9ADC-88AB6DCDE03F}"/>
              </a:ext>
            </a:extLst>
          </p:cNvPr>
          <p:cNvSpPr/>
          <p:nvPr/>
        </p:nvSpPr>
        <p:spPr>
          <a:xfrm rot="5400000">
            <a:off x="8521797" y="4346402"/>
            <a:ext cx="205165" cy="335410"/>
          </a:xfrm>
          <a:prstGeom prst="diagStri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8C4543EF-6B4A-4006-BD91-59172AA5493B}"/>
              </a:ext>
            </a:extLst>
          </p:cNvPr>
          <p:cNvSpPr/>
          <p:nvPr/>
        </p:nvSpPr>
        <p:spPr>
          <a:xfrm>
            <a:off x="711402" y="3250150"/>
            <a:ext cx="435685" cy="5400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F4E99115-0CB6-4812-8C8F-FDBB0E5679E7}"/>
              </a:ext>
            </a:extLst>
          </p:cNvPr>
          <p:cNvSpPr/>
          <p:nvPr/>
        </p:nvSpPr>
        <p:spPr>
          <a:xfrm>
            <a:off x="471779" y="3790207"/>
            <a:ext cx="914932" cy="12601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Poloviční rámeček 42">
            <a:extLst>
              <a:ext uri="{FF2B5EF4-FFF2-40B4-BE49-F238E27FC236}">
                <a16:creationId xmlns:a16="http://schemas.microsoft.com/office/drawing/2014/main" id="{0A2D4DEF-ACFE-45B3-AA11-D5DFE9A9386F}"/>
              </a:ext>
            </a:extLst>
          </p:cNvPr>
          <p:cNvSpPr/>
          <p:nvPr/>
        </p:nvSpPr>
        <p:spPr>
          <a:xfrm rot="12277045" flipH="1">
            <a:off x="572793" y="5014336"/>
            <a:ext cx="342299" cy="432049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Poloviční rámeček 43">
            <a:extLst>
              <a:ext uri="{FF2B5EF4-FFF2-40B4-BE49-F238E27FC236}">
                <a16:creationId xmlns:a16="http://schemas.microsoft.com/office/drawing/2014/main" id="{C2346939-22E4-4107-9458-D21CFDB64ED2}"/>
              </a:ext>
            </a:extLst>
          </p:cNvPr>
          <p:cNvSpPr/>
          <p:nvPr/>
        </p:nvSpPr>
        <p:spPr>
          <a:xfrm rot="9140036" flipH="1">
            <a:off x="1031775" y="4938519"/>
            <a:ext cx="295507" cy="443252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5" name="Šikmý pruh 44">
            <a:extLst>
              <a:ext uri="{FF2B5EF4-FFF2-40B4-BE49-F238E27FC236}">
                <a16:creationId xmlns:a16="http://schemas.microsoft.com/office/drawing/2014/main" id="{8032E284-10FE-4F76-AF5B-1AFCE817CF56}"/>
              </a:ext>
            </a:extLst>
          </p:cNvPr>
          <p:cNvSpPr/>
          <p:nvPr/>
        </p:nvSpPr>
        <p:spPr>
          <a:xfrm>
            <a:off x="311238" y="4420277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6" name="Šikmý pruh 45">
            <a:extLst>
              <a:ext uri="{FF2B5EF4-FFF2-40B4-BE49-F238E27FC236}">
                <a16:creationId xmlns:a16="http://schemas.microsoft.com/office/drawing/2014/main" id="{AAFF553E-FEA3-47F7-8AA9-8E799301A621}"/>
              </a:ext>
            </a:extLst>
          </p:cNvPr>
          <p:cNvSpPr/>
          <p:nvPr/>
        </p:nvSpPr>
        <p:spPr>
          <a:xfrm rot="5400000">
            <a:off x="1368631" y="4384619"/>
            <a:ext cx="205165" cy="335410"/>
          </a:xfrm>
          <a:prstGeom prst="diagStri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19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D353422D-D584-412F-9713-888EB929FB25}"/>
              </a:ext>
            </a:extLst>
          </p:cNvPr>
          <p:cNvSpPr/>
          <p:nvPr/>
        </p:nvSpPr>
        <p:spPr>
          <a:xfrm>
            <a:off x="1547664" y="1484784"/>
            <a:ext cx="7200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9D935C8-9873-48FE-9803-033DDC0B2DDC}"/>
              </a:ext>
            </a:extLst>
          </p:cNvPr>
          <p:cNvSpPr/>
          <p:nvPr/>
        </p:nvSpPr>
        <p:spPr>
          <a:xfrm>
            <a:off x="1221447" y="2558953"/>
            <a:ext cx="1512168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4ED1258D-F8AA-4B4C-AE90-CD54E669999D}"/>
              </a:ext>
            </a:extLst>
          </p:cNvPr>
          <p:cNvSpPr/>
          <p:nvPr/>
        </p:nvSpPr>
        <p:spPr>
          <a:xfrm rot="11067631">
            <a:off x="1259632" y="5085184"/>
            <a:ext cx="432048" cy="8640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oloviční rámeček 4">
            <a:extLst>
              <a:ext uri="{FF2B5EF4-FFF2-40B4-BE49-F238E27FC236}">
                <a16:creationId xmlns:a16="http://schemas.microsoft.com/office/drawing/2014/main" id="{1559F70A-554E-4995-B7AB-061CBC3FF265}"/>
              </a:ext>
            </a:extLst>
          </p:cNvPr>
          <p:cNvSpPr/>
          <p:nvPr/>
        </p:nvSpPr>
        <p:spPr>
          <a:xfrm rot="9140036">
            <a:off x="2123728" y="5085184"/>
            <a:ext cx="360040" cy="88650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kmý pruh 5">
            <a:extLst>
              <a:ext uri="{FF2B5EF4-FFF2-40B4-BE49-F238E27FC236}">
                <a16:creationId xmlns:a16="http://schemas.microsoft.com/office/drawing/2014/main" id="{FF1987FA-6BEC-4485-BB79-9450B9B1ECB5}"/>
              </a:ext>
            </a:extLst>
          </p:cNvPr>
          <p:cNvSpPr/>
          <p:nvPr/>
        </p:nvSpPr>
        <p:spPr>
          <a:xfrm>
            <a:off x="679660" y="3573016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>
            <a:extLst>
              <a:ext uri="{FF2B5EF4-FFF2-40B4-BE49-F238E27FC236}">
                <a16:creationId xmlns:a16="http://schemas.microsoft.com/office/drawing/2014/main" id="{94C89901-75C7-4500-A307-11A96ABABDC5}"/>
              </a:ext>
            </a:extLst>
          </p:cNvPr>
          <p:cNvSpPr/>
          <p:nvPr/>
        </p:nvSpPr>
        <p:spPr>
          <a:xfrm rot="5400000">
            <a:off x="2758408" y="3449700"/>
            <a:ext cx="410344" cy="5543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Řečová bublina: oválný bublinový popisek 14">
            <a:extLst>
              <a:ext uri="{FF2B5EF4-FFF2-40B4-BE49-F238E27FC236}">
                <a16:creationId xmlns:a16="http://schemas.microsoft.com/office/drawing/2014/main" id="{F586F760-4401-43E9-992B-F68FFC5A8D8A}"/>
              </a:ext>
            </a:extLst>
          </p:cNvPr>
          <p:cNvSpPr/>
          <p:nvPr/>
        </p:nvSpPr>
        <p:spPr>
          <a:xfrm>
            <a:off x="1388188" y="463347"/>
            <a:ext cx="2596423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Proč se musím hýbat denně?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Mně se dnes nechce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Proč !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F27E297-762D-4C8C-B315-3F298E0F8B24}"/>
              </a:ext>
            </a:extLst>
          </p:cNvPr>
          <p:cNvSpPr/>
          <p:nvPr/>
        </p:nvSpPr>
        <p:spPr>
          <a:xfrm>
            <a:off x="4043583" y="1578677"/>
            <a:ext cx="4464496" cy="282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Pohybová aktivita jako důležitá součást léčby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cílem je přijmutí pohybové aktivity jako možnosti zábavy bez ohledu na individuální výkonnost</a:t>
            </a:r>
          </a:p>
          <a:p>
            <a:r>
              <a:rPr lang="cs-CZ" b="1" dirty="0">
                <a:solidFill>
                  <a:schemeClr val="tx1"/>
                </a:solidFill>
              </a:rPr>
              <a:t>heslo:</a:t>
            </a:r>
            <a:r>
              <a:rPr lang="cs-CZ" dirty="0">
                <a:solidFill>
                  <a:schemeClr val="tx1"/>
                </a:solidFill>
              </a:rPr>
              <a:t> ,,Zdravější a hezčí tělo je náš společný cíl, nebo-</a:t>
            </a:r>
            <a:r>
              <a:rPr lang="cs-CZ" dirty="0" err="1">
                <a:solidFill>
                  <a:schemeClr val="tx1"/>
                </a:solidFill>
              </a:rPr>
              <a:t>li</a:t>
            </a:r>
            <a:r>
              <a:rPr lang="cs-CZ" dirty="0">
                <a:solidFill>
                  <a:schemeClr val="tx1"/>
                </a:solidFill>
              </a:rPr>
              <a:t> hon za endorfiny.“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D754133-69E1-41E5-A9CA-B4ECB7A9B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30" y="3265107"/>
            <a:ext cx="1047750" cy="8001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1E06DE8-A37F-46C0-96A3-CCEB621428DA}"/>
              </a:ext>
            </a:extLst>
          </p:cNvPr>
          <p:cNvSpPr txBox="1"/>
          <p:nvPr/>
        </p:nvSpPr>
        <p:spPr>
          <a:xfrm>
            <a:off x="3999843" y="463347"/>
            <a:ext cx="4508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Pohyb, pohyb … a zase pohyb</a:t>
            </a:r>
          </a:p>
        </p:txBody>
      </p:sp>
    </p:spTree>
    <p:extLst>
      <p:ext uri="{BB962C8B-B14F-4D97-AF65-F5344CB8AC3E}">
        <p14:creationId xmlns:p14="http://schemas.microsoft.com/office/powerpoint/2010/main" val="25112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D353422D-D584-412F-9713-888EB929FB25}"/>
              </a:ext>
            </a:extLst>
          </p:cNvPr>
          <p:cNvSpPr/>
          <p:nvPr/>
        </p:nvSpPr>
        <p:spPr>
          <a:xfrm>
            <a:off x="6211850" y="1580238"/>
            <a:ext cx="7200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9D935C8-9873-48FE-9803-033DDC0B2DDC}"/>
              </a:ext>
            </a:extLst>
          </p:cNvPr>
          <p:cNvSpPr/>
          <p:nvPr/>
        </p:nvSpPr>
        <p:spPr>
          <a:xfrm>
            <a:off x="5907391" y="2626847"/>
            <a:ext cx="1300632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-4kg</a:t>
            </a:r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4ED1258D-F8AA-4B4C-AE90-CD54E669999D}"/>
              </a:ext>
            </a:extLst>
          </p:cNvPr>
          <p:cNvSpPr/>
          <p:nvPr/>
        </p:nvSpPr>
        <p:spPr>
          <a:xfrm rot="11067631">
            <a:off x="5901091" y="5018911"/>
            <a:ext cx="432048" cy="8640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oloviční rámeček 4">
            <a:extLst>
              <a:ext uri="{FF2B5EF4-FFF2-40B4-BE49-F238E27FC236}">
                <a16:creationId xmlns:a16="http://schemas.microsoft.com/office/drawing/2014/main" id="{1559F70A-554E-4995-B7AB-061CBC3FF265}"/>
              </a:ext>
            </a:extLst>
          </p:cNvPr>
          <p:cNvSpPr/>
          <p:nvPr/>
        </p:nvSpPr>
        <p:spPr>
          <a:xfrm rot="9140036">
            <a:off x="6684400" y="5042131"/>
            <a:ext cx="360040" cy="88650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kmý pruh 5">
            <a:extLst>
              <a:ext uri="{FF2B5EF4-FFF2-40B4-BE49-F238E27FC236}">
                <a16:creationId xmlns:a16="http://schemas.microsoft.com/office/drawing/2014/main" id="{FF1987FA-6BEC-4485-BB79-9450B9B1ECB5}"/>
              </a:ext>
            </a:extLst>
          </p:cNvPr>
          <p:cNvSpPr/>
          <p:nvPr/>
        </p:nvSpPr>
        <p:spPr>
          <a:xfrm>
            <a:off x="5395284" y="3660763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>
            <a:extLst>
              <a:ext uri="{FF2B5EF4-FFF2-40B4-BE49-F238E27FC236}">
                <a16:creationId xmlns:a16="http://schemas.microsoft.com/office/drawing/2014/main" id="{94C89901-75C7-4500-A307-11A96ABABDC5}"/>
              </a:ext>
            </a:extLst>
          </p:cNvPr>
          <p:cNvSpPr/>
          <p:nvPr/>
        </p:nvSpPr>
        <p:spPr>
          <a:xfrm rot="5400000">
            <a:off x="7280030" y="3609807"/>
            <a:ext cx="410344" cy="5543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Řečová bublina: oválný bublinový popisek 14">
            <a:extLst>
              <a:ext uri="{FF2B5EF4-FFF2-40B4-BE49-F238E27FC236}">
                <a16:creationId xmlns:a16="http://schemas.microsoft.com/office/drawing/2014/main" id="{F586F760-4401-43E9-992B-F68FFC5A8D8A}"/>
              </a:ext>
            </a:extLst>
          </p:cNvPr>
          <p:cNvSpPr/>
          <p:nvPr/>
        </p:nvSpPr>
        <p:spPr>
          <a:xfrm>
            <a:off x="5868144" y="396466"/>
            <a:ext cx="2679756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Mami , tati podpořte mne i doma!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F27E297-762D-4C8C-B315-3F298E0F8B24}"/>
              </a:ext>
            </a:extLst>
          </p:cNvPr>
          <p:cNvSpPr/>
          <p:nvPr/>
        </p:nvSpPr>
        <p:spPr>
          <a:xfrm>
            <a:off x="674735" y="1124744"/>
            <a:ext cx="4464496" cy="4240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V den odjezdu dětí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edukační schůzka pro rodiče a další příbuzné (nutriční terapeutka, kondiční trenér, psycholog), možná i individuální konzultace → </a:t>
            </a:r>
            <a:r>
              <a:rPr lang="cs-CZ" b="1" dirty="0">
                <a:solidFill>
                  <a:schemeClr val="tx1"/>
                </a:solidFill>
              </a:rPr>
              <a:t>role rodiny</a:t>
            </a:r>
          </a:p>
          <a:p>
            <a:r>
              <a:rPr lang="cs-CZ" dirty="0">
                <a:solidFill>
                  <a:schemeClr val="tx1"/>
                </a:solidFill>
              </a:rPr>
              <a:t>→ seznámení s programem v léčebně</a:t>
            </a:r>
          </a:p>
          <a:p>
            <a:r>
              <a:rPr lang="cs-CZ" dirty="0">
                <a:solidFill>
                  <a:schemeClr val="tx1"/>
                </a:solidFill>
              </a:rPr>
              <a:t>→ doporučení a rady do domácího prostředí</a:t>
            </a:r>
          </a:p>
          <a:p>
            <a:r>
              <a:rPr lang="cs-CZ" dirty="0">
                <a:solidFill>
                  <a:schemeClr val="tx1"/>
                </a:solidFill>
              </a:rPr>
              <a:t>→ nutná další návaznost – odborné ambulance, nutriční poradny (vedené vystudovanými odborníky (VOŠ, VŠ) – diplomovaný nutriční terapeut (</a:t>
            </a:r>
            <a:r>
              <a:rPr lang="cs-CZ" dirty="0" err="1">
                <a:solidFill>
                  <a:schemeClr val="tx1"/>
                </a:solidFill>
              </a:rPr>
              <a:t>DiS</a:t>
            </a:r>
            <a:r>
              <a:rPr lang="cs-CZ" dirty="0">
                <a:solidFill>
                  <a:schemeClr val="tx1"/>
                </a:solidFill>
              </a:rPr>
              <a:t>, Bc, Mgr), psychologické poradny, PLDD</a:t>
            </a:r>
          </a:p>
          <a:p>
            <a:endParaRPr lang="cs-CZ" dirty="0"/>
          </a:p>
          <a:p>
            <a:endParaRPr lang="cs-CZ" dirty="0"/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064A9DD-C611-4871-8656-7C15413B8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71" y="4820443"/>
            <a:ext cx="2412593" cy="116161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636E49-E620-46E4-94FD-04084176D646}"/>
              </a:ext>
            </a:extLst>
          </p:cNvPr>
          <p:cNvSpPr txBox="1"/>
          <p:nvPr/>
        </p:nvSpPr>
        <p:spPr>
          <a:xfrm>
            <a:off x="674735" y="54868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Komunikace s rodinou</a:t>
            </a:r>
          </a:p>
        </p:txBody>
      </p:sp>
    </p:spTree>
    <p:extLst>
      <p:ext uri="{BB962C8B-B14F-4D97-AF65-F5344CB8AC3E}">
        <p14:creationId xmlns:p14="http://schemas.microsoft.com/office/powerpoint/2010/main" val="103785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D353422D-D584-412F-9713-888EB929FB25}"/>
              </a:ext>
            </a:extLst>
          </p:cNvPr>
          <p:cNvSpPr/>
          <p:nvPr/>
        </p:nvSpPr>
        <p:spPr>
          <a:xfrm>
            <a:off x="6211850" y="1580238"/>
            <a:ext cx="7200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9D935C8-9873-48FE-9803-033DDC0B2DDC}"/>
              </a:ext>
            </a:extLst>
          </p:cNvPr>
          <p:cNvSpPr/>
          <p:nvPr/>
        </p:nvSpPr>
        <p:spPr>
          <a:xfrm>
            <a:off x="5916669" y="2660358"/>
            <a:ext cx="1300632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4ED1258D-F8AA-4B4C-AE90-CD54E669999D}"/>
              </a:ext>
            </a:extLst>
          </p:cNvPr>
          <p:cNvSpPr/>
          <p:nvPr/>
        </p:nvSpPr>
        <p:spPr>
          <a:xfrm rot="11067631">
            <a:off x="5901091" y="5018911"/>
            <a:ext cx="432048" cy="8640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oloviční rámeček 4">
            <a:extLst>
              <a:ext uri="{FF2B5EF4-FFF2-40B4-BE49-F238E27FC236}">
                <a16:creationId xmlns:a16="http://schemas.microsoft.com/office/drawing/2014/main" id="{1559F70A-554E-4995-B7AB-061CBC3FF265}"/>
              </a:ext>
            </a:extLst>
          </p:cNvPr>
          <p:cNvSpPr/>
          <p:nvPr/>
        </p:nvSpPr>
        <p:spPr>
          <a:xfrm rot="9140036">
            <a:off x="6684400" y="5042131"/>
            <a:ext cx="360040" cy="88650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kmý pruh 5">
            <a:extLst>
              <a:ext uri="{FF2B5EF4-FFF2-40B4-BE49-F238E27FC236}">
                <a16:creationId xmlns:a16="http://schemas.microsoft.com/office/drawing/2014/main" id="{FF1987FA-6BEC-4485-BB79-9450B9B1ECB5}"/>
              </a:ext>
            </a:extLst>
          </p:cNvPr>
          <p:cNvSpPr/>
          <p:nvPr/>
        </p:nvSpPr>
        <p:spPr>
          <a:xfrm>
            <a:off x="5395284" y="3660763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>
            <a:extLst>
              <a:ext uri="{FF2B5EF4-FFF2-40B4-BE49-F238E27FC236}">
                <a16:creationId xmlns:a16="http://schemas.microsoft.com/office/drawing/2014/main" id="{94C89901-75C7-4500-A307-11A96ABABDC5}"/>
              </a:ext>
            </a:extLst>
          </p:cNvPr>
          <p:cNvSpPr/>
          <p:nvPr/>
        </p:nvSpPr>
        <p:spPr>
          <a:xfrm rot="5400000">
            <a:off x="7280030" y="3609807"/>
            <a:ext cx="410344" cy="5543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Řečová bublina: oválný bublinový popisek 14">
            <a:extLst>
              <a:ext uri="{FF2B5EF4-FFF2-40B4-BE49-F238E27FC236}">
                <a16:creationId xmlns:a16="http://schemas.microsoft.com/office/drawing/2014/main" id="{F586F760-4401-43E9-992B-F68FFC5A8D8A}"/>
              </a:ext>
            </a:extLst>
          </p:cNvPr>
          <p:cNvSpPr/>
          <p:nvPr/>
        </p:nvSpPr>
        <p:spPr>
          <a:xfrm>
            <a:off x="5868144" y="396466"/>
            <a:ext cx="2679756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F27E297-762D-4C8C-B315-3F298E0F8B24}"/>
              </a:ext>
            </a:extLst>
          </p:cNvPr>
          <p:cNvSpPr/>
          <p:nvPr/>
        </p:nvSpPr>
        <p:spPr>
          <a:xfrm>
            <a:off x="827941" y="1333527"/>
            <a:ext cx="4464496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Courier New" panose="02070309020205020404" pitchFamily="49" charset="0"/>
              <a:buChar char="o"/>
            </a:pPr>
            <a:endParaRPr lang="cs-CZ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Přednosti pobytové léčby 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,,Všichni na jedné lodi“ – stejný problém, stud jde stranou, vzájemná motivace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Podnětné prostředí – přítomnost lidí z personálu vyznávající aktivní životní styl, nabídka nejrůznějších fitness aktivit, které se mohou stát koníčkem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Dosažené úspěchy – analýza váhových úbytků mezi dětmi a ocenění za pohybové aktivity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Kamarádské vztahy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Sociální sítě -  Facebook, YouTube, Instagram, společná komunikace,</a:t>
            </a:r>
          </a:p>
          <a:p>
            <a:r>
              <a:rPr lang="cs-CZ" dirty="0">
                <a:solidFill>
                  <a:schemeClr val="tx1"/>
                </a:solidFill>
              </a:rPr>
              <a:t>     vzájemná podpora</a:t>
            </a:r>
          </a:p>
          <a:p>
            <a:endParaRPr lang="cs-CZ" dirty="0"/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6A0BC6B-D3A2-4940-921E-518FBDC34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31" y="664507"/>
            <a:ext cx="762000" cy="3048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AC37B5-BD7E-4FE4-84E7-861FBFA71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20" y="1028727"/>
            <a:ext cx="762000" cy="3048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D156B39-AB26-417E-A5A2-527EC9818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530" y="631726"/>
            <a:ext cx="762000" cy="3048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29D3240-9E68-4BAB-894F-E7534C74D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78" y="3371971"/>
            <a:ext cx="895350" cy="8953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0081EC2-008B-4D56-8473-219C56FCA42F}"/>
              </a:ext>
            </a:extLst>
          </p:cNvPr>
          <p:cNvSpPr txBox="1"/>
          <p:nvPr/>
        </p:nvSpPr>
        <p:spPr>
          <a:xfrm>
            <a:off x="757972" y="63172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Proč k nám ?</a:t>
            </a:r>
          </a:p>
        </p:txBody>
      </p:sp>
    </p:spTree>
    <p:extLst>
      <p:ext uri="{BB962C8B-B14F-4D97-AF65-F5344CB8AC3E}">
        <p14:creationId xmlns:p14="http://schemas.microsoft.com/office/powerpoint/2010/main" val="126210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D353422D-D584-412F-9713-888EB929FB25}"/>
              </a:ext>
            </a:extLst>
          </p:cNvPr>
          <p:cNvSpPr/>
          <p:nvPr/>
        </p:nvSpPr>
        <p:spPr>
          <a:xfrm>
            <a:off x="1895298" y="2181258"/>
            <a:ext cx="435685" cy="5400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9D935C8-9873-48FE-9803-033DDC0B2DDC}"/>
              </a:ext>
            </a:extLst>
          </p:cNvPr>
          <p:cNvSpPr/>
          <p:nvPr/>
        </p:nvSpPr>
        <p:spPr>
          <a:xfrm>
            <a:off x="1655675" y="2721315"/>
            <a:ext cx="914932" cy="12601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4ED1258D-F8AA-4B4C-AE90-CD54E669999D}"/>
              </a:ext>
            </a:extLst>
          </p:cNvPr>
          <p:cNvSpPr/>
          <p:nvPr/>
        </p:nvSpPr>
        <p:spPr>
          <a:xfrm rot="12277045" flipH="1">
            <a:off x="1756689" y="3945444"/>
            <a:ext cx="342299" cy="432049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oloviční rámeček 4">
            <a:extLst>
              <a:ext uri="{FF2B5EF4-FFF2-40B4-BE49-F238E27FC236}">
                <a16:creationId xmlns:a16="http://schemas.microsoft.com/office/drawing/2014/main" id="{1559F70A-554E-4995-B7AB-061CBC3FF265}"/>
              </a:ext>
            </a:extLst>
          </p:cNvPr>
          <p:cNvSpPr/>
          <p:nvPr/>
        </p:nvSpPr>
        <p:spPr>
          <a:xfrm rot="9140036" flipH="1">
            <a:off x="2215671" y="3869627"/>
            <a:ext cx="295507" cy="443252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kmý pruh 5">
            <a:extLst>
              <a:ext uri="{FF2B5EF4-FFF2-40B4-BE49-F238E27FC236}">
                <a16:creationId xmlns:a16="http://schemas.microsoft.com/office/drawing/2014/main" id="{FF1987FA-6BEC-4485-BB79-9450B9B1ECB5}"/>
              </a:ext>
            </a:extLst>
          </p:cNvPr>
          <p:cNvSpPr/>
          <p:nvPr/>
        </p:nvSpPr>
        <p:spPr>
          <a:xfrm>
            <a:off x="1495134" y="3351385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>
            <a:extLst>
              <a:ext uri="{FF2B5EF4-FFF2-40B4-BE49-F238E27FC236}">
                <a16:creationId xmlns:a16="http://schemas.microsoft.com/office/drawing/2014/main" id="{94C89901-75C7-4500-A307-11A96ABABDC5}"/>
              </a:ext>
            </a:extLst>
          </p:cNvPr>
          <p:cNvSpPr/>
          <p:nvPr/>
        </p:nvSpPr>
        <p:spPr>
          <a:xfrm rot="5400000">
            <a:off x="2552527" y="3315727"/>
            <a:ext cx="205165" cy="335410"/>
          </a:xfrm>
          <a:prstGeom prst="diagStri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45F72ED-0099-4B7D-8678-1195C7A47EA6}"/>
              </a:ext>
            </a:extLst>
          </p:cNvPr>
          <p:cNvSpPr/>
          <p:nvPr/>
        </p:nvSpPr>
        <p:spPr>
          <a:xfrm>
            <a:off x="3084230" y="2210722"/>
            <a:ext cx="435685" cy="5400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69CB9A1F-2CF5-411F-8932-E71EEA27579A}"/>
              </a:ext>
            </a:extLst>
          </p:cNvPr>
          <p:cNvSpPr/>
          <p:nvPr/>
        </p:nvSpPr>
        <p:spPr>
          <a:xfrm>
            <a:off x="2844607" y="2750779"/>
            <a:ext cx="914932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oloviční rámeček 15">
            <a:extLst>
              <a:ext uri="{FF2B5EF4-FFF2-40B4-BE49-F238E27FC236}">
                <a16:creationId xmlns:a16="http://schemas.microsoft.com/office/drawing/2014/main" id="{7D7A27BC-C8F4-4FF7-A939-A95BB6C96390}"/>
              </a:ext>
            </a:extLst>
          </p:cNvPr>
          <p:cNvSpPr/>
          <p:nvPr/>
        </p:nvSpPr>
        <p:spPr>
          <a:xfrm rot="12277045" flipH="1">
            <a:off x="2945621" y="3974908"/>
            <a:ext cx="342299" cy="432049"/>
          </a:xfrm>
          <a:prstGeom prst="half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Poloviční rámeček 16">
            <a:extLst>
              <a:ext uri="{FF2B5EF4-FFF2-40B4-BE49-F238E27FC236}">
                <a16:creationId xmlns:a16="http://schemas.microsoft.com/office/drawing/2014/main" id="{3950BC12-725B-4B1F-9693-C301441E8280}"/>
              </a:ext>
            </a:extLst>
          </p:cNvPr>
          <p:cNvSpPr/>
          <p:nvPr/>
        </p:nvSpPr>
        <p:spPr>
          <a:xfrm rot="9140036" flipH="1">
            <a:off x="3404603" y="3899091"/>
            <a:ext cx="295507" cy="443252"/>
          </a:xfrm>
          <a:prstGeom prst="half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Šikmý pruh 17">
            <a:extLst>
              <a:ext uri="{FF2B5EF4-FFF2-40B4-BE49-F238E27FC236}">
                <a16:creationId xmlns:a16="http://schemas.microsoft.com/office/drawing/2014/main" id="{16DE8093-9543-4699-BEA3-DF0870321E08}"/>
              </a:ext>
            </a:extLst>
          </p:cNvPr>
          <p:cNvSpPr/>
          <p:nvPr/>
        </p:nvSpPr>
        <p:spPr>
          <a:xfrm>
            <a:off x="2684066" y="3380849"/>
            <a:ext cx="321082" cy="180014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Šikmý pruh 18">
            <a:extLst>
              <a:ext uri="{FF2B5EF4-FFF2-40B4-BE49-F238E27FC236}">
                <a16:creationId xmlns:a16="http://schemas.microsoft.com/office/drawing/2014/main" id="{D8B7170B-95DD-4092-8962-5241D603805E}"/>
              </a:ext>
            </a:extLst>
          </p:cNvPr>
          <p:cNvSpPr/>
          <p:nvPr/>
        </p:nvSpPr>
        <p:spPr>
          <a:xfrm rot="5400000">
            <a:off x="3741459" y="3345191"/>
            <a:ext cx="205165" cy="335410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581EC293-9706-43F6-B6AF-AC48F8D5960D}"/>
              </a:ext>
            </a:extLst>
          </p:cNvPr>
          <p:cNvSpPr/>
          <p:nvPr/>
        </p:nvSpPr>
        <p:spPr>
          <a:xfrm>
            <a:off x="4294943" y="2209718"/>
            <a:ext cx="435685" cy="5400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BC34E4A8-61AF-4FAE-9A51-F2B2FE27F5FC}"/>
              </a:ext>
            </a:extLst>
          </p:cNvPr>
          <p:cNvSpPr/>
          <p:nvPr/>
        </p:nvSpPr>
        <p:spPr>
          <a:xfrm>
            <a:off x="4055320" y="2749775"/>
            <a:ext cx="914932" cy="12601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Poloviční rámeček 21">
            <a:extLst>
              <a:ext uri="{FF2B5EF4-FFF2-40B4-BE49-F238E27FC236}">
                <a16:creationId xmlns:a16="http://schemas.microsoft.com/office/drawing/2014/main" id="{08195D1A-76BE-467D-9CC6-09A5B7984E6A}"/>
              </a:ext>
            </a:extLst>
          </p:cNvPr>
          <p:cNvSpPr/>
          <p:nvPr/>
        </p:nvSpPr>
        <p:spPr>
          <a:xfrm rot="12277045" flipH="1">
            <a:off x="4156334" y="3973904"/>
            <a:ext cx="342299" cy="432049"/>
          </a:xfrm>
          <a:prstGeom prst="half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Poloviční rámeček 22">
            <a:extLst>
              <a:ext uri="{FF2B5EF4-FFF2-40B4-BE49-F238E27FC236}">
                <a16:creationId xmlns:a16="http://schemas.microsoft.com/office/drawing/2014/main" id="{8FD4A940-7786-4BBC-AC45-9FDC459091B5}"/>
              </a:ext>
            </a:extLst>
          </p:cNvPr>
          <p:cNvSpPr/>
          <p:nvPr/>
        </p:nvSpPr>
        <p:spPr>
          <a:xfrm rot="9140036" flipH="1">
            <a:off x="4615316" y="3898087"/>
            <a:ext cx="295507" cy="443252"/>
          </a:xfrm>
          <a:prstGeom prst="half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Šikmý pruh 23">
            <a:extLst>
              <a:ext uri="{FF2B5EF4-FFF2-40B4-BE49-F238E27FC236}">
                <a16:creationId xmlns:a16="http://schemas.microsoft.com/office/drawing/2014/main" id="{4A6D8EF2-E62B-4A77-9C6A-1519BE750933}"/>
              </a:ext>
            </a:extLst>
          </p:cNvPr>
          <p:cNvSpPr/>
          <p:nvPr/>
        </p:nvSpPr>
        <p:spPr>
          <a:xfrm>
            <a:off x="3894779" y="3379845"/>
            <a:ext cx="321082" cy="180014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Šikmý pruh 24">
            <a:extLst>
              <a:ext uri="{FF2B5EF4-FFF2-40B4-BE49-F238E27FC236}">
                <a16:creationId xmlns:a16="http://schemas.microsoft.com/office/drawing/2014/main" id="{AB0E40A8-9A9E-4766-9BC6-8C8A2A235E8E}"/>
              </a:ext>
            </a:extLst>
          </p:cNvPr>
          <p:cNvSpPr/>
          <p:nvPr/>
        </p:nvSpPr>
        <p:spPr>
          <a:xfrm rot="5400000">
            <a:off x="4952172" y="3344187"/>
            <a:ext cx="205165" cy="335410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B7302FD3-7BDE-48B2-BB92-B6F2BCB3BFB1}"/>
              </a:ext>
            </a:extLst>
          </p:cNvPr>
          <p:cNvSpPr/>
          <p:nvPr/>
        </p:nvSpPr>
        <p:spPr>
          <a:xfrm>
            <a:off x="5532760" y="2171501"/>
            <a:ext cx="435685" cy="54005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20BEB8E0-9ED0-4995-B9C3-12591C0FF3A4}"/>
              </a:ext>
            </a:extLst>
          </p:cNvPr>
          <p:cNvSpPr/>
          <p:nvPr/>
        </p:nvSpPr>
        <p:spPr>
          <a:xfrm>
            <a:off x="5293137" y="2711558"/>
            <a:ext cx="914932" cy="12601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Poloviční rámeček 27">
            <a:extLst>
              <a:ext uri="{FF2B5EF4-FFF2-40B4-BE49-F238E27FC236}">
                <a16:creationId xmlns:a16="http://schemas.microsoft.com/office/drawing/2014/main" id="{168CB5FA-D5A0-42BA-815E-9A7EE0BF9C30}"/>
              </a:ext>
            </a:extLst>
          </p:cNvPr>
          <p:cNvSpPr/>
          <p:nvPr/>
        </p:nvSpPr>
        <p:spPr>
          <a:xfrm rot="12277045" flipH="1">
            <a:off x="5394151" y="3935687"/>
            <a:ext cx="342299" cy="432049"/>
          </a:xfrm>
          <a:prstGeom prst="half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Poloviční rámeček 28">
            <a:extLst>
              <a:ext uri="{FF2B5EF4-FFF2-40B4-BE49-F238E27FC236}">
                <a16:creationId xmlns:a16="http://schemas.microsoft.com/office/drawing/2014/main" id="{CA348460-C185-4A69-914A-36A3AB2CC45E}"/>
              </a:ext>
            </a:extLst>
          </p:cNvPr>
          <p:cNvSpPr/>
          <p:nvPr/>
        </p:nvSpPr>
        <p:spPr>
          <a:xfrm rot="9140036" flipH="1">
            <a:off x="5853133" y="3859870"/>
            <a:ext cx="295507" cy="443252"/>
          </a:xfrm>
          <a:prstGeom prst="half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Šikmý pruh 29">
            <a:extLst>
              <a:ext uri="{FF2B5EF4-FFF2-40B4-BE49-F238E27FC236}">
                <a16:creationId xmlns:a16="http://schemas.microsoft.com/office/drawing/2014/main" id="{284D8FA5-1B67-40C7-B10C-92524E4A8C51}"/>
              </a:ext>
            </a:extLst>
          </p:cNvPr>
          <p:cNvSpPr/>
          <p:nvPr/>
        </p:nvSpPr>
        <p:spPr>
          <a:xfrm>
            <a:off x="5132596" y="3341628"/>
            <a:ext cx="321082" cy="180014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Šikmý pruh 30">
            <a:extLst>
              <a:ext uri="{FF2B5EF4-FFF2-40B4-BE49-F238E27FC236}">
                <a16:creationId xmlns:a16="http://schemas.microsoft.com/office/drawing/2014/main" id="{DF8E8AD1-37B5-403F-BF38-3C603AB4B148}"/>
              </a:ext>
            </a:extLst>
          </p:cNvPr>
          <p:cNvSpPr/>
          <p:nvPr/>
        </p:nvSpPr>
        <p:spPr>
          <a:xfrm rot="5400000">
            <a:off x="6189989" y="3305970"/>
            <a:ext cx="205165" cy="33541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23A0F36A-5E48-4200-9B7E-6B5C3B5ECB3F}"/>
              </a:ext>
            </a:extLst>
          </p:cNvPr>
          <p:cNvSpPr/>
          <p:nvPr/>
        </p:nvSpPr>
        <p:spPr>
          <a:xfrm>
            <a:off x="6655468" y="2146664"/>
            <a:ext cx="435685" cy="5400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11115586-114F-45A7-8F98-B070C63631EC}"/>
              </a:ext>
            </a:extLst>
          </p:cNvPr>
          <p:cNvSpPr/>
          <p:nvPr/>
        </p:nvSpPr>
        <p:spPr>
          <a:xfrm>
            <a:off x="6415845" y="2686721"/>
            <a:ext cx="914932" cy="12601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Poloviční rámeček 33">
            <a:extLst>
              <a:ext uri="{FF2B5EF4-FFF2-40B4-BE49-F238E27FC236}">
                <a16:creationId xmlns:a16="http://schemas.microsoft.com/office/drawing/2014/main" id="{83C62EB3-1485-4001-AF68-564BC4813912}"/>
              </a:ext>
            </a:extLst>
          </p:cNvPr>
          <p:cNvSpPr/>
          <p:nvPr/>
        </p:nvSpPr>
        <p:spPr>
          <a:xfrm rot="12277045" flipH="1">
            <a:off x="6516859" y="3910850"/>
            <a:ext cx="342299" cy="432049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Poloviční rámeček 34">
            <a:extLst>
              <a:ext uri="{FF2B5EF4-FFF2-40B4-BE49-F238E27FC236}">
                <a16:creationId xmlns:a16="http://schemas.microsoft.com/office/drawing/2014/main" id="{701CE7F7-2FBE-41E3-AEEE-28F28EBF30E7}"/>
              </a:ext>
            </a:extLst>
          </p:cNvPr>
          <p:cNvSpPr/>
          <p:nvPr/>
        </p:nvSpPr>
        <p:spPr>
          <a:xfrm rot="9140036" flipH="1">
            <a:off x="6975841" y="3835033"/>
            <a:ext cx="295507" cy="44325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Šikmý pruh 35">
            <a:extLst>
              <a:ext uri="{FF2B5EF4-FFF2-40B4-BE49-F238E27FC236}">
                <a16:creationId xmlns:a16="http://schemas.microsoft.com/office/drawing/2014/main" id="{3690477E-0B68-4F5F-B3B2-5C1F2CD9E07C}"/>
              </a:ext>
            </a:extLst>
          </p:cNvPr>
          <p:cNvSpPr/>
          <p:nvPr/>
        </p:nvSpPr>
        <p:spPr>
          <a:xfrm>
            <a:off x="6255304" y="3316791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Šikmý pruh 36">
            <a:extLst>
              <a:ext uri="{FF2B5EF4-FFF2-40B4-BE49-F238E27FC236}">
                <a16:creationId xmlns:a16="http://schemas.microsoft.com/office/drawing/2014/main" id="{2713AAA9-2797-45EC-AD64-C1E8D47B5AF6}"/>
              </a:ext>
            </a:extLst>
          </p:cNvPr>
          <p:cNvSpPr/>
          <p:nvPr/>
        </p:nvSpPr>
        <p:spPr>
          <a:xfrm rot="5400000">
            <a:off x="7312697" y="3281133"/>
            <a:ext cx="205165" cy="335410"/>
          </a:xfrm>
          <a:prstGeom prst="diagStri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87C07B69-690D-4DDB-A523-3103313E3C16}"/>
              </a:ext>
            </a:extLst>
          </p:cNvPr>
          <p:cNvSpPr/>
          <p:nvPr/>
        </p:nvSpPr>
        <p:spPr>
          <a:xfrm>
            <a:off x="7788267" y="2157291"/>
            <a:ext cx="435685" cy="540057"/>
          </a:xfrm>
          <a:prstGeom prst="ellipse">
            <a:avLst/>
          </a:prstGeom>
          <a:solidFill>
            <a:srgbClr val="F6F12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2AABC531-8437-4438-B5C5-94DE6C261898}"/>
              </a:ext>
            </a:extLst>
          </p:cNvPr>
          <p:cNvSpPr/>
          <p:nvPr/>
        </p:nvSpPr>
        <p:spPr>
          <a:xfrm>
            <a:off x="7648866" y="2711558"/>
            <a:ext cx="699607" cy="1260140"/>
          </a:xfrm>
          <a:prstGeom prst="ellipse">
            <a:avLst/>
          </a:prstGeom>
          <a:solidFill>
            <a:srgbClr val="F6F12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Poloviční rámeček 39">
            <a:extLst>
              <a:ext uri="{FF2B5EF4-FFF2-40B4-BE49-F238E27FC236}">
                <a16:creationId xmlns:a16="http://schemas.microsoft.com/office/drawing/2014/main" id="{4BF4AC7C-0727-41D7-9FE4-FB0BB4A96008}"/>
              </a:ext>
            </a:extLst>
          </p:cNvPr>
          <p:cNvSpPr/>
          <p:nvPr/>
        </p:nvSpPr>
        <p:spPr>
          <a:xfrm rot="12277045" flipH="1">
            <a:off x="7749880" y="3935687"/>
            <a:ext cx="342299" cy="432049"/>
          </a:xfrm>
          <a:prstGeom prst="halfFrame">
            <a:avLst/>
          </a:prstGeom>
          <a:solidFill>
            <a:srgbClr val="F6F12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Poloviční rámeček 40">
            <a:extLst>
              <a:ext uri="{FF2B5EF4-FFF2-40B4-BE49-F238E27FC236}">
                <a16:creationId xmlns:a16="http://schemas.microsoft.com/office/drawing/2014/main" id="{E5F6FE1C-BB24-4A47-ADE0-BDDE55122816}"/>
              </a:ext>
            </a:extLst>
          </p:cNvPr>
          <p:cNvSpPr/>
          <p:nvPr/>
        </p:nvSpPr>
        <p:spPr>
          <a:xfrm rot="9140036" flipH="1">
            <a:off x="8208862" y="3859870"/>
            <a:ext cx="295507" cy="443252"/>
          </a:xfrm>
          <a:prstGeom prst="halfFrame">
            <a:avLst/>
          </a:prstGeom>
          <a:solidFill>
            <a:srgbClr val="F6F12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Šikmý pruh 41">
            <a:extLst>
              <a:ext uri="{FF2B5EF4-FFF2-40B4-BE49-F238E27FC236}">
                <a16:creationId xmlns:a16="http://schemas.microsoft.com/office/drawing/2014/main" id="{A242B65C-A7A4-4B5B-8944-A7C1A34F18B7}"/>
              </a:ext>
            </a:extLst>
          </p:cNvPr>
          <p:cNvSpPr/>
          <p:nvPr/>
        </p:nvSpPr>
        <p:spPr>
          <a:xfrm>
            <a:off x="7488325" y="3341628"/>
            <a:ext cx="321082" cy="180014"/>
          </a:xfrm>
          <a:prstGeom prst="diagStripe">
            <a:avLst/>
          </a:prstGeom>
          <a:solidFill>
            <a:srgbClr val="F6F12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Šikmý pruh 42">
            <a:extLst>
              <a:ext uri="{FF2B5EF4-FFF2-40B4-BE49-F238E27FC236}">
                <a16:creationId xmlns:a16="http://schemas.microsoft.com/office/drawing/2014/main" id="{BACBF737-8B81-415A-AEFD-6DDFB472D00A}"/>
              </a:ext>
            </a:extLst>
          </p:cNvPr>
          <p:cNvSpPr/>
          <p:nvPr/>
        </p:nvSpPr>
        <p:spPr>
          <a:xfrm rot="5400000">
            <a:off x="8344194" y="3273687"/>
            <a:ext cx="205165" cy="335410"/>
          </a:xfrm>
          <a:prstGeom prst="diagStripe">
            <a:avLst/>
          </a:prstGeom>
          <a:solidFill>
            <a:srgbClr val="F6F12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D463D5EE-2207-4F18-AE19-300B81176F5E}"/>
              </a:ext>
            </a:extLst>
          </p:cNvPr>
          <p:cNvSpPr/>
          <p:nvPr/>
        </p:nvSpPr>
        <p:spPr>
          <a:xfrm>
            <a:off x="735323" y="2209718"/>
            <a:ext cx="435685" cy="5400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FDA3C749-3EFC-4320-B3C9-436FF4AA298B}"/>
              </a:ext>
            </a:extLst>
          </p:cNvPr>
          <p:cNvSpPr/>
          <p:nvPr/>
        </p:nvSpPr>
        <p:spPr>
          <a:xfrm>
            <a:off x="495700" y="2749775"/>
            <a:ext cx="914932" cy="12601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Poloviční rámeček 45">
            <a:extLst>
              <a:ext uri="{FF2B5EF4-FFF2-40B4-BE49-F238E27FC236}">
                <a16:creationId xmlns:a16="http://schemas.microsoft.com/office/drawing/2014/main" id="{2E9ADDF8-AED9-4CAD-A3F2-8B7F427AB5EF}"/>
              </a:ext>
            </a:extLst>
          </p:cNvPr>
          <p:cNvSpPr/>
          <p:nvPr/>
        </p:nvSpPr>
        <p:spPr>
          <a:xfrm rot="12277045" flipH="1">
            <a:off x="596714" y="3973904"/>
            <a:ext cx="342299" cy="432049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7" name="Poloviční rámeček 46">
            <a:extLst>
              <a:ext uri="{FF2B5EF4-FFF2-40B4-BE49-F238E27FC236}">
                <a16:creationId xmlns:a16="http://schemas.microsoft.com/office/drawing/2014/main" id="{C356E49F-0FA6-44CB-B55F-44A13F6EF543}"/>
              </a:ext>
            </a:extLst>
          </p:cNvPr>
          <p:cNvSpPr/>
          <p:nvPr/>
        </p:nvSpPr>
        <p:spPr>
          <a:xfrm rot="9140036" flipH="1">
            <a:off x="1055696" y="3898087"/>
            <a:ext cx="295507" cy="443252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8" name="Šikmý pruh 47">
            <a:extLst>
              <a:ext uri="{FF2B5EF4-FFF2-40B4-BE49-F238E27FC236}">
                <a16:creationId xmlns:a16="http://schemas.microsoft.com/office/drawing/2014/main" id="{0196363A-515C-4BF0-AEA6-7F88F7EDEBC0}"/>
              </a:ext>
            </a:extLst>
          </p:cNvPr>
          <p:cNvSpPr/>
          <p:nvPr/>
        </p:nvSpPr>
        <p:spPr>
          <a:xfrm>
            <a:off x="335159" y="3379845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9" name="Šikmý pruh 48">
            <a:extLst>
              <a:ext uri="{FF2B5EF4-FFF2-40B4-BE49-F238E27FC236}">
                <a16:creationId xmlns:a16="http://schemas.microsoft.com/office/drawing/2014/main" id="{21ADA419-D835-49EB-9A08-FA5E0C8696E2}"/>
              </a:ext>
            </a:extLst>
          </p:cNvPr>
          <p:cNvSpPr/>
          <p:nvPr/>
        </p:nvSpPr>
        <p:spPr>
          <a:xfrm rot="5400000">
            <a:off x="1392552" y="3344187"/>
            <a:ext cx="205165" cy="335410"/>
          </a:xfrm>
          <a:prstGeom prst="diagStri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8739E24-EAD3-4A6F-82C1-A0F5696C6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9" y="5056941"/>
            <a:ext cx="942313" cy="942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8C3B4A9C-EB0F-45B7-9A54-452504014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13" y="5041307"/>
            <a:ext cx="942313" cy="942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7B16DF33-11E3-4818-A854-CD1623915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82" y="5041308"/>
            <a:ext cx="942313" cy="942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E0802370-E931-4AA6-9FDB-54B9F81D6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95" y="5041309"/>
            <a:ext cx="942313" cy="942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3" name="Obrázek 52">
            <a:extLst>
              <a:ext uri="{FF2B5EF4-FFF2-40B4-BE49-F238E27FC236}">
                <a16:creationId xmlns:a16="http://schemas.microsoft.com/office/drawing/2014/main" id="{FA4B269F-B182-45EB-97A7-4A55F1044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97" y="5041309"/>
            <a:ext cx="942313" cy="942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A4FCB07E-F1CC-4EB0-B8CE-410C3B58B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10" y="5041310"/>
            <a:ext cx="942313" cy="942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0CF3894-4312-41EB-911B-B4BE2FFF0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49" y="5065480"/>
            <a:ext cx="943648" cy="943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9AA0567-EA3A-4DF0-A233-DA2086C8A03A}"/>
              </a:ext>
            </a:extLst>
          </p:cNvPr>
          <p:cNvSpPr txBox="1"/>
          <p:nvPr/>
        </p:nvSpPr>
        <p:spPr>
          <a:xfrm>
            <a:off x="575599" y="911698"/>
            <a:ext cx="2951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Dětská léčebna Křetín</a:t>
            </a:r>
          </a:p>
          <a:p>
            <a:r>
              <a:rPr lang="cs-CZ" dirty="0">
                <a:solidFill>
                  <a:schemeClr val="bg1"/>
                </a:solidFill>
                <a:hlinkClick r:id="rId5"/>
              </a:rPr>
              <a:t>www.detskelecebny.</a:t>
            </a:r>
            <a:r>
              <a:rPr lang="cs-CZ" dirty="0">
                <a:hlinkClick r:id="rId5"/>
              </a:rPr>
              <a:t>cz</a:t>
            </a:r>
            <a:r>
              <a:rPr lang="cs-CZ" dirty="0"/>
              <a:t> /</a:t>
            </a:r>
            <a:r>
              <a:rPr lang="cs-CZ" dirty="0" err="1"/>
              <a:t>kretin</a:t>
            </a:r>
            <a:endParaRPr lang="cs-CZ" dirty="0"/>
          </a:p>
          <a:p>
            <a:r>
              <a:rPr lang="cs-CZ" dirty="0"/>
              <a:t>vyziva@detskelecebny.cz</a:t>
            </a:r>
          </a:p>
          <a:p>
            <a:r>
              <a:rPr lang="cs-CZ" dirty="0"/>
              <a:t>bednarikova@detskelecebny.cz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AECC6F4-6A3F-4C5D-8C37-28A387D1FD67}"/>
              </a:ext>
            </a:extLst>
          </p:cNvPr>
          <p:cNvSpPr txBox="1"/>
          <p:nvPr/>
        </p:nvSpPr>
        <p:spPr>
          <a:xfrm>
            <a:off x="3844041" y="491787"/>
            <a:ext cx="5037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Léčebné pobyty nadváhy a obezity u dětí a dospívajících jsou zpravidla 4-týdenní ( od 2 do 18 let), doprovod rodičem je možný pro  děti do 6 let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Pobyty jsou hrazeny ( včetně doprovodu) zdravotními pojišťovnami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Součástí léčebny je ZŠ a MŠ.</a:t>
            </a:r>
          </a:p>
        </p:txBody>
      </p:sp>
    </p:spTree>
    <p:extLst>
      <p:ext uri="{BB962C8B-B14F-4D97-AF65-F5344CB8AC3E}">
        <p14:creationId xmlns:p14="http://schemas.microsoft.com/office/powerpoint/2010/main" val="1967376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7F75930-62A1-48E7-B81F-E3C72B1D1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0501"/>
            <a:ext cx="4032513" cy="332444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0474BD-3CC6-4CB4-8D5B-2E60A7F57262}"/>
              </a:ext>
            </a:extLst>
          </p:cNvPr>
          <p:cNvSpPr txBox="1"/>
          <p:nvPr/>
        </p:nvSpPr>
        <p:spPr>
          <a:xfrm>
            <a:off x="5294290" y="24928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Děkuji za pozornost.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7444D0B-812E-453F-A131-ADCDE2FD2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1" y="3236268"/>
            <a:ext cx="735854" cy="73585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16AEEAC-5A55-4ED5-9E28-5F4DBBCB0E48}"/>
              </a:ext>
            </a:extLst>
          </p:cNvPr>
          <p:cNvSpPr txBox="1"/>
          <p:nvPr/>
        </p:nvSpPr>
        <p:spPr>
          <a:xfrm>
            <a:off x="467544" y="4193134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Dětská léčebna Křetín</a:t>
            </a:r>
          </a:p>
          <a:p>
            <a:endParaRPr lang="cs-CZ" dirty="0"/>
          </a:p>
          <a:p>
            <a:r>
              <a:rPr lang="cs-CZ" i="1" dirty="0">
                <a:latin typeface="Bodoni MT Black" panose="02070A03080606020203" pitchFamily="18" charset="0"/>
              </a:rPr>
              <a:t>…a nyní je čas na krátké video z prostředí léčebny…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622999E-D137-4354-8AC3-09557A24DA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85" y="820998"/>
            <a:ext cx="1385311" cy="12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78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BB022-3EF5-4BBF-967C-179F6845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25" y="469776"/>
            <a:ext cx="7680960" cy="1371600"/>
          </a:xfrm>
        </p:spPr>
        <p:txBody>
          <a:bodyPr/>
          <a:lstStyle/>
          <a:p>
            <a:r>
              <a:rPr lang="cs-CZ" dirty="0"/>
              <a:t>Jaká může být představa?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B7D8AE7-E06B-4F15-9A01-9AB543186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5" t="9905" r="20687" b="24171"/>
          <a:stretch/>
        </p:blipFill>
        <p:spPr>
          <a:xfrm>
            <a:off x="3347864" y="2492897"/>
            <a:ext cx="2952328" cy="2592288"/>
          </a:xfrm>
        </p:spPr>
      </p:pic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AE8737B-D0B1-4CF7-A030-126546A4A2A6}"/>
              </a:ext>
            </a:extLst>
          </p:cNvPr>
          <p:cNvSpPr/>
          <p:nvPr/>
        </p:nvSpPr>
        <p:spPr>
          <a:xfrm>
            <a:off x="2360488" y="27555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C1301DCB-A032-4730-9AC4-2A23D210D2A7}"/>
              </a:ext>
            </a:extLst>
          </p:cNvPr>
          <p:cNvSpPr/>
          <p:nvPr/>
        </p:nvSpPr>
        <p:spPr>
          <a:xfrm>
            <a:off x="6410877" y="27555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Řečová bublina: oválný bublinový popisek 22">
            <a:extLst>
              <a:ext uri="{FF2B5EF4-FFF2-40B4-BE49-F238E27FC236}">
                <a16:creationId xmlns:a16="http://schemas.microsoft.com/office/drawing/2014/main" id="{47203F0E-DA35-43BB-83B5-0A547BF54D96}"/>
              </a:ext>
            </a:extLst>
          </p:cNvPr>
          <p:cNvSpPr/>
          <p:nvPr/>
        </p:nvSpPr>
        <p:spPr>
          <a:xfrm>
            <a:off x="7508925" y="1026697"/>
            <a:ext cx="1249288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Jupí, navždy hubený </a:t>
            </a:r>
          </a:p>
        </p:txBody>
      </p:sp>
      <p:sp>
        <p:nvSpPr>
          <p:cNvPr id="13" name="Poloviční rámeček 12">
            <a:extLst>
              <a:ext uri="{FF2B5EF4-FFF2-40B4-BE49-F238E27FC236}">
                <a16:creationId xmlns:a16="http://schemas.microsoft.com/office/drawing/2014/main" id="{0EAAFC94-7D67-4DA0-AB13-4E3B2DFBF90D}"/>
              </a:ext>
            </a:extLst>
          </p:cNvPr>
          <p:cNvSpPr/>
          <p:nvPr/>
        </p:nvSpPr>
        <p:spPr>
          <a:xfrm rot="11205196">
            <a:off x="7184445" y="4941171"/>
            <a:ext cx="432048" cy="864096"/>
          </a:xfrm>
          <a:prstGeom prst="halfFrame">
            <a:avLst>
              <a:gd name="adj1" fmla="val 33333"/>
              <a:gd name="adj2" fmla="val 26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Poloviční rámeček 15">
            <a:extLst>
              <a:ext uri="{FF2B5EF4-FFF2-40B4-BE49-F238E27FC236}">
                <a16:creationId xmlns:a16="http://schemas.microsoft.com/office/drawing/2014/main" id="{D975A6E5-A895-425D-9212-4C7AFBC344B0}"/>
              </a:ext>
            </a:extLst>
          </p:cNvPr>
          <p:cNvSpPr/>
          <p:nvPr/>
        </p:nvSpPr>
        <p:spPr>
          <a:xfrm rot="9486412">
            <a:off x="1839499" y="5121068"/>
            <a:ext cx="369802" cy="91687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Šikmý pruh 17">
            <a:extLst>
              <a:ext uri="{FF2B5EF4-FFF2-40B4-BE49-F238E27FC236}">
                <a16:creationId xmlns:a16="http://schemas.microsoft.com/office/drawing/2014/main" id="{9ED2B328-98EE-4A06-A27D-61B66AF379AF}"/>
              </a:ext>
            </a:extLst>
          </p:cNvPr>
          <p:cNvSpPr/>
          <p:nvPr/>
        </p:nvSpPr>
        <p:spPr>
          <a:xfrm>
            <a:off x="709879" y="3806647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Šikmý pruh 18">
            <a:extLst>
              <a:ext uri="{FF2B5EF4-FFF2-40B4-BE49-F238E27FC236}">
                <a16:creationId xmlns:a16="http://schemas.microsoft.com/office/drawing/2014/main" id="{61B4E43F-E66E-4CB1-BF25-B11B323620EB}"/>
              </a:ext>
            </a:extLst>
          </p:cNvPr>
          <p:cNvSpPr/>
          <p:nvPr/>
        </p:nvSpPr>
        <p:spPr>
          <a:xfrm rot="5237307">
            <a:off x="2277390" y="3944196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Šikmý pruh 23">
            <a:extLst>
              <a:ext uri="{FF2B5EF4-FFF2-40B4-BE49-F238E27FC236}">
                <a16:creationId xmlns:a16="http://schemas.microsoft.com/office/drawing/2014/main" id="{98B2E964-B679-43C2-837B-1FA1C083548A}"/>
              </a:ext>
            </a:extLst>
          </p:cNvPr>
          <p:cNvSpPr/>
          <p:nvPr/>
        </p:nvSpPr>
        <p:spPr>
          <a:xfrm rot="16426945">
            <a:off x="8263712" y="3642571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Šikmý pruh 24">
            <a:extLst>
              <a:ext uri="{FF2B5EF4-FFF2-40B4-BE49-F238E27FC236}">
                <a16:creationId xmlns:a16="http://schemas.microsoft.com/office/drawing/2014/main" id="{613C7BD3-D84C-4C25-AA6A-9D8D9B782B3B}"/>
              </a:ext>
            </a:extLst>
          </p:cNvPr>
          <p:cNvSpPr/>
          <p:nvPr/>
        </p:nvSpPr>
        <p:spPr>
          <a:xfrm>
            <a:off x="7065672" y="3387206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Poloviční rámeček 25">
            <a:extLst>
              <a:ext uri="{FF2B5EF4-FFF2-40B4-BE49-F238E27FC236}">
                <a16:creationId xmlns:a16="http://schemas.microsoft.com/office/drawing/2014/main" id="{A297E3F5-696C-4CA8-A375-A1385D9FC7B4}"/>
              </a:ext>
            </a:extLst>
          </p:cNvPr>
          <p:cNvSpPr/>
          <p:nvPr/>
        </p:nvSpPr>
        <p:spPr>
          <a:xfrm rot="9486412">
            <a:off x="7818464" y="4892793"/>
            <a:ext cx="432048" cy="11681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Poloviční rámeček 26">
            <a:extLst>
              <a:ext uri="{FF2B5EF4-FFF2-40B4-BE49-F238E27FC236}">
                <a16:creationId xmlns:a16="http://schemas.microsoft.com/office/drawing/2014/main" id="{D8C9D145-7CE9-4B48-9E53-711AAF3ABBB4}"/>
              </a:ext>
            </a:extLst>
          </p:cNvPr>
          <p:cNvSpPr/>
          <p:nvPr/>
        </p:nvSpPr>
        <p:spPr>
          <a:xfrm rot="11092397">
            <a:off x="1136539" y="5101974"/>
            <a:ext cx="432048" cy="8640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F79647F1-E54A-4C97-ADF6-7DCF05DFB788}"/>
              </a:ext>
            </a:extLst>
          </p:cNvPr>
          <p:cNvSpPr/>
          <p:nvPr/>
        </p:nvSpPr>
        <p:spPr>
          <a:xfrm>
            <a:off x="1258822" y="1765419"/>
            <a:ext cx="821797" cy="1109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BF52966F-7A00-4B4E-B031-8855DA841D41}"/>
              </a:ext>
            </a:extLst>
          </p:cNvPr>
          <p:cNvSpPr/>
          <p:nvPr/>
        </p:nvSpPr>
        <p:spPr>
          <a:xfrm>
            <a:off x="7499970" y="1765419"/>
            <a:ext cx="83194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82EB09A3-F7C6-494C-884F-B75E00DDE0E5}"/>
              </a:ext>
            </a:extLst>
          </p:cNvPr>
          <p:cNvSpPr/>
          <p:nvPr/>
        </p:nvSpPr>
        <p:spPr>
          <a:xfrm>
            <a:off x="975211" y="2888149"/>
            <a:ext cx="1512168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3C10A8C5-DC13-4789-972A-101CC780FBBE}"/>
              </a:ext>
            </a:extLst>
          </p:cNvPr>
          <p:cNvSpPr/>
          <p:nvPr/>
        </p:nvSpPr>
        <p:spPr>
          <a:xfrm>
            <a:off x="7329964" y="2852940"/>
            <a:ext cx="1103015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-20kg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FCC06C-3FF8-41C7-9AB7-18476CE79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38" y="1937136"/>
            <a:ext cx="831942" cy="83194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74766662-9DDE-419C-9832-5E8CE953F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31" y="1968985"/>
            <a:ext cx="735854" cy="7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3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D353422D-D584-412F-9713-888EB929FB25}"/>
              </a:ext>
            </a:extLst>
          </p:cNvPr>
          <p:cNvSpPr/>
          <p:nvPr/>
        </p:nvSpPr>
        <p:spPr>
          <a:xfrm>
            <a:off x="1547664" y="1484784"/>
            <a:ext cx="7200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9D935C8-9873-48FE-9803-033DDC0B2DDC}"/>
              </a:ext>
            </a:extLst>
          </p:cNvPr>
          <p:cNvSpPr/>
          <p:nvPr/>
        </p:nvSpPr>
        <p:spPr>
          <a:xfrm>
            <a:off x="1221447" y="2558953"/>
            <a:ext cx="1512168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4ED1258D-F8AA-4B4C-AE90-CD54E669999D}"/>
              </a:ext>
            </a:extLst>
          </p:cNvPr>
          <p:cNvSpPr/>
          <p:nvPr/>
        </p:nvSpPr>
        <p:spPr>
          <a:xfrm rot="11205196">
            <a:off x="1259632" y="5085184"/>
            <a:ext cx="432048" cy="8640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oloviční rámeček 4">
            <a:extLst>
              <a:ext uri="{FF2B5EF4-FFF2-40B4-BE49-F238E27FC236}">
                <a16:creationId xmlns:a16="http://schemas.microsoft.com/office/drawing/2014/main" id="{1559F70A-554E-4995-B7AB-061CBC3FF265}"/>
              </a:ext>
            </a:extLst>
          </p:cNvPr>
          <p:cNvSpPr/>
          <p:nvPr/>
        </p:nvSpPr>
        <p:spPr>
          <a:xfrm rot="9140036">
            <a:off x="2123728" y="5085184"/>
            <a:ext cx="360040" cy="88650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kmý pruh 5">
            <a:extLst>
              <a:ext uri="{FF2B5EF4-FFF2-40B4-BE49-F238E27FC236}">
                <a16:creationId xmlns:a16="http://schemas.microsoft.com/office/drawing/2014/main" id="{FF1987FA-6BEC-4485-BB79-9450B9B1ECB5}"/>
              </a:ext>
            </a:extLst>
          </p:cNvPr>
          <p:cNvSpPr/>
          <p:nvPr/>
        </p:nvSpPr>
        <p:spPr>
          <a:xfrm>
            <a:off x="679660" y="3573016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>
            <a:extLst>
              <a:ext uri="{FF2B5EF4-FFF2-40B4-BE49-F238E27FC236}">
                <a16:creationId xmlns:a16="http://schemas.microsoft.com/office/drawing/2014/main" id="{94C89901-75C7-4500-A307-11A96ABABDC5}"/>
              </a:ext>
            </a:extLst>
          </p:cNvPr>
          <p:cNvSpPr/>
          <p:nvPr/>
        </p:nvSpPr>
        <p:spPr>
          <a:xfrm rot="5400000">
            <a:off x="2758408" y="3449700"/>
            <a:ext cx="410344" cy="5543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591EFF4-4129-4CBF-A255-26755159A29B}"/>
              </a:ext>
            </a:extLst>
          </p:cNvPr>
          <p:cNvSpPr/>
          <p:nvPr/>
        </p:nvSpPr>
        <p:spPr>
          <a:xfrm>
            <a:off x="2591780" y="1425092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ea typeface="Calibri" pitchFamily="34" charset="0"/>
                <a:cs typeface="Calibri" pitchFamily="34" charset="0"/>
              </a:rPr>
              <a:t>Metoda </a:t>
            </a:r>
            <a:r>
              <a:rPr lang="cs-CZ" b="1" dirty="0">
                <a:ea typeface="Calibri" pitchFamily="34" charset="0"/>
                <a:cs typeface="Calibri" pitchFamily="34" charset="0"/>
              </a:rPr>
              <a:t>kognitivně-behaviorální psychoterapie dětské obezity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ea typeface="Calibri" pitchFamily="34" charset="0"/>
                <a:cs typeface="Calibri" pitchFamily="34" charset="0"/>
              </a:rPr>
              <a:t>vychází z poznatku, že nevhodné stravovací a pohybové návyky jsou naučené, a dají se pomocí různých technik také odnaučit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ea typeface="Calibri" pitchFamily="34" charset="0"/>
                <a:cs typeface="Calibri" pitchFamily="34" charset="0"/>
              </a:rPr>
              <a:t>je třeba změnit nejen chování, ale i myšlení a emoce, které k nevhodnému chování vedou (</a:t>
            </a:r>
            <a:r>
              <a:rPr lang="cs-CZ" b="1" dirty="0">
                <a:ea typeface="Calibri" pitchFamily="34" charset="0"/>
                <a:cs typeface="Calibri" pitchFamily="34" charset="0"/>
              </a:rPr>
              <a:t>i</a:t>
            </a:r>
            <a:r>
              <a:rPr lang="cs-CZ" b="1" dirty="0"/>
              <a:t>ndividualita dítěte)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1F353A2-82B6-4842-B5BF-0BBD597DF50D}"/>
              </a:ext>
            </a:extLst>
          </p:cNvPr>
          <p:cNvSpPr/>
          <p:nvPr/>
        </p:nvSpPr>
        <p:spPr>
          <a:xfrm>
            <a:off x="418046" y="542396"/>
            <a:ext cx="6077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A skutečnost pobytové léčby?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5C6D054-35B2-4E57-A393-DFD417F5F1FC}"/>
              </a:ext>
            </a:extLst>
          </p:cNvPr>
          <p:cNvSpPr/>
          <p:nvPr/>
        </p:nvSpPr>
        <p:spPr>
          <a:xfrm>
            <a:off x="3890215" y="3994644"/>
            <a:ext cx="4264737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Komplexní přístup zdravotníků</a:t>
            </a: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210BFE87-D9FD-4CB2-9D11-C0F1737805F0}"/>
              </a:ext>
            </a:extLst>
          </p:cNvPr>
          <p:cNvSpPr/>
          <p:nvPr/>
        </p:nvSpPr>
        <p:spPr>
          <a:xfrm>
            <a:off x="5652120" y="2902420"/>
            <a:ext cx="484632" cy="742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F068A14-235D-4C08-861A-C938197E7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21" y="986630"/>
            <a:ext cx="11334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26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D353422D-D584-412F-9713-888EB929FB25}"/>
              </a:ext>
            </a:extLst>
          </p:cNvPr>
          <p:cNvSpPr/>
          <p:nvPr/>
        </p:nvSpPr>
        <p:spPr>
          <a:xfrm>
            <a:off x="1547664" y="1484784"/>
            <a:ext cx="7200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9D935C8-9873-48FE-9803-033DDC0B2DDC}"/>
              </a:ext>
            </a:extLst>
          </p:cNvPr>
          <p:cNvSpPr/>
          <p:nvPr/>
        </p:nvSpPr>
        <p:spPr>
          <a:xfrm>
            <a:off x="1221447" y="2558953"/>
            <a:ext cx="1512168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4ED1258D-F8AA-4B4C-AE90-CD54E669999D}"/>
              </a:ext>
            </a:extLst>
          </p:cNvPr>
          <p:cNvSpPr/>
          <p:nvPr/>
        </p:nvSpPr>
        <p:spPr>
          <a:xfrm rot="11205196">
            <a:off x="1259632" y="5085184"/>
            <a:ext cx="432048" cy="8640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oloviční rámeček 4">
            <a:extLst>
              <a:ext uri="{FF2B5EF4-FFF2-40B4-BE49-F238E27FC236}">
                <a16:creationId xmlns:a16="http://schemas.microsoft.com/office/drawing/2014/main" id="{1559F70A-554E-4995-B7AB-061CBC3FF265}"/>
              </a:ext>
            </a:extLst>
          </p:cNvPr>
          <p:cNvSpPr/>
          <p:nvPr/>
        </p:nvSpPr>
        <p:spPr>
          <a:xfrm rot="9140036">
            <a:off x="2123728" y="5085184"/>
            <a:ext cx="360040" cy="88650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kmý pruh 5">
            <a:extLst>
              <a:ext uri="{FF2B5EF4-FFF2-40B4-BE49-F238E27FC236}">
                <a16:creationId xmlns:a16="http://schemas.microsoft.com/office/drawing/2014/main" id="{FF1987FA-6BEC-4485-BB79-9450B9B1ECB5}"/>
              </a:ext>
            </a:extLst>
          </p:cNvPr>
          <p:cNvSpPr/>
          <p:nvPr/>
        </p:nvSpPr>
        <p:spPr>
          <a:xfrm>
            <a:off x="679660" y="3573016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>
            <a:extLst>
              <a:ext uri="{FF2B5EF4-FFF2-40B4-BE49-F238E27FC236}">
                <a16:creationId xmlns:a16="http://schemas.microsoft.com/office/drawing/2014/main" id="{94C89901-75C7-4500-A307-11A96ABABDC5}"/>
              </a:ext>
            </a:extLst>
          </p:cNvPr>
          <p:cNvSpPr/>
          <p:nvPr/>
        </p:nvSpPr>
        <p:spPr>
          <a:xfrm rot="5400000">
            <a:off x="2758408" y="3449700"/>
            <a:ext cx="410344" cy="5543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4A5C94E-91E2-4FEF-9841-A5D7FD44BB09}"/>
              </a:ext>
            </a:extLst>
          </p:cNvPr>
          <p:cNvSpPr/>
          <p:nvPr/>
        </p:nvSpPr>
        <p:spPr>
          <a:xfrm>
            <a:off x="4139952" y="1292188"/>
            <a:ext cx="3456384" cy="120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Lékař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Podrobné vyšetření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Plán léčby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DD24736-6282-4E16-8DDB-F86AB11F8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58" y="3108119"/>
            <a:ext cx="1512168" cy="170819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F83F746-8906-4379-9140-CD438F0558A2}"/>
              </a:ext>
            </a:extLst>
          </p:cNvPr>
          <p:cNvSpPr txBox="1"/>
          <p:nvPr/>
        </p:nvSpPr>
        <p:spPr>
          <a:xfrm>
            <a:off x="395536" y="4766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Komplexní přístup </a:t>
            </a:r>
          </a:p>
        </p:txBody>
      </p:sp>
    </p:spTree>
    <p:extLst>
      <p:ext uri="{BB962C8B-B14F-4D97-AF65-F5344CB8AC3E}">
        <p14:creationId xmlns:p14="http://schemas.microsoft.com/office/powerpoint/2010/main" val="2282502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D353422D-D584-412F-9713-888EB929FB25}"/>
              </a:ext>
            </a:extLst>
          </p:cNvPr>
          <p:cNvSpPr/>
          <p:nvPr/>
        </p:nvSpPr>
        <p:spPr>
          <a:xfrm>
            <a:off x="1045911" y="1382834"/>
            <a:ext cx="7200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9D935C8-9873-48FE-9803-033DDC0B2DDC}"/>
              </a:ext>
            </a:extLst>
          </p:cNvPr>
          <p:cNvSpPr/>
          <p:nvPr/>
        </p:nvSpPr>
        <p:spPr>
          <a:xfrm>
            <a:off x="668073" y="2462954"/>
            <a:ext cx="1512168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„najdi si takový způsob zdravého stravování, aby byl udržitelný na celý život“</a:t>
            </a:r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4ED1258D-F8AA-4B4C-AE90-CD54E669999D}"/>
              </a:ext>
            </a:extLst>
          </p:cNvPr>
          <p:cNvSpPr/>
          <p:nvPr/>
        </p:nvSpPr>
        <p:spPr>
          <a:xfrm rot="11205196">
            <a:off x="658188" y="4827093"/>
            <a:ext cx="432048" cy="8640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oloviční rámeček 4">
            <a:extLst>
              <a:ext uri="{FF2B5EF4-FFF2-40B4-BE49-F238E27FC236}">
                <a16:creationId xmlns:a16="http://schemas.microsoft.com/office/drawing/2014/main" id="{1559F70A-554E-4995-B7AB-061CBC3FF265}"/>
              </a:ext>
            </a:extLst>
          </p:cNvPr>
          <p:cNvSpPr/>
          <p:nvPr/>
        </p:nvSpPr>
        <p:spPr>
          <a:xfrm rot="9140036">
            <a:off x="1552962" y="4837597"/>
            <a:ext cx="360040" cy="88650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kmý pruh 5">
            <a:extLst>
              <a:ext uri="{FF2B5EF4-FFF2-40B4-BE49-F238E27FC236}">
                <a16:creationId xmlns:a16="http://schemas.microsoft.com/office/drawing/2014/main" id="{FF1987FA-6BEC-4485-BB79-9450B9B1ECB5}"/>
              </a:ext>
            </a:extLst>
          </p:cNvPr>
          <p:cNvSpPr/>
          <p:nvPr/>
        </p:nvSpPr>
        <p:spPr>
          <a:xfrm>
            <a:off x="230230" y="3681028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>
            <a:extLst>
              <a:ext uri="{FF2B5EF4-FFF2-40B4-BE49-F238E27FC236}">
                <a16:creationId xmlns:a16="http://schemas.microsoft.com/office/drawing/2014/main" id="{94C89901-75C7-4500-A307-11A96ABABDC5}"/>
              </a:ext>
            </a:extLst>
          </p:cNvPr>
          <p:cNvSpPr/>
          <p:nvPr/>
        </p:nvSpPr>
        <p:spPr>
          <a:xfrm rot="5400000">
            <a:off x="2186644" y="3411731"/>
            <a:ext cx="410344" cy="5543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4A5C94E-91E2-4FEF-9841-A5D7FD44BB09}"/>
              </a:ext>
            </a:extLst>
          </p:cNvPr>
          <p:cNvSpPr/>
          <p:nvPr/>
        </p:nvSpPr>
        <p:spPr>
          <a:xfrm>
            <a:off x="3203848" y="332656"/>
            <a:ext cx="374633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Lékař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C14965E-9FFE-4A3B-8862-24A2837DF6A2}"/>
              </a:ext>
            </a:extLst>
          </p:cNvPr>
          <p:cNvSpPr/>
          <p:nvPr/>
        </p:nvSpPr>
        <p:spPr>
          <a:xfrm>
            <a:off x="2716432" y="1268760"/>
            <a:ext cx="4591872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Nutriční terapeutka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Vyšetření na tělesném analyzátoru IN-Body 370, zhodnocení výsledků, zařazení do percentilových grafů, vyhodnocení dovezeného min. 3 dny (ideálně týdenního) jídelníčku z domova, týdenní kontroly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Individuální konzultace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Edukační činnost – program „Výživa a zdraví“ (viz dále)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Sestavování jídelníčků pro jednotlivé diety tak, aby skladba stravy odpovídala energetickým a nutričním normám dle věkových skupin dětí,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pestrost podávané stravy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Kontrola výdeje stravy ze stravovacího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provozu (u samostatných dětí a u          doprovodu s dětmi, dodržování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potr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alergií)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Při výstupní analýze předání certifikátů, edukačních materiálů a vytvořených prací od dětí jako vzpomínka na pobyt v DL</a:t>
            </a:r>
          </a:p>
          <a:p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2" descr="https://lh3.googleusercontent.com/I4sgpEw30ZQs0_KHeOVkvGKurNRd0vDkSxrlwSuhzFlo0Tih7J4v3SiPfFkaAPrSBc_RgBAqMuHwVmFATYnPwHBfWtDYw2d_Lhv1ok8bkQxSrepPVN3Q3XBk34vizRjoiRs4Veir6m27A6QAgz-SQWHVny0ZtA7b_GT-OIsqfj4xXEPFPhk-x9ipj9coGOpQuaUTSyUpTUl6pBnKPHBIpc6yS_5QSf6tVqrmAI9nCQFFoayxxMBUdUzY7nd55om8VnLa6K1CHXWqIu4elw8PxymsEMxzZSVCGsX6HMaxl-sQ8WK2J4eEPvQANUw8d39E4bXwMS9_LwxyBl-y9eoiO751-M2Q3ciEY7JjTU5QXyiw_A-jA3khJwOtu04p-CY2XyxgU-LAL-yVeNaomh-48u-inALalfn_3-cuKZvvIEkcxZI0ew8QYsuia56vA72hGmf6r_Gx68_Ryz5IhWockAKR9XAAYq8j49c20NQU1VX-FMwIok2WifEalFCaVjl3ZGKI4aHTjvm_SLoWWjZLFvchFvqW3gTfP5ylMY6A6A1EbM8UQVk6MJIOYgt5IehOzmWq_dbXtmBvOMdLRqYDxKtmDl086bEszp8BtQMc66pzMn6lZMEI=w371-h659-no">
            <a:extLst>
              <a:ext uri="{FF2B5EF4-FFF2-40B4-BE49-F238E27FC236}">
                <a16:creationId xmlns:a16="http://schemas.microsoft.com/office/drawing/2014/main" id="{6DA444AB-D4B2-4D23-AEB0-4689E08E1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0928"/>
            <a:ext cx="1979712" cy="36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96674D4-A9E7-4FA6-9C2A-889FEC27F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942986"/>
            <a:ext cx="866775" cy="10287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D2D6D59-F20F-40D8-B76C-76AE675EFC8F}"/>
              </a:ext>
            </a:extLst>
          </p:cNvPr>
          <p:cNvSpPr txBox="1"/>
          <p:nvPr/>
        </p:nvSpPr>
        <p:spPr>
          <a:xfrm>
            <a:off x="323528" y="33265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Komplexní přístup </a:t>
            </a:r>
          </a:p>
        </p:txBody>
      </p:sp>
    </p:spTree>
    <p:extLst>
      <p:ext uri="{BB962C8B-B14F-4D97-AF65-F5344CB8AC3E}">
        <p14:creationId xmlns:p14="http://schemas.microsoft.com/office/powerpoint/2010/main" val="3164627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D353422D-D584-412F-9713-888EB929FB25}"/>
              </a:ext>
            </a:extLst>
          </p:cNvPr>
          <p:cNvSpPr/>
          <p:nvPr/>
        </p:nvSpPr>
        <p:spPr>
          <a:xfrm>
            <a:off x="1547664" y="1484784"/>
            <a:ext cx="7200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9D935C8-9873-48FE-9803-033DDC0B2DDC}"/>
              </a:ext>
            </a:extLst>
          </p:cNvPr>
          <p:cNvSpPr/>
          <p:nvPr/>
        </p:nvSpPr>
        <p:spPr>
          <a:xfrm>
            <a:off x="1221447" y="2558953"/>
            <a:ext cx="1512168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4ED1258D-F8AA-4B4C-AE90-CD54E669999D}"/>
              </a:ext>
            </a:extLst>
          </p:cNvPr>
          <p:cNvSpPr/>
          <p:nvPr/>
        </p:nvSpPr>
        <p:spPr>
          <a:xfrm rot="11205196">
            <a:off x="1259632" y="5085184"/>
            <a:ext cx="432048" cy="8640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oloviční rámeček 4">
            <a:extLst>
              <a:ext uri="{FF2B5EF4-FFF2-40B4-BE49-F238E27FC236}">
                <a16:creationId xmlns:a16="http://schemas.microsoft.com/office/drawing/2014/main" id="{1559F70A-554E-4995-B7AB-061CBC3FF265}"/>
              </a:ext>
            </a:extLst>
          </p:cNvPr>
          <p:cNvSpPr/>
          <p:nvPr/>
        </p:nvSpPr>
        <p:spPr>
          <a:xfrm rot="9140036">
            <a:off x="2123728" y="5085184"/>
            <a:ext cx="360040" cy="88650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kmý pruh 5">
            <a:extLst>
              <a:ext uri="{FF2B5EF4-FFF2-40B4-BE49-F238E27FC236}">
                <a16:creationId xmlns:a16="http://schemas.microsoft.com/office/drawing/2014/main" id="{FF1987FA-6BEC-4485-BB79-9450B9B1ECB5}"/>
              </a:ext>
            </a:extLst>
          </p:cNvPr>
          <p:cNvSpPr/>
          <p:nvPr/>
        </p:nvSpPr>
        <p:spPr>
          <a:xfrm>
            <a:off x="679660" y="3573016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>
            <a:extLst>
              <a:ext uri="{FF2B5EF4-FFF2-40B4-BE49-F238E27FC236}">
                <a16:creationId xmlns:a16="http://schemas.microsoft.com/office/drawing/2014/main" id="{94C89901-75C7-4500-A307-11A96ABABDC5}"/>
              </a:ext>
            </a:extLst>
          </p:cNvPr>
          <p:cNvSpPr/>
          <p:nvPr/>
        </p:nvSpPr>
        <p:spPr>
          <a:xfrm rot="5400000">
            <a:off x="2758408" y="3449700"/>
            <a:ext cx="410344" cy="5543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4A5C94E-91E2-4FEF-9841-A5D7FD44BB09}"/>
              </a:ext>
            </a:extLst>
          </p:cNvPr>
          <p:cNvSpPr/>
          <p:nvPr/>
        </p:nvSpPr>
        <p:spPr>
          <a:xfrm>
            <a:off x="4211960" y="818709"/>
            <a:ext cx="34563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Lékař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C14965E-9FFE-4A3B-8862-24A2837DF6A2}"/>
              </a:ext>
            </a:extLst>
          </p:cNvPr>
          <p:cNvSpPr/>
          <p:nvPr/>
        </p:nvSpPr>
        <p:spPr>
          <a:xfrm>
            <a:off x="4215377" y="1520787"/>
            <a:ext cx="3456384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Nutriční terapeutka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E93D45-5A13-4E4A-817A-3F1DD8B2097C}"/>
              </a:ext>
            </a:extLst>
          </p:cNvPr>
          <p:cNvSpPr/>
          <p:nvPr/>
        </p:nvSpPr>
        <p:spPr>
          <a:xfrm>
            <a:off x="4211960" y="2366882"/>
            <a:ext cx="3456384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Fyzioterapeut, kondiční trenér</a:t>
            </a:r>
          </a:p>
          <a:p>
            <a:pPr algn="ctr"/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cs-CZ" dirty="0">
                <a:solidFill>
                  <a:schemeClr val="tx1"/>
                </a:solidFill>
              </a:rPr>
              <a:t>yšetření a zhodnocení základních antropometrických ukazatelů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Rehabilitační procedury – inhalace, magnetoterapie, vířivá koupel, mořská lázeň, sauna, laser, ultrazvuk, </a:t>
            </a:r>
            <a:r>
              <a:rPr lang="cs-CZ" dirty="0" err="1">
                <a:solidFill>
                  <a:schemeClr val="tx1"/>
                </a:solidFill>
              </a:rPr>
              <a:t>Bemer</a:t>
            </a:r>
            <a:r>
              <a:rPr lang="cs-CZ" dirty="0">
                <a:solidFill>
                  <a:schemeClr val="tx1"/>
                </a:solidFill>
              </a:rPr>
              <a:t> apod.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Pohybová aktivita min. 3x denně – dopolední rehabilitační cvičení, odpolední aktivity, pobyt venku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Edukace</a:t>
            </a:r>
          </a:p>
          <a:p>
            <a:pPr algn="ctr"/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2B85996-1AB9-431F-ABDA-894E73BFD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41" y="3051019"/>
            <a:ext cx="1291018" cy="129101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314F83F-7A24-4498-A35B-B320975CCCF0}"/>
              </a:ext>
            </a:extLst>
          </p:cNvPr>
          <p:cNvSpPr txBox="1"/>
          <p:nvPr/>
        </p:nvSpPr>
        <p:spPr>
          <a:xfrm>
            <a:off x="395536" y="4766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Komplexní přístup </a:t>
            </a:r>
          </a:p>
        </p:txBody>
      </p:sp>
    </p:spTree>
    <p:extLst>
      <p:ext uri="{BB962C8B-B14F-4D97-AF65-F5344CB8AC3E}">
        <p14:creationId xmlns:p14="http://schemas.microsoft.com/office/powerpoint/2010/main" val="112167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D353422D-D584-412F-9713-888EB929FB25}"/>
              </a:ext>
            </a:extLst>
          </p:cNvPr>
          <p:cNvSpPr/>
          <p:nvPr/>
        </p:nvSpPr>
        <p:spPr>
          <a:xfrm>
            <a:off x="1547664" y="1484784"/>
            <a:ext cx="7200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9D935C8-9873-48FE-9803-033DDC0B2DDC}"/>
              </a:ext>
            </a:extLst>
          </p:cNvPr>
          <p:cNvSpPr/>
          <p:nvPr/>
        </p:nvSpPr>
        <p:spPr>
          <a:xfrm>
            <a:off x="1221447" y="2558953"/>
            <a:ext cx="1512168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4ED1258D-F8AA-4B4C-AE90-CD54E669999D}"/>
              </a:ext>
            </a:extLst>
          </p:cNvPr>
          <p:cNvSpPr/>
          <p:nvPr/>
        </p:nvSpPr>
        <p:spPr>
          <a:xfrm rot="11205196">
            <a:off x="1259632" y="5085184"/>
            <a:ext cx="432048" cy="8640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oloviční rámeček 4">
            <a:extLst>
              <a:ext uri="{FF2B5EF4-FFF2-40B4-BE49-F238E27FC236}">
                <a16:creationId xmlns:a16="http://schemas.microsoft.com/office/drawing/2014/main" id="{1559F70A-554E-4995-B7AB-061CBC3FF265}"/>
              </a:ext>
            </a:extLst>
          </p:cNvPr>
          <p:cNvSpPr/>
          <p:nvPr/>
        </p:nvSpPr>
        <p:spPr>
          <a:xfrm rot="9140036">
            <a:off x="2123728" y="5085184"/>
            <a:ext cx="360040" cy="88650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kmý pruh 5">
            <a:extLst>
              <a:ext uri="{FF2B5EF4-FFF2-40B4-BE49-F238E27FC236}">
                <a16:creationId xmlns:a16="http://schemas.microsoft.com/office/drawing/2014/main" id="{FF1987FA-6BEC-4485-BB79-9450B9B1ECB5}"/>
              </a:ext>
            </a:extLst>
          </p:cNvPr>
          <p:cNvSpPr/>
          <p:nvPr/>
        </p:nvSpPr>
        <p:spPr>
          <a:xfrm>
            <a:off x="679660" y="3573016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>
            <a:extLst>
              <a:ext uri="{FF2B5EF4-FFF2-40B4-BE49-F238E27FC236}">
                <a16:creationId xmlns:a16="http://schemas.microsoft.com/office/drawing/2014/main" id="{94C89901-75C7-4500-A307-11A96ABABDC5}"/>
              </a:ext>
            </a:extLst>
          </p:cNvPr>
          <p:cNvSpPr/>
          <p:nvPr/>
        </p:nvSpPr>
        <p:spPr>
          <a:xfrm rot="5400000">
            <a:off x="2758408" y="3449700"/>
            <a:ext cx="410344" cy="5543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4A5C94E-91E2-4FEF-9841-A5D7FD44BB09}"/>
              </a:ext>
            </a:extLst>
          </p:cNvPr>
          <p:cNvSpPr/>
          <p:nvPr/>
        </p:nvSpPr>
        <p:spPr>
          <a:xfrm>
            <a:off x="4206923" y="328594"/>
            <a:ext cx="34563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Lékař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C14965E-9FFE-4A3B-8862-24A2837DF6A2}"/>
              </a:ext>
            </a:extLst>
          </p:cNvPr>
          <p:cNvSpPr/>
          <p:nvPr/>
        </p:nvSpPr>
        <p:spPr>
          <a:xfrm>
            <a:off x="4216816" y="758814"/>
            <a:ext cx="3456384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Nutriční terapeutka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E93D45-5A13-4E4A-817A-3F1DD8B2097C}"/>
              </a:ext>
            </a:extLst>
          </p:cNvPr>
          <p:cNvSpPr/>
          <p:nvPr/>
        </p:nvSpPr>
        <p:spPr>
          <a:xfrm>
            <a:off x="4216816" y="1354954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Fyzioterapeut, kondiční trenér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431315-0A00-4CC3-A589-6FB956985A30}"/>
              </a:ext>
            </a:extLst>
          </p:cNvPr>
          <p:cNvSpPr/>
          <p:nvPr/>
        </p:nvSpPr>
        <p:spPr>
          <a:xfrm>
            <a:off x="4232348" y="2000119"/>
            <a:ext cx="3425319" cy="455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Psycholog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poskytnout dětem bezpečný prostor s odlišnými emocemi a jejich zvládáním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krizová intervence v případě potřeby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specifická péče – práce s nadváhou, obezitou</a:t>
            </a:r>
          </a:p>
          <a:p>
            <a:r>
              <a:rPr lang="cs-CZ" dirty="0">
                <a:solidFill>
                  <a:schemeClr val="tx1"/>
                </a:solidFill>
              </a:rPr>
              <a:t>→ skupinová terapie: zvládání nahromaděných emocí, prožívání vlastního těla, procvičení </a:t>
            </a:r>
          </a:p>
          <a:p>
            <a:r>
              <a:rPr lang="cs-CZ" dirty="0">
                <a:solidFill>
                  <a:schemeClr val="tx1"/>
                </a:solidFill>
              </a:rPr>
              <a:t>sociální a komunikační </a:t>
            </a:r>
          </a:p>
          <a:p>
            <a:r>
              <a:rPr lang="cs-CZ" dirty="0">
                <a:solidFill>
                  <a:schemeClr val="tx1"/>
                </a:solidFill>
              </a:rPr>
              <a:t>dovednosti</a:t>
            </a:r>
          </a:p>
          <a:p>
            <a:r>
              <a:rPr lang="cs-CZ" dirty="0">
                <a:solidFill>
                  <a:schemeClr val="tx1"/>
                </a:solidFill>
              </a:rPr>
              <a:t>→ individuální terapie: analýza jídelního chování, motivace </a:t>
            </a:r>
          </a:p>
          <a:p>
            <a:r>
              <a:rPr lang="cs-CZ" dirty="0">
                <a:solidFill>
                  <a:schemeClr val="tx1"/>
                </a:solidFill>
              </a:rPr>
              <a:t>dítěte k hubnutí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94BE0C8-6304-4413-924B-05F5DFC16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49" y="3235058"/>
            <a:ext cx="1341090" cy="1280132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CB721AC7-C9DE-41C4-B73F-09C6B36FD359}"/>
              </a:ext>
            </a:extLst>
          </p:cNvPr>
          <p:cNvSpPr txBox="1"/>
          <p:nvPr/>
        </p:nvSpPr>
        <p:spPr>
          <a:xfrm>
            <a:off x="395536" y="4766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Komplexní přístup </a:t>
            </a:r>
          </a:p>
        </p:txBody>
      </p:sp>
    </p:spTree>
    <p:extLst>
      <p:ext uri="{BB962C8B-B14F-4D97-AF65-F5344CB8AC3E}">
        <p14:creationId xmlns:p14="http://schemas.microsoft.com/office/powerpoint/2010/main" val="410767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D353422D-D584-412F-9713-888EB929FB25}"/>
              </a:ext>
            </a:extLst>
          </p:cNvPr>
          <p:cNvSpPr/>
          <p:nvPr/>
        </p:nvSpPr>
        <p:spPr>
          <a:xfrm>
            <a:off x="1547664" y="1484784"/>
            <a:ext cx="7200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9D935C8-9873-48FE-9803-033DDC0B2DDC}"/>
              </a:ext>
            </a:extLst>
          </p:cNvPr>
          <p:cNvSpPr/>
          <p:nvPr/>
        </p:nvSpPr>
        <p:spPr>
          <a:xfrm>
            <a:off x="1221447" y="2558953"/>
            <a:ext cx="1512168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4ED1258D-F8AA-4B4C-AE90-CD54E669999D}"/>
              </a:ext>
            </a:extLst>
          </p:cNvPr>
          <p:cNvSpPr/>
          <p:nvPr/>
        </p:nvSpPr>
        <p:spPr>
          <a:xfrm rot="11205196">
            <a:off x="1259632" y="5085184"/>
            <a:ext cx="432048" cy="8640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oloviční rámeček 4">
            <a:extLst>
              <a:ext uri="{FF2B5EF4-FFF2-40B4-BE49-F238E27FC236}">
                <a16:creationId xmlns:a16="http://schemas.microsoft.com/office/drawing/2014/main" id="{1559F70A-554E-4995-B7AB-061CBC3FF265}"/>
              </a:ext>
            </a:extLst>
          </p:cNvPr>
          <p:cNvSpPr/>
          <p:nvPr/>
        </p:nvSpPr>
        <p:spPr>
          <a:xfrm rot="9140036">
            <a:off x="2123728" y="5085184"/>
            <a:ext cx="360040" cy="88650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kmý pruh 5">
            <a:extLst>
              <a:ext uri="{FF2B5EF4-FFF2-40B4-BE49-F238E27FC236}">
                <a16:creationId xmlns:a16="http://schemas.microsoft.com/office/drawing/2014/main" id="{FF1987FA-6BEC-4485-BB79-9450B9B1ECB5}"/>
              </a:ext>
            </a:extLst>
          </p:cNvPr>
          <p:cNvSpPr/>
          <p:nvPr/>
        </p:nvSpPr>
        <p:spPr>
          <a:xfrm>
            <a:off x="679660" y="3573016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>
            <a:extLst>
              <a:ext uri="{FF2B5EF4-FFF2-40B4-BE49-F238E27FC236}">
                <a16:creationId xmlns:a16="http://schemas.microsoft.com/office/drawing/2014/main" id="{94C89901-75C7-4500-A307-11A96ABABDC5}"/>
              </a:ext>
            </a:extLst>
          </p:cNvPr>
          <p:cNvSpPr/>
          <p:nvPr/>
        </p:nvSpPr>
        <p:spPr>
          <a:xfrm rot="5400000">
            <a:off x="2758408" y="3449700"/>
            <a:ext cx="410344" cy="5543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4A5C94E-91E2-4FEF-9841-A5D7FD44BB09}"/>
              </a:ext>
            </a:extLst>
          </p:cNvPr>
          <p:cNvSpPr/>
          <p:nvPr/>
        </p:nvSpPr>
        <p:spPr>
          <a:xfrm>
            <a:off x="4192833" y="750547"/>
            <a:ext cx="34563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Lékař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C14965E-9FFE-4A3B-8862-24A2837DF6A2}"/>
              </a:ext>
            </a:extLst>
          </p:cNvPr>
          <p:cNvSpPr/>
          <p:nvPr/>
        </p:nvSpPr>
        <p:spPr>
          <a:xfrm>
            <a:off x="4215377" y="1520787"/>
            <a:ext cx="3456384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Nutriční terapeutka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E93D45-5A13-4E4A-817A-3F1DD8B2097C}"/>
              </a:ext>
            </a:extLst>
          </p:cNvPr>
          <p:cNvSpPr/>
          <p:nvPr/>
        </p:nvSpPr>
        <p:spPr>
          <a:xfrm>
            <a:off x="4211960" y="2348880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Fyzioterapeut, kondiční trenér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431315-0A00-4CC3-A589-6FB956985A30}"/>
              </a:ext>
            </a:extLst>
          </p:cNvPr>
          <p:cNvSpPr/>
          <p:nvPr/>
        </p:nvSpPr>
        <p:spPr>
          <a:xfrm>
            <a:off x="4241624" y="3211192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Psycholog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8D96181-D408-4C40-BEB0-04927A14AFBE}"/>
              </a:ext>
            </a:extLst>
          </p:cNvPr>
          <p:cNvSpPr/>
          <p:nvPr/>
        </p:nvSpPr>
        <p:spPr>
          <a:xfrm>
            <a:off x="4235987" y="4163237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Zdravotní sestry</a:t>
            </a:r>
          </a:p>
          <a:p>
            <a:r>
              <a:rPr lang="cs-CZ" dirty="0">
                <a:solidFill>
                  <a:schemeClr val="tx1"/>
                </a:solidFill>
              </a:rPr>
              <a:t>Edukace , zdravotní péče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6EE7E2C-BA71-43E3-9AC4-258384D0A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01" y="3086401"/>
            <a:ext cx="1229121" cy="121644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BA07DEE7-A065-4A96-8651-254D086911B9}"/>
              </a:ext>
            </a:extLst>
          </p:cNvPr>
          <p:cNvSpPr txBox="1"/>
          <p:nvPr/>
        </p:nvSpPr>
        <p:spPr>
          <a:xfrm>
            <a:off x="395536" y="4766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Komplexní přístup </a:t>
            </a:r>
          </a:p>
        </p:txBody>
      </p:sp>
    </p:spTree>
    <p:extLst>
      <p:ext uri="{BB962C8B-B14F-4D97-AF65-F5344CB8AC3E}">
        <p14:creationId xmlns:p14="http://schemas.microsoft.com/office/powerpoint/2010/main" val="382212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D353422D-D584-412F-9713-888EB929FB25}"/>
              </a:ext>
            </a:extLst>
          </p:cNvPr>
          <p:cNvSpPr/>
          <p:nvPr/>
        </p:nvSpPr>
        <p:spPr>
          <a:xfrm>
            <a:off x="1547664" y="1484784"/>
            <a:ext cx="7200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9D935C8-9873-48FE-9803-033DDC0B2DDC}"/>
              </a:ext>
            </a:extLst>
          </p:cNvPr>
          <p:cNvSpPr/>
          <p:nvPr/>
        </p:nvSpPr>
        <p:spPr>
          <a:xfrm>
            <a:off x="1221447" y="2558953"/>
            <a:ext cx="1512168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4ED1258D-F8AA-4B4C-AE90-CD54E669999D}"/>
              </a:ext>
            </a:extLst>
          </p:cNvPr>
          <p:cNvSpPr/>
          <p:nvPr/>
        </p:nvSpPr>
        <p:spPr>
          <a:xfrm rot="11067631">
            <a:off x="1259632" y="5085184"/>
            <a:ext cx="432048" cy="8640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oloviční rámeček 4">
            <a:extLst>
              <a:ext uri="{FF2B5EF4-FFF2-40B4-BE49-F238E27FC236}">
                <a16:creationId xmlns:a16="http://schemas.microsoft.com/office/drawing/2014/main" id="{1559F70A-554E-4995-B7AB-061CBC3FF265}"/>
              </a:ext>
            </a:extLst>
          </p:cNvPr>
          <p:cNvSpPr/>
          <p:nvPr/>
        </p:nvSpPr>
        <p:spPr>
          <a:xfrm rot="9140036">
            <a:off x="2123728" y="5085184"/>
            <a:ext cx="360040" cy="88650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kmý pruh 5">
            <a:extLst>
              <a:ext uri="{FF2B5EF4-FFF2-40B4-BE49-F238E27FC236}">
                <a16:creationId xmlns:a16="http://schemas.microsoft.com/office/drawing/2014/main" id="{FF1987FA-6BEC-4485-BB79-9450B9B1ECB5}"/>
              </a:ext>
            </a:extLst>
          </p:cNvPr>
          <p:cNvSpPr/>
          <p:nvPr/>
        </p:nvSpPr>
        <p:spPr>
          <a:xfrm>
            <a:off x="679660" y="3573016"/>
            <a:ext cx="53066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>
            <a:extLst>
              <a:ext uri="{FF2B5EF4-FFF2-40B4-BE49-F238E27FC236}">
                <a16:creationId xmlns:a16="http://schemas.microsoft.com/office/drawing/2014/main" id="{94C89901-75C7-4500-A307-11A96ABABDC5}"/>
              </a:ext>
            </a:extLst>
          </p:cNvPr>
          <p:cNvSpPr/>
          <p:nvPr/>
        </p:nvSpPr>
        <p:spPr>
          <a:xfrm rot="5400000">
            <a:off x="2758408" y="3449700"/>
            <a:ext cx="410344" cy="5543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Řečová bublina: oválný bublinový popisek 14">
            <a:extLst>
              <a:ext uri="{FF2B5EF4-FFF2-40B4-BE49-F238E27FC236}">
                <a16:creationId xmlns:a16="http://schemas.microsoft.com/office/drawing/2014/main" id="{F586F760-4401-43E9-992B-F68FFC5A8D8A}"/>
              </a:ext>
            </a:extLst>
          </p:cNvPr>
          <p:cNvSpPr/>
          <p:nvPr/>
        </p:nvSpPr>
        <p:spPr>
          <a:xfrm>
            <a:off x="1235383" y="523244"/>
            <a:ext cx="2596423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Sacharidy?? Tuky?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Já nechci snídat… Proč ?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F27E297-762D-4C8C-B315-3F298E0F8B24}"/>
              </a:ext>
            </a:extLst>
          </p:cNvPr>
          <p:cNvSpPr/>
          <p:nvPr/>
        </p:nvSpPr>
        <p:spPr>
          <a:xfrm>
            <a:off x="3635896" y="893416"/>
            <a:ext cx="4660406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Program o zdravém životním stylu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„Výživa a zdraví“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zábavná forma (hry, interaktivní tabule, …), 10 lekcí (2x – 4x týdně)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Úvod do programu „Výživa a zdraví“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Správné stravování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Základní postupy při sestavování jídelníčku, význam makroživin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Potravinová pyramida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Zdravý talíř teoretický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Zdravý talíř prakticky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Pohyb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Rozbor záznamu jídelníčku, psaní denního jídelníčku dle zásad zdravé výživy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Pitný režim teoreticky + hra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Jak číst etikety potravin, zakončení programu – opakování, zhodnocení pobytu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2CAF03-C37E-4546-ADAA-616D856CC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45" y="3254759"/>
            <a:ext cx="1152128" cy="103833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6A4EA1-1AE6-4A9F-A108-4412F08E5C4C}"/>
              </a:ext>
            </a:extLst>
          </p:cNvPr>
          <p:cNvSpPr txBox="1"/>
          <p:nvPr/>
        </p:nvSpPr>
        <p:spPr>
          <a:xfrm>
            <a:off x="3999844" y="463347"/>
            <a:ext cx="323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Edukační činnost</a:t>
            </a:r>
          </a:p>
        </p:txBody>
      </p:sp>
    </p:spTree>
    <p:extLst>
      <p:ext uri="{BB962C8B-B14F-4D97-AF65-F5344CB8AC3E}">
        <p14:creationId xmlns:p14="http://schemas.microsoft.com/office/powerpoint/2010/main" val="596566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7442</TotalTime>
  <Words>755</Words>
  <Application>Microsoft Office PowerPoint</Application>
  <PresentationFormat>Předvádění na obrazovce (4:3)</PresentationFormat>
  <Paragraphs>127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Bodoni MT Black</vt:lpstr>
      <vt:lpstr>Calibri</vt:lpstr>
      <vt:lpstr>Calibri Light</vt:lpstr>
      <vt:lpstr>Courier New</vt:lpstr>
      <vt:lpstr>Garamond</vt:lpstr>
      <vt:lpstr>Savon</vt:lpstr>
      <vt:lpstr>  „50 odstínů špeků“ aneb přístup k léčbě obézních dětí v Dětské léčebně Křetín MUDr. Kateřina Bednaříková, Markéta Bednaříková Lucie Gloserová Dis., Roman Dočekal  </vt:lpstr>
      <vt:lpstr>Jaká může být představa?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Mirek</dc:creator>
  <cp:lastModifiedBy>Kortanová Markéta</cp:lastModifiedBy>
  <cp:revision>503</cp:revision>
  <cp:lastPrinted>2016-12-06T08:20:09Z</cp:lastPrinted>
  <dcterms:created xsi:type="dcterms:W3CDTF">2006-04-05T14:46:30Z</dcterms:created>
  <dcterms:modified xsi:type="dcterms:W3CDTF">2021-09-08T18:34:31Z</dcterms:modified>
</cp:coreProperties>
</file>