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Lst>
  <p:notesMasterIdLst>
    <p:notesMasterId r:id="rId38"/>
  </p:notesMasterIdLst>
  <p:handoutMasterIdLst>
    <p:handoutMasterId r:id="rId39"/>
  </p:handoutMasterIdLst>
  <p:sldIdLst>
    <p:sldId id="257" r:id="rId2"/>
    <p:sldId id="259" r:id="rId3"/>
    <p:sldId id="289" r:id="rId4"/>
    <p:sldId id="290" r:id="rId5"/>
    <p:sldId id="285" r:id="rId6"/>
    <p:sldId id="286" r:id="rId7"/>
    <p:sldId id="288" r:id="rId8"/>
    <p:sldId id="292" r:id="rId9"/>
    <p:sldId id="299" r:id="rId10"/>
    <p:sldId id="276" r:id="rId11"/>
    <p:sldId id="274" r:id="rId12"/>
    <p:sldId id="281" r:id="rId13"/>
    <p:sldId id="314" r:id="rId14"/>
    <p:sldId id="323" r:id="rId15"/>
    <p:sldId id="315" r:id="rId16"/>
    <p:sldId id="313" r:id="rId17"/>
    <p:sldId id="321" r:id="rId18"/>
    <p:sldId id="320" r:id="rId19"/>
    <p:sldId id="316" r:id="rId20"/>
    <p:sldId id="311" r:id="rId21"/>
    <p:sldId id="317" r:id="rId22"/>
    <p:sldId id="306" r:id="rId23"/>
    <p:sldId id="307" r:id="rId24"/>
    <p:sldId id="319" r:id="rId25"/>
    <p:sldId id="308" r:id="rId26"/>
    <p:sldId id="310" r:id="rId27"/>
    <p:sldId id="296" r:id="rId28"/>
    <p:sldId id="304" r:id="rId29"/>
    <p:sldId id="287" r:id="rId30"/>
    <p:sldId id="297" r:id="rId31"/>
    <p:sldId id="291" r:id="rId32"/>
    <p:sldId id="293" r:id="rId33"/>
    <p:sldId id="305" r:id="rId34"/>
    <p:sldId id="294" r:id="rId35"/>
    <p:sldId id="273" r:id="rId36"/>
    <p:sldId id="322" r:id="rId37"/>
  </p:sldIdLst>
  <p:sldSz cx="12192000" cy="6858000"/>
  <p:notesSz cx="6858000" cy="9144000"/>
  <p:defaultTextStyle>
    <a:defPPr rtl="0">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87" autoAdjust="0"/>
    <p:restoredTop sz="86387" autoAdjust="0"/>
  </p:normalViewPr>
  <p:slideViewPr>
    <p:cSldViewPr snapToGrid="0">
      <p:cViewPr varScale="1">
        <p:scale>
          <a:sx n="75" d="100"/>
          <a:sy n="75" d="100"/>
        </p:scale>
        <p:origin x="77" y="96"/>
      </p:cViewPr>
      <p:guideLst/>
    </p:cSldViewPr>
  </p:slideViewPr>
  <p:outlineViewPr>
    <p:cViewPr>
      <p:scale>
        <a:sx n="33" d="100"/>
        <a:sy n="33" d="100"/>
      </p:scale>
      <p:origin x="0" y="-780"/>
    </p:cViewPr>
  </p:outlineViewPr>
  <p:notesTextViewPr>
    <p:cViewPr>
      <p:scale>
        <a:sx n="1" d="1"/>
        <a:sy n="1" d="1"/>
      </p:scale>
      <p:origin x="0" y="0"/>
    </p:cViewPr>
  </p:notesTextViewPr>
  <p:sorterViewPr>
    <p:cViewPr>
      <p:scale>
        <a:sx n="180" d="100"/>
        <a:sy n="180" d="100"/>
      </p:scale>
      <p:origin x="0" y="-3848"/>
    </p:cViewPr>
  </p:sorterViewPr>
  <p:notesViewPr>
    <p:cSldViewPr snapToGrid="0">
      <p:cViewPr varScale="1">
        <p:scale>
          <a:sx n="120" d="100"/>
          <a:sy n="120" d="100"/>
        </p:scale>
        <p:origin x="5040"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é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n-US"/>
          </a:p>
        </p:txBody>
      </p:sp>
      <p:sp>
        <p:nvSpPr>
          <p:cNvPr id="3" name="Zástupný symbol pro datum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811F6E82-E4FE-4DF5-90BE-341CFE4019A3}" type="datetime1">
              <a:rPr lang="cs-CZ" smtClean="0"/>
              <a:t>11.09.2021</a:t>
            </a:fld>
            <a:endParaRPr lang="en-US" dirty="0"/>
          </a:p>
        </p:txBody>
      </p:sp>
      <p:sp>
        <p:nvSpPr>
          <p:cNvPr id="4" name="Zástupný symbol pro zápatí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n-US"/>
          </a:p>
        </p:txBody>
      </p:sp>
      <p:sp>
        <p:nvSpPr>
          <p:cNvPr id="5" name="Zástupný symbol pro číslo snímku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F1A8EE09-76CC-4000-B080-9F213DA7DCEF}" type="slidenum">
              <a:rPr lang="en-US" smtClean="0"/>
              <a:t>‹#›</a:t>
            </a:fld>
            <a:endParaRPr lang="en-US"/>
          </a:p>
        </p:txBody>
      </p:sp>
    </p:spTree>
    <p:extLst>
      <p:ext uri="{BB962C8B-B14F-4D97-AF65-F5344CB8AC3E}">
        <p14:creationId xmlns:p14="http://schemas.microsoft.com/office/powerpoint/2010/main" val="638681244"/>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é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n-US"/>
          </a:p>
        </p:txBody>
      </p:sp>
      <p:sp>
        <p:nvSpPr>
          <p:cNvPr id="3" name="Zástupný symbol pro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rtl="0"/>
            <a:fld id="{3AF60672-C8C4-4DCF-B877-02C0D340BCEB}" type="datetime1">
              <a:rPr lang="cs-CZ" smtClean="0"/>
              <a:t>11.09.2021</a:t>
            </a:fld>
            <a:endParaRPr lang="en-US"/>
          </a:p>
        </p:txBody>
      </p:sp>
      <p:sp>
        <p:nvSpPr>
          <p:cNvPr id="4" name="Zástupný symbol obrázku snímk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en-US"/>
          </a:p>
        </p:txBody>
      </p:sp>
      <p:sp>
        <p:nvSpPr>
          <p:cNvPr id="5" name="Zástupný symbol pro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cs"/>
              <a:t>Kliknutím můžete upravit styly předlohy textu.</a:t>
            </a:r>
            <a:endParaRPr lang="en-US"/>
          </a:p>
          <a:p>
            <a:pPr lvl="1" rtl="0"/>
            <a:r>
              <a:rPr lang="cs"/>
              <a:t>Druhá úroveň</a:t>
            </a:r>
          </a:p>
          <a:p>
            <a:pPr lvl="2" rtl="0"/>
            <a:r>
              <a:rPr lang="cs"/>
              <a:t>Třetí úroveň</a:t>
            </a:r>
          </a:p>
          <a:p>
            <a:pPr lvl="3" rtl="0"/>
            <a:r>
              <a:rPr lang="cs"/>
              <a:t>Čtvrtá úroveň</a:t>
            </a:r>
          </a:p>
          <a:p>
            <a:pPr lvl="4" rtl="0"/>
            <a:r>
              <a:rPr lang="cs"/>
              <a:t>Pátá úroveň</a:t>
            </a:r>
            <a:endParaRPr lang="en-US"/>
          </a:p>
        </p:txBody>
      </p:sp>
      <p:sp>
        <p:nvSpPr>
          <p:cNvPr id="6" name="Zástupné zápatí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n-US"/>
          </a:p>
        </p:txBody>
      </p:sp>
      <p:sp>
        <p:nvSpPr>
          <p:cNvPr id="7" name="Zástupný symbol pro číslo snímk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98E40627-AA7D-471F-B5F2-0BF9E4C68EB6}" type="slidenum">
              <a:rPr lang="en-US" smtClean="0"/>
              <a:t>‹#›</a:t>
            </a:fld>
            <a:endParaRPr lang="en-US"/>
          </a:p>
        </p:txBody>
      </p:sp>
    </p:spTree>
    <p:extLst>
      <p:ext uri="{BB962C8B-B14F-4D97-AF65-F5344CB8AC3E}">
        <p14:creationId xmlns:p14="http://schemas.microsoft.com/office/powerpoint/2010/main" val="409954528"/>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99F0C662-6114-4C9D-84AA-89743AD6C92D}" type="slidenum">
              <a:rPr lang="en-US" altLang="cs-CZ"/>
              <a:pPr/>
              <a:t>27</a:t>
            </a:fld>
            <a:endParaRPr lang="en-US" altLang="cs-CZ"/>
          </a:p>
        </p:txBody>
      </p:sp>
      <p:sp>
        <p:nvSpPr>
          <p:cNvPr id="4097" name="Rectangle 1"/>
          <p:cNvSpPr txBox="1">
            <a:spLocks noGrp="1" noRot="1" noChangeAspect="1" noChangeArrowheads="1"/>
          </p:cNvSpPr>
          <p:nvPr>
            <p:ph type="sldImg"/>
          </p:nvPr>
        </p:nvSpPr>
        <p:spPr bwMode="auto">
          <a:xfrm>
            <a:off x="820738" y="1006475"/>
            <a:ext cx="6129337" cy="344805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098" name="Text Box 2"/>
          <p:cNvSpPr txBox="1">
            <a:spLocks noGrp="1" noChangeArrowheads="1"/>
          </p:cNvSpPr>
          <p:nvPr>
            <p:ph type="body" idx="1"/>
          </p:nvPr>
        </p:nvSpPr>
        <p:spPr bwMode="auto">
          <a:xfrm>
            <a:off x="1185863" y="4787900"/>
            <a:ext cx="5407025" cy="878363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17640" rIns="0" bIns="0"/>
          <a:lstStyle/>
          <a:p>
            <a:pPr marL="215900" indent="-214313" eaLnBrk="1">
              <a:lnSpc>
                <a:spcPct val="93000"/>
              </a:lnSpc>
              <a:spcBef>
                <a:spcPct val="0"/>
              </a:spcBef>
              <a:tabLst>
                <a:tab pos="723900" algn="l"/>
                <a:tab pos="1447800" algn="l"/>
                <a:tab pos="2171700" algn="l"/>
                <a:tab pos="2895600" algn="l"/>
                <a:tab pos="3619500" algn="l"/>
                <a:tab pos="4343400" algn="l"/>
                <a:tab pos="5067300" algn="l"/>
              </a:tabLst>
            </a:pPr>
            <a:r>
              <a:rPr lang="en-US" altLang="cs-CZ" sz="2000">
                <a:latin typeface="Arial" panose="020B0604020202020204" pitchFamily="34" charset="0"/>
                <a:cs typeface="Baekmuk Batang" charset="0"/>
              </a:rPr>
              <a:t>White adipose tissue (WAT) as a pro‐inflammatory tissue. In lean adipose tissue, the crosstalk between adipocytes and immune resident cells maintains tissue homeostasis. In particular, anti‐inflammatory cytokines (IL‐10 and IL‐4) that promote M2 macrophage phenotype, are secreted by Treg cells. Overnutrition results in WAT expansion and adipocyte hypoxia, with consequent production of chemoattractants and infiltration of immune cells. B and T cells become activated, and there is a phenotypic switch from M2 to M1 macrophages, which accumulate around necrotic adipocytes forming ‘crown‐like structures’.</a:t>
            </a:r>
          </a:p>
          <a:p>
            <a:pPr marL="215900" indent="-214313" eaLnBrk="1">
              <a:lnSpc>
                <a:spcPct val="93000"/>
              </a:lnSpc>
              <a:spcBef>
                <a:spcPct val="0"/>
              </a:spcBef>
              <a:tabLst>
                <a:tab pos="723900" algn="l"/>
                <a:tab pos="1447800" algn="l"/>
                <a:tab pos="2171700" algn="l"/>
                <a:tab pos="2895600" algn="l"/>
                <a:tab pos="3619500" algn="l"/>
                <a:tab pos="4343400" algn="l"/>
                <a:tab pos="5067300" algn="l"/>
              </a:tabLst>
            </a:pPr>
            <a:r>
              <a:rPr lang="en-US" altLang="cs-CZ" sz="2000">
                <a:latin typeface="Arial" panose="020B0604020202020204" pitchFamily="34" charset="0"/>
                <a:cs typeface="Baekmuk Batang" charset="0"/>
              </a:rPr>
              <a:t>IF THIS IMAGE HAS BEEN PROVIDED BY OR IS OWNED BY A THIRD PARTY, AS INDICATED IN THE CAPTION LINE, THEN FURTHER PERMISSION MAY BE NEEDED BEFORE ANY FURTHER USE. PLEASE CONTACT WILEY'S PERMISSIONS DEPARTMENT ON PERMISSIONS@WILEY.COM OR USE THE RIGHTSLINK SERVICE BY CLICKING ON THE 'REQUEST PERMISSIONS' LINK ACCOMPANYING THIS ARTICLE. WILEY OR AUTHOR OWNED IMAGES MAY BE USED FOR NON-COMMERCIAL PURPOSES, SUBJECT TO PROPER CITATION OF THE ARTICLE, AUTHOR, AND PUBLISHER. </a:t>
            </a:r>
          </a:p>
        </p:txBody>
      </p:sp>
    </p:spTree>
    <p:extLst>
      <p:ext uri="{BB962C8B-B14F-4D97-AF65-F5344CB8AC3E}">
        <p14:creationId xmlns:p14="http://schemas.microsoft.com/office/powerpoint/2010/main" val="10097538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datum 3"/>
          <p:cNvSpPr>
            <a:spLocks noGrp="1"/>
          </p:cNvSpPr>
          <p:nvPr>
            <p:ph type="dt" idx="10"/>
          </p:nvPr>
        </p:nvSpPr>
        <p:spPr/>
        <p:txBody>
          <a:bodyPr/>
          <a:lstStyle/>
          <a:p>
            <a:pPr rtl="0"/>
            <a:fld id="{3AF60672-C8C4-4DCF-B877-02C0D340BCEB}" type="datetime1">
              <a:rPr lang="cs-CZ" smtClean="0"/>
              <a:t>11.09.2021</a:t>
            </a:fld>
            <a:endParaRPr lang="en-US"/>
          </a:p>
        </p:txBody>
      </p:sp>
      <p:sp>
        <p:nvSpPr>
          <p:cNvPr id="5" name="Zástupný symbol pro číslo snímku 4"/>
          <p:cNvSpPr>
            <a:spLocks noGrp="1"/>
          </p:cNvSpPr>
          <p:nvPr>
            <p:ph type="sldNum" sz="quarter" idx="11"/>
          </p:nvPr>
        </p:nvSpPr>
        <p:spPr/>
        <p:txBody>
          <a:bodyPr/>
          <a:lstStyle/>
          <a:p>
            <a:pPr rtl="0"/>
            <a:fld id="{98E40627-AA7D-471F-B5F2-0BF9E4C68EB6}" type="slidenum">
              <a:rPr lang="en-US" smtClean="0"/>
              <a:t>31</a:t>
            </a:fld>
            <a:endParaRPr lang="en-US"/>
          </a:p>
        </p:txBody>
      </p:sp>
    </p:spTree>
    <p:extLst>
      <p:ext uri="{BB962C8B-B14F-4D97-AF65-F5344CB8AC3E}">
        <p14:creationId xmlns:p14="http://schemas.microsoft.com/office/powerpoint/2010/main" val="32227532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í snímek">
    <p:spTree>
      <p:nvGrpSpPr>
        <p:cNvPr id="1" name=""/>
        <p:cNvGrpSpPr/>
        <p:nvPr/>
      </p:nvGrpSpPr>
      <p:grpSpPr>
        <a:xfrm>
          <a:off x="0" y="0"/>
          <a:ext cx="0" cy="0"/>
          <a:chOff x="0" y="0"/>
          <a:chExt cx="0" cy="0"/>
        </a:xfrm>
      </p:grpSpPr>
      <p:sp>
        <p:nvSpPr>
          <p:cNvPr id="5" name="Obdélník 4">
            <a:extLst>
              <a:ext uri="{FF2B5EF4-FFF2-40B4-BE49-F238E27FC236}">
                <a16:creationId xmlns:a16="http://schemas.microsoft.com/office/drawing/2014/main" xmlns="" id="{904DB13E-F722-4ED6-BB00-556651E95281}"/>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useBgFill="1">
        <p:nvSpPr>
          <p:cNvPr id="10" name="Obdélník 9"/>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11" name="Obdélník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Obdélník 14"/>
          <p:cNvSpPr/>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7" name="Skupina 6">
            <a:extLst>
              <a:ext uri="{FF2B5EF4-FFF2-40B4-BE49-F238E27FC236}">
                <a16:creationId xmlns:a16="http://schemas.microsoft.com/office/drawing/2014/main" xmlns="" id="{E26428D7-C6F3-473D-A360-A3F5C3E8728C}"/>
              </a:ext>
            </a:extLst>
          </p:cNvPr>
          <p:cNvGrpSpPr/>
          <p:nvPr/>
        </p:nvGrpSpPr>
        <p:grpSpPr>
          <a:xfrm>
            <a:off x="5250180" y="1267730"/>
            <a:ext cx="1691640" cy="615934"/>
            <a:chOff x="5250180" y="1267730"/>
            <a:chExt cx="1691640" cy="615934"/>
          </a:xfrm>
        </p:grpSpPr>
        <p:cxnSp>
          <p:nvCxnSpPr>
            <p:cNvPr id="17" name="Přímá spojnice 16"/>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Přímá spojnice 17"/>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Přímá spojnice 18"/>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 name="Nadpis 1"/>
          <p:cNvSpPr>
            <a:spLocks noGrp="1"/>
          </p:cNvSpPr>
          <p:nvPr>
            <p:ph type="ctrTitle"/>
          </p:nvPr>
        </p:nvSpPr>
        <p:spPr>
          <a:xfrm>
            <a:off x="1629103" y="2244830"/>
            <a:ext cx="8933796" cy="2437232"/>
          </a:xfrm>
        </p:spPr>
        <p:txBody>
          <a:bodyPr tIns="45720" bIns="45720" rtlCol="0" anchor="ctr">
            <a:normAutofit/>
          </a:bodyPr>
          <a:lstStyle>
            <a:lvl1pPr algn="ctr">
              <a:lnSpc>
                <a:spcPct val="83000"/>
              </a:lnSpc>
              <a:defRPr lang="en-US" sz="6000" b="0" kern="1200" cap="all" spc="-100" baseline="0" dirty="0">
                <a:solidFill>
                  <a:schemeClr val="tx1">
                    <a:lumMod val="85000"/>
                    <a:lumOff val="15000"/>
                  </a:schemeClr>
                </a:solidFill>
                <a:effectLst/>
                <a:latin typeface="+mj-lt"/>
                <a:ea typeface="+mn-ea"/>
                <a:cs typeface="+mn-cs"/>
              </a:defRPr>
            </a:lvl1pPr>
          </a:lstStyle>
          <a:p>
            <a:pPr rtl="0"/>
            <a:r>
              <a:rPr lang="cs-CZ"/>
              <a:t>Kliknutím lze upravit styl.</a:t>
            </a:r>
            <a:endParaRPr lang="en-US" dirty="0"/>
          </a:p>
        </p:txBody>
      </p:sp>
      <p:sp>
        <p:nvSpPr>
          <p:cNvPr id="3" name="Podnadpis 2"/>
          <p:cNvSpPr>
            <a:spLocks noGrp="1"/>
          </p:cNvSpPr>
          <p:nvPr>
            <p:ph type="subTitle" idx="1"/>
          </p:nvPr>
        </p:nvSpPr>
        <p:spPr>
          <a:xfrm>
            <a:off x="1629101" y="4682062"/>
            <a:ext cx="8936846" cy="457201"/>
          </a:xfrm>
        </p:spPr>
        <p:txBody>
          <a:bodyPr rtlCol="0">
            <a:normAutofit/>
          </a:bodyPr>
          <a:lstStyle>
            <a:lvl1pPr marL="0" indent="0" algn="ctr">
              <a:spcBef>
                <a:spcPts val="0"/>
              </a:spcBef>
              <a:buNone/>
              <a:defRPr sz="1800" spc="80" baseline="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cs-CZ"/>
              <a:t>Kliknutím můžete upravit styl předlohy.</a:t>
            </a:r>
            <a:endParaRPr lang="en-US" dirty="0"/>
          </a:p>
        </p:txBody>
      </p:sp>
      <p:sp>
        <p:nvSpPr>
          <p:cNvPr id="20" name="Zástupný symbol pro datum 19"/>
          <p:cNvSpPr>
            <a:spLocks noGrp="1"/>
          </p:cNvSpPr>
          <p:nvPr>
            <p:ph type="dt" sz="half" idx="10"/>
          </p:nvPr>
        </p:nvSpPr>
        <p:spPr>
          <a:xfrm>
            <a:off x="5318760" y="1341256"/>
            <a:ext cx="1554480" cy="485546"/>
          </a:xfrm>
        </p:spPr>
        <p:txBody>
          <a:bodyPr rtlCol="0"/>
          <a:lstStyle>
            <a:lvl1pPr algn="ctr">
              <a:defRPr sz="1300" spc="0" baseline="0">
                <a:solidFill>
                  <a:srgbClr val="FFFFFF"/>
                </a:solidFill>
                <a:latin typeface="+mn-lt"/>
              </a:defRPr>
            </a:lvl1pPr>
          </a:lstStyle>
          <a:p>
            <a:pPr rtl="0"/>
            <a:fld id="{B757A148-3510-4E72-9938-6FB6C73F01AC}" type="datetime1">
              <a:rPr lang="cs-CZ" smtClean="0"/>
              <a:t>11.09.2021</a:t>
            </a:fld>
            <a:endParaRPr lang="en-US" dirty="0"/>
          </a:p>
        </p:txBody>
      </p:sp>
      <p:sp>
        <p:nvSpPr>
          <p:cNvPr id="21" name="Zástupný symbol pro zápatí 20"/>
          <p:cNvSpPr>
            <a:spLocks noGrp="1"/>
          </p:cNvSpPr>
          <p:nvPr>
            <p:ph type="ftr" sz="quarter" idx="11"/>
          </p:nvPr>
        </p:nvSpPr>
        <p:spPr>
          <a:xfrm>
            <a:off x="1629100" y="5177408"/>
            <a:ext cx="5730295" cy="228600"/>
          </a:xfrm>
        </p:spPr>
        <p:txBody>
          <a:bodyPr rtlCol="0"/>
          <a:lstStyle>
            <a:lvl1pPr algn="l">
              <a:defRPr>
                <a:solidFill>
                  <a:schemeClr val="tx1">
                    <a:lumMod val="85000"/>
                    <a:lumOff val="15000"/>
                  </a:schemeClr>
                </a:solidFill>
              </a:defRPr>
            </a:lvl1pPr>
          </a:lstStyle>
          <a:p>
            <a:pPr rtl="0"/>
            <a:endParaRPr lang="en-US" dirty="0"/>
          </a:p>
        </p:txBody>
      </p:sp>
      <p:sp>
        <p:nvSpPr>
          <p:cNvPr id="22" name="Zástupný symbol pro číslo snímku 21"/>
          <p:cNvSpPr>
            <a:spLocks noGrp="1"/>
          </p:cNvSpPr>
          <p:nvPr>
            <p:ph type="sldNum" sz="quarter" idx="12"/>
          </p:nvPr>
        </p:nvSpPr>
        <p:spPr>
          <a:xfrm>
            <a:off x="8606920" y="5177408"/>
            <a:ext cx="1955980" cy="228600"/>
          </a:xfrm>
        </p:spPr>
        <p:txBody>
          <a:bodyPr rtlCol="0"/>
          <a:lstStyle>
            <a:lvl1pPr>
              <a:defRPr>
                <a:solidFill>
                  <a:schemeClr val="tx1">
                    <a:lumMod val="85000"/>
                    <a:lumOff val="15000"/>
                  </a:schemeClr>
                </a:solidFill>
              </a:defRPr>
            </a:lvl1pPr>
          </a:lstStyle>
          <a:p>
            <a:pPr rtl="0"/>
            <a:fld id="{34B7E4EF-A1BD-40F4-AB7B-04F084DD991D}" type="slidenum">
              <a:rPr lang="en-US" smtClean="0"/>
              <a:t>‹#›</a:t>
            </a:fld>
            <a:endParaRPr lang="en-US" dirty="0"/>
          </a:p>
        </p:txBody>
      </p:sp>
    </p:spTree>
    <p:extLst>
      <p:ext uri="{BB962C8B-B14F-4D97-AF65-F5344CB8AC3E}">
        <p14:creationId xmlns:p14="http://schemas.microsoft.com/office/powerpoint/2010/main" val="41477701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rtlCol="0"/>
          <a:lstStyle/>
          <a:p>
            <a:pPr rtl="0"/>
            <a:r>
              <a:rPr lang="cs-CZ"/>
              <a:t>Kliknutím lze upravit styl.</a:t>
            </a:r>
            <a:endParaRPr lang="en-US" dirty="0"/>
          </a:p>
        </p:txBody>
      </p:sp>
      <p:sp>
        <p:nvSpPr>
          <p:cNvPr id="3" name="Zástupný symbol pro svislý text 2"/>
          <p:cNvSpPr>
            <a:spLocks noGrp="1"/>
          </p:cNvSpPr>
          <p:nvPr>
            <p:ph type="body" orient="vert" idx="1"/>
          </p:nvPr>
        </p:nvSpPr>
        <p:spPr/>
        <p:txBody>
          <a:bodyPr vert="eaVert" rtlCol="0"/>
          <a:lstStyle/>
          <a:p>
            <a:pPr lvl="0" rtl="0"/>
            <a:r>
              <a:rPr lang="cs-CZ"/>
              <a:t>Po kliknutí můžete upravovat styly textu v předloze.</a:t>
            </a:r>
          </a:p>
          <a:p>
            <a:pPr lvl="1" rtl="0"/>
            <a:r>
              <a:rPr lang="cs-CZ"/>
              <a:t>Druhá úroveň</a:t>
            </a:r>
          </a:p>
          <a:p>
            <a:pPr lvl="2" rtl="0"/>
            <a:r>
              <a:rPr lang="cs-CZ"/>
              <a:t>Třetí úroveň</a:t>
            </a:r>
          </a:p>
          <a:p>
            <a:pPr lvl="3" rtl="0"/>
            <a:r>
              <a:rPr lang="cs-CZ"/>
              <a:t>Čtvrtá úroveň</a:t>
            </a:r>
          </a:p>
          <a:p>
            <a:pPr lvl="4" rtl="0"/>
            <a:r>
              <a:rPr lang="cs-CZ"/>
              <a:t>Pátá úroveň</a:t>
            </a:r>
            <a:endParaRPr lang="en-US" dirty="0"/>
          </a:p>
        </p:txBody>
      </p:sp>
      <p:sp>
        <p:nvSpPr>
          <p:cNvPr id="4" name="Zástupný symbol pro datum 3"/>
          <p:cNvSpPr>
            <a:spLocks noGrp="1"/>
          </p:cNvSpPr>
          <p:nvPr>
            <p:ph type="dt" sz="half" idx="10"/>
          </p:nvPr>
        </p:nvSpPr>
        <p:spPr/>
        <p:txBody>
          <a:bodyPr rtlCol="0"/>
          <a:lstStyle/>
          <a:p>
            <a:pPr rtl="0"/>
            <a:fld id="{17E6C2A9-410E-448A-954E-0040863DDA94}" type="datetime1">
              <a:rPr lang="cs-CZ" smtClean="0"/>
              <a:t>11.09.2021</a:t>
            </a:fld>
            <a:endParaRPr lang="en-US"/>
          </a:p>
        </p:txBody>
      </p:sp>
      <p:sp>
        <p:nvSpPr>
          <p:cNvPr id="5" name="Zástupný symbol pro zápatí 4"/>
          <p:cNvSpPr>
            <a:spLocks noGrp="1"/>
          </p:cNvSpPr>
          <p:nvPr>
            <p:ph type="ftr" sz="quarter" idx="11"/>
          </p:nvPr>
        </p:nvSpPr>
        <p:spPr/>
        <p:txBody>
          <a:bodyPr rtlCol="0"/>
          <a:lstStyle/>
          <a:p>
            <a:pPr rtl="0"/>
            <a:endParaRPr lang="en-US"/>
          </a:p>
        </p:txBody>
      </p:sp>
      <p:sp>
        <p:nvSpPr>
          <p:cNvPr id="6" name="Zástupný symbol pro číslo snímku 5"/>
          <p:cNvSpPr>
            <a:spLocks noGrp="1"/>
          </p:cNvSpPr>
          <p:nvPr>
            <p:ph type="sldNum" sz="quarter" idx="12"/>
          </p:nvPr>
        </p:nvSpPr>
        <p:spPr/>
        <p:txBody>
          <a:bodyPr rtlCol="0"/>
          <a:lstStyle/>
          <a:p>
            <a:pPr rtl="0"/>
            <a:fld id="{34B7E4EF-A1BD-40F4-AB7B-04F084DD991D}" type="slidenum">
              <a:rPr lang="en-US" smtClean="0"/>
              <a:t>‹#›</a:t>
            </a:fld>
            <a:endParaRPr lang="en-US"/>
          </a:p>
        </p:txBody>
      </p:sp>
    </p:spTree>
    <p:extLst>
      <p:ext uri="{BB962C8B-B14F-4D97-AF65-F5344CB8AC3E}">
        <p14:creationId xmlns:p14="http://schemas.microsoft.com/office/powerpoint/2010/main" val="40233299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8991600" y="762000"/>
            <a:ext cx="2362200" cy="5257800"/>
          </a:xfrm>
        </p:spPr>
        <p:txBody>
          <a:bodyPr vert="eaVert" rtlCol="0"/>
          <a:lstStyle/>
          <a:p>
            <a:pPr rtl="0"/>
            <a:r>
              <a:rPr lang="cs-CZ"/>
              <a:t>Kliknutím lze upravit styl.</a:t>
            </a:r>
            <a:endParaRPr lang="en-US" dirty="0"/>
          </a:p>
        </p:txBody>
      </p:sp>
      <p:sp>
        <p:nvSpPr>
          <p:cNvPr id="3" name="Zástupný symbol pro svislý text 2"/>
          <p:cNvSpPr>
            <a:spLocks noGrp="1"/>
          </p:cNvSpPr>
          <p:nvPr>
            <p:ph type="body" orient="vert" idx="1"/>
          </p:nvPr>
        </p:nvSpPr>
        <p:spPr>
          <a:xfrm>
            <a:off x="838200" y="762000"/>
            <a:ext cx="8077200" cy="5257800"/>
          </a:xfrm>
        </p:spPr>
        <p:txBody>
          <a:bodyPr vert="eaVert" rtlCol="0"/>
          <a:lstStyle/>
          <a:p>
            <a:pPr lvl="0" rtl="0"/>
            <a:r>
              <a:rPr lang="cs-CZ"/>
              <a:t>Po kliknutí můžete upravovat styly textu v předloze.</a:t>
            </a:r>
          </a:p>
          <a:p>
            <a:pPr lvl="1" rtl="0"/>
            <a:r>
              <a:rPr lang="cs-CZ"/>
              <a:t>Druhá úroveň</a:t>
            </a:r>
          </a:p>
          <a:p>
            <a:pPr lvl="2" rtl="0"/>
            <a:r>
              <a:rPr lang="cs-CZ"/>
              <a:t>Třetí úroveň</a:t>
            </a:r>
          </a:p>
          <a:p>
            <a:pPr lvl="3" rtl="0"/>
            <a:r>
              <a:rPr lang="cs-CZ"/>
              <a:t>Čtvrtá úroveň</a:t>
            </a:r>
          </a:p>
          <a:p>
            <a:pPr lvl="4" rtl="0"/>
            <a:r>
              <a:rPr lang="cs-CZ"/>
              <a:t>Pátá úroveň</a:t>
            </a:r>
            <a:endParaRPr lang="en-US" dirty="0"/>
          </a:p>
        </p:txBody>
      </p:sp>
      <p:sp>
        <p:nvSpPr>
          <p:cNvPr id="4" name="Zástupný symbol pro datum 3"/>
          <p:cNvSpPr>
            <a:spLocks noGrp="1"/>
          </p:cNvSpPr>
          <p:nvPr>
            <p:ph type="dt" sz="half" idx="10"/>
          </p:nvPr>
        </p:nvSpPr>
        <p:spPr/>
        <p:txBody>
          <a:bodyPr rtlCol="0"/>
          <a:lstStyle/>
          <a:p>
            <a:pPr rtl="0"/>
            <a:fld id="{F6186496-C224-4F0F-BC29-D327824892BA}" type="datetime1">
              <a:rPr lang="cs-CZ" smtClean="0"/>
              <a:t>11.09.2021</a:t>
            </a:fld>
            <a:endParaRPr lang="en-US"/>
          </a:p>
        </p:txBody>
      </p:sp>
      <p:sp>
        <p:nvSpPr>
          <p:cNvPr id="5" name="Zástupný symbol pro zápatí 4"/>
          <p:cNvSpPr>
            <a:spLocks noGrp="1"/>
          </p:cNvSpPr>
          <p:nvPr>
            <p:ph type="ftr" sz="quarter" idx="11"/>
          </p:nvPr>
        </p:nvSpPr>
        <p:spPr/>
        <p:txBody>
          <a:bodyPr rtlCol="0"/>
          <a:lstStyle/>
          <a:p>
            <a:pPr rtl="0"/>
            <a:endParaRPr lang="en-US"/>
          </a:p>
        </p:txBody>
      </p:sp>
      <p:sp>
        <p:nvSpPr>
          <p:cNvPr id="6" name="Zástupný symbol pro číslo snímku 5"/>
          <p:cNvSpPr>
            <a:spLocks noGrp="1"/>
          </p:cNvSpPr>
          <p:nvPr>
            <p:ph type="sldNum" sz="quarter" idx="12"/>
          </p:nvPr>
        </p:nvSpPr>
        <p:spPr/>
        <p:txBody>
          <a:bodyPr rtlCol="0"/>
          <a:lstStyle/>
          <a:p>
            <a:pPr rtl="0"/>
            <a:fld id="{34B7E4EF-A1BD-40F4-AB7B-04F084DD991D}" type="slidenum">
              <a:rPr lang="en-US" smtClean="0"/>
              <a:t>‹#›</a:t>
            </a:fld>
            <a:endParaRPr lang="en-US"/>
          </a:p>
        </p:txBody>
      </p:sp>
    </p:spTree>
    <p:extLst>
      <p:ext uri="{BB962C8B-B14F-4D97-AF65-F5344CB8AC3E}">
        <p14:creationId xmlns:p14="http://schemas.microsoft.com/office/powerpoint/2010/main" val="15100734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Vlastní rozložení">
    <p:spTree>
      <p:nvGrpSpPr>
        <p:cNvPr id="1" name=""/>
        <p:cNvGrpSpPr/>
        <p:nvPr/>
      </p:nvGrpSpPr>
      <p:grpSpPr>
        <a:xfrm>
          <a:off x="0" y="0"/>
          <a:ext cx="0" cy="0"/>
          <a:chOff x="0" y="0"/>
          <a:chExt cx="0" cy="0"/>
        </a:xfrm>
      </p:grpSpPr>
      <p:sp>
        <p:nvSpPr>
          <p:cNvPr id="2" name="Nadpis 1"/>
          <p:cNvSpPr>
            <a:spLocks noGrp="1"/>
          </p:cNvSpPr>
          <p:nvPr>
            <p:ph type="title"/>
          </p:nvPr>
        </p:nvSpPr>
        <p:spPr>
          <a:xfrm>
            <a:off x="838200" y="365126"/>
            <a:ext cx="10515600" cy="1325563"/>
          </a:xfrm>
          <a:prstGeom prst="rect">
            <a:avLst/>
          </a:prstGeom>
        </p:spPr>
        <p:txBody>
          <a:bodyPr/>
          <a:lstStyle/>
          <a:p>
            <a:r>
              <a:rPr lang="cs-CZ" smtClean="0"/>
              <a:t>Kliknutím lze upravit styl.</a:t>
            </a:r>
            <a:endParaRPr lang="cs-CZ"/>
          </a:p>
        </p:txBody>
      </p:sp>
    </p:spTree>
    <p:extLst>
      <p:ext uri="{BB962C8B-B14F-4D97-AF65-F5344CB8AC3E}">
        <p14:creationId xmlns:p14="http://schemas.microsoft.com/office/powerpoint/2010/main" val="28284166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rtlCol="0"/>
          <a:lstStyle/>
          <a:p>
            <a:pPr rtl="0"/>
            <a:r>
              <a:rPr lang="cs-CZ"/>
              <a:t>Kliknutím lze upravit styl.</a:t>
            </a:r>
            <a:endParaRPr lang="en-US" dirty="0"/>
          </a:p>
        </p:txBody>
      </p:sp>
      <p:sp>
        <p:nvSpPr>
          <p:cNvPr id="3" name="Zástupný symbol pro obsah 2"/>
          <p:cNvSpPr>
            <a:spLocks noGrp="1"/>
          </p:cNvSpPr>
          <p:nvPr>
            <p:ph idx="1"/>
          </p:nvPr>
        </p:nvSpPr>
        <p:spPr/>
        <p:txBody>
          <a:bodyPr rtlCol="0"/>
          <a:lstStyle/>
          <a:p>
            <a:pPr lvl="0" rtl="0"/>
            <a:r>
              <a:rPr lang="cs-CZ"/>
              <a:t>Po kliknutí můžete upravovat styly textu v předloze.</a:t>
            </a:r>
          </a:p>
          <a:p>
            <a:pPr lvl="1" rtl="0"/>
            <a:r>
              <a:rPr lang="cs-CZ"/>
              <a:t>Druhá úroveň</a:t>
            </a:r>
          </a:p>
          <a:p>
            <a:pPr lvl="2" rtl="0"/>
            <a:r>
              <a:rPr lang="cs-CZ"/>
              <a:t>Třetí úroveň</a:t>
            </a:r>
          </a:p>
          <a:p>
            <a:pPr lvl="3" rtl="0"/>
            <a:r>
              <a:rPr lang="cs-CZ"/>
              <a:t>Čtvrtá úroveň</a:t>
            </a:r>
          </a:p>
          <a:p>
            <a:pPr lvl="4" rtl="0"/>
            <a:r>
              <a:rPr lang="cs-CZ"/>
              <a:t>Pátá úroveň</a:t>
            </a:r>
            <a:endParaRPr lang="en-US" dirty="0"/>
          </a:p>
        </p:txBody>
      </p:sp>
      <p:sp>
        <p:nvSpPr>
          <p:cNvPr id="4" name="Zástupný symbol pro datum 3"/>
          <p:cNvSpPr>
            <a:spLocks noGrp="1"/>
          </p:cNvSpPr>
          <p:nvPr>
            <p:ph type="dt" sz="half" idx="10"/>
          </p:nvPr>
        </p:nvSpPr>
        <p:spPr/>
        <p:txBody>
          <a:bodyPr rtlCol="0"/>
          <a:lstStyle/>
          <a:p>
            <a:pPr rtl="0"/>
            <a:fld id="{C2783BFF-2158-4E0B-955F-F81B2C6829E3}" type="datetime1">
              <a:rPr lang="cs-CZ" smtClean="0"/>
              <a:t>11.09.2021</a:t>
            </a:fld>
            <a:endParaRPr lang="en-US"/>
          </a:p>
        </p:txBody>
      </p:sp>
      <p:sp>
        <p:nvSpPr>
          <p:cNvPr id="5" name="Zástupný symbol pro zápatí 4"/>
          <p:cNvSpPr>
            <a:spLocks noGrp="1"/>
          </p:cNvSpPr>
          <p:nvPr>
            <p:ph type="ftr" sz="quarter" idx="11"/>
          </p:nvPr>
        </p:nvSpPr>
        <p:spPr/>
        <p:txBody>
          <a:bodyPr rtlCol="0"/>
          <a:lstStyle/>
          <a:p>
            <a:pPr rtl="0"/>
            <a:endParaRPr lang="en-US"/>
          </a:p>
        </p:txBody>
      </p:sp>
      <p:sp>
        <p:nvSpPr>
          <p:cNvPr id="6" name="Zástupný symbol pro číslo snímku 5"/>
          <p:cNvSpPr>
            <a:spLocks noGrp="1"/>
          </p:cNvSpPr>
          <p:nvPr>
            <p:ph type="sldNum" sz="quarter" idx="12"/>
          </p:nvPr>
        </p:nvSpPr>
        <p:spPr/>
        <p:txBody>
          <a:bodyPr rtlCol="0"/>
          <a:lstStyle/>
          <a:p>
            <a:pPr rtl="0"/>
            <a:fld id="{34B7E4EF-A1BD-40F4-AB7B-04F084DD991D}" type="slidenum">
              <a:rPr lang="en-US" smtClean="0"/>
              <a:t>‹#›</a:t>
            </a:fld>
            <a:endParaRPr lang="en-US"/>
          </a:p>
        </p:txBody>
      </p:sp>
    </p:spTree>
    <p:extLst>
      <p:ext uri="{BB962C8B-B14F-4D97-AF65-F5344CB8AC3E}">
        <p14:creationId xmlns:p14="http://schemas.microsoft.com/office/powerpoint/2010/main" val="21537087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Záhlaví oddílu">
    <p:spTree>
      <p:nvGrpSpPr>
        <p:cNvPr id="1" name=""/>
        <p:cNvGrpSpPr/>
        <p:nvPr/>
      </p:nvGrpSpPr>
      <p:grpSpPr>
        <a:xfrm>
          <a:off x="0" y="0"/>
          <a:ext cx="0" cy="0"/>
          <a:chOff x="0" y="0"/>
          <a:chExt cx="0" cy="0"/>
        </a:xfrm>
      </p:grpSpPr>
      <p:sp>
        <p:nvSpPr>
          <p:cNvPr id="15" name="Obdélník 14">
            <a:extLst>
              <a:ext uri="{FF2B5EF4-FFF2-40B4-BE49-F238E27FC236}">
                <a16:creationId xmlns:a16="http://schemas.microsoft.com/office/drawing/2014/main" xmlns="" id="{0A4A1889-E37C-4EC3-9E41-9DAD221CF389}"/>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useBgFill="1">
        <p:nvSpPr>
          <p:cNvPr id="23" name="Obdélník 22"/>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24" name="Obdélník 23"/>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Obdélník 29"/>
          <p:cNvSpPr/>
          <p:nvPr/>
        </p:nvSpPr>
        <p:spPr>
          <a:xfrm>
            <a:off x="5135880" y="1267730"/>
            <a:ext cx="1920240" cy="7315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Nadpis 1"/>
          <p:cNvSpPr>
            <a:spLocks noGrp="1"/>
          </p:cNvSpPr>
          <p:nvPr>
            <p:ph type="title"/>
          </p:nvPr>
        </p:nvSpPr>
        <p:spPr>
          <a:xfrm>
            <a:off x="1629156" y="2275165"/>
            <a:ext cx="8933688" cy="2406895"/>
          </a:xfrm>
        </p:spPr>
        <p:txBody>
          <a:bodyPr rtlCol="0" anchor="ctr">
            <a:normAutofit/>
          </a:bodyPr>
          <a:lstStyle>
            <a:lvl1pPr algn="ctr">
              <a:lnSpc>
                <a:spcPct val="83000"/>
              </a:lnSpc>
              <a:defRPr lang="en-US" sz="6000" kern="1200" cap="all" spc="-100" baseline="0" dirty="0">
                <a:solidFill>
                  <a:schemeClr val="tx1">
                    <a:lumMod val="85000"/>
                    <a:lumOff val="15000"/>
                  </a:schemeClr>
                </a:solidFill>
                <a:effectLst/>
                <a:latin typeface="+mj-lt"/>
                <a:ea typeface="+mn-ea"/>
                <a:cs typeface="+mn-cs"/>
              </a:defRPr>
            </a:lvl1pPr>
          </a:lstStyle>
          <a:p>
            <a:pPr rtl="0"/>
            <a:r>
              <a:rPr lang="cs-CZ"/>
              <a:t>Kliknutím lze upravit styl.</a:t>
            </a:r>
            <a:endParaRPr lang="en-US" dirty="0"/>
          </a:p>
        </p:txBody>
      </p:sp>
      <p:grpSp>
        <p:nvGrpSpPr>
          <p:cNvPr id="16" name="Skupina 15">
            <a:extLst>
              <a:ext uri="{FF2B5EF4-FFF2-40B4-BE49-F238E27FC236}">
                <a16:creationId xmlns:a16="http://schemas.microsoft.com/office/drawing/2014/main" xmlns="" id="{1683EB04-C23E-490C-A1A6-030CF79D23C8}"/>
              </a:ext>
            </a:extLst>
          </p:cNvPr>
          <p:cNvGrpSpPr/>
          <p:nvPr/>
        </p:nvGrpSpPr>
        <p:grpSpPr>
          <a:xfrm>
            <a:off x="5250180" y="1267730"/>
            <a:ext cx="1691640" cy="615934"/>
            <a:chOff x="5250180" y="1267730"/>
            <a:chExt cx="1691640" cy="615934"/>
          </a:xfrm>
        </p:grpSpPr>
        <p:cxnSp>
          <p:nvCxnSpPr>
            <p:cNvPr id="17" name="Přímá spojnice 16">
              <a:extLst>
                <a:ext uri="{FF2B5EF4-FFF2-40B4-BE49-F238E27FC236}">
                  <a16:creationId xmlns:a16="http://schemas.microsoft.com/office/drawing/2014/main" xmlns="" id="{F8A84C03-E1CA-4A4E-81D6-9BB0C335B7A0}"/>
                </a:ext>
              </a:extLst>
            </p:cNvPr>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Přímá spojnice 17">
              <a:extLst>
                <a:ext uri="{FF2B5EF4-FFF2-40B4-BE49-F238E27FC236}">
                  <a16:creationId xmlns:a16="http://schemas.microsoft.com/office/drawing/2014/main" xmlns="" id="{4A26FB5A-D5D1-4DAB-AC43-7F51A7F2D197}"/>
                </a:ext>
              </a:extLst>
            </p:cNvPr>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Přímá spojnice 18">
              <a:extLst>
                <a:ext uri="{FF2B5EF4-FFF2-40B4-BE49-F238E27FC236}">
                  <a16:creationId xmlns:a16="http://schemas.microsoft.com/office/drawing/2014/main" xmlns="" id="{49303F14-E560-4C02-94F4-B4695FE26813}"/>
                </a:ext>
              </a:extLst>
            </p:cNvPr>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3" name="Zástupný symbol pro text 2"/>
          <p:cNvSpPr>
            <a:spLocks noGrp="1"/>
          </p:cNvSpPr>
          <p:nvPr>
            <p:ph type="body" idx="1"/>
          </p:nvPr>
        </p:nvSpPr>
        <p:spPr>
          <a:xfrm>
            <a:off x="1629156" y="4682062"/>
            <a:ext cx="8939784" cy="457200"/>
          </a:xfrm>
        </p:spPr>
        <p:txBody>
          <a:bodyPr rtlCol="0" anchor="t">
            <a:normAutofit/>
          </a:bodyPr>
          <a:lstStyle>
            <a:lvl1pPr marL="0" indent="0" algn="ctr">
              <a:buNone/>
              <a:tabLst>
                <a:tab pos="2633663" algn="l"/>
              </a:tabLst>
              <a:defRPr sz="1800">
                <a:solidFill>
                  <a:schemeClr val="tx1">
                    <a:lumMod val="95000"/>
                    <a:lumOff val="5000"/>
                  </a:schemeClr>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cs-CZ"/>
              <a:t>Po kliknutí můžete upravovat styly textu v předloze.</a:t>
            </a:r>
          </a:p>
        </p:txBody>
      </p:sp>
      <p:sp>
        <p:nvSpPr>
          <p:cNvPr id="4" name="Zástupný symbol pro datum 3"/>
          <p:cNvSpPr>
            <a:spLocks noGrp="1"/>
          </p:cNvSpPr>
          <p:nvPr>
            <p:ph type="dt" sz="half" idx="10"/>
          </p:nvPr>
        </p:nvSpPr>
        <p:spPr>
          <a:xfrm>
            <a:off x="5318760" y="1344502"/>
            <a:ext cx="1554480" cy="498781"/>
          </a:xfrm>
        </p:spPr>
        <p:txBody>
          <a:bodyPr rtlCol="0"/>
          <a:lstStyle>
            <a:lvl1pPr algn="ctr">
              <a:defRPr lang="en-US" sz="1300" kern="1200" spc="0" baseline="0">
                <a:solidFill>
                  <a:srgbClr val="FFFFFF"/>
                </a:solidFill>
                <a:latin typeface="+mn-lt"/>
                <a:ea typeface="+mn-ea"/>
                <a:cs typeface="+mn-cs"/>
              </a:defRPr>
            </a:lvl1pPr>
          </a:lstStyle>
          <a:p>
            <a:pPr rtl="0"/>
            <a:fld id="{271FC348-A95B-4D9B-BC81-C3F6E322B261}" type="datetime1">
              <a:rPr lang="cs-CZ" smtClean="0"/>
              <a:t>11.09.2021</a:t>
            </a:fld>
            <a:endParaRPr lang="en-US" dirty="0"/>
          </a:p>
        </p:txBody>
      </p:sp>
      <p:sp>
        <p:nvSpPr>
          <p:cNvPr id="5" name="Zástupný symbol pro zápatí 4"/>
          <p:cNvSpPr>
            <a:spLocks noGrp="1"/>
          </p:cNvSpPr>
          <p:nvPr>
            <p:ph type="ftr" sz="quarter" idx="11"/>
          </p:nvPr>
        </p:nvSpPr>
        <p:spPr>
          <a:xfrm>
            <a:off x="1629157" y="5177408"/>
            <a:ext cx="5660134" cy="228600"/>
          </a:xfrm>
        </p:spPr>
        <p:txBody>
          <a:bodyPr rtlCol="0"/>
          <a:lstStyle>
            <a:lvl1pPr algn="l">
              <a:defRPr>
                <a:solidFill>
                  <a:schemeClr val="tx1">
                    <a:lumMod val="85000"/>
                    <a:lumOff val="15000"/>
                  </a:schemeClr>
                </a:solidFill>
              </a:defRPr>
            </a:lvl1pPr>
          </a:lstStyle>
          <a:p>
            <a:pPr rtl="0"/>
            <a:endParaRPr lang="en-US" dirty="0"/>
          </a:p>
        </p:txBody>
      </p:sp>
      <p:sp>
        <p:nvSpPr>
          <p:cNvPr id="6" name="Zástupný symbol pro číslo snímku 5"/>
          <p:cNvSpPr>
            <a:spLocks noGrp="1"/>
          </p:cNvSpPr>
          <p:nvPr>
            <p:ph type="sldNum" sz="quarter" idx="12"/>
          </p:nvPr>
        </p:nvSpPr>
        <p:spPr>
          <a:xfrm>
            <a:off x="8604504" y="5177408"/>
            <a:ext cx="1958339" cy="228600"/>
          </a:xfrm>
        </p:spPr>
        <p:txBody>
          <a:bodyPr rtlCol="0"/>
          <a:lstStyle>
            <a:lvl1pPr>
              <a:defRPr>
                <a:solidFill>
                  <a:schemeClr val="tx1">
                    <a:lumMod val="85000"/>
                    <a:lumOff val="15000"/>
                  </a:schemeClr>
                </a:solidFill>
              </a:defRPr>
            </a:lvl1pPr>
          </a:lstStyle>
          <a:p>
            <a:pPr rtl="0"/>
            <a:fld id="{34B7E4EF-A1BD-40F4-AB7B-04F084DD991D}" type="slidenum">
              <a:rPr lang="en-US" smtClean="0"/>
              <a:t>‹#›</a:t>
            </a:fld>
            <a:endParaRPr lang="en-US" dirty="0"/>
          </a:p>
        </p:txBody>
      </p:sp>
    </p:spTree>
    <p:extLst>
      <p:ext uri="{BB962C8B-B14F-4D97-AF65-F5344CB8AC3E}">
        <p14:creationId xmlns:p14="http://schemas.microsoft.com/office/powerpoint/2010/main" val="6060714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ě obsahové části">
    <p:spTree>
      <p:nvGrpSpPr>
        <p:cNvPr id="1" name=""/>
        <p:cNvGrpSpPr/>
        <p:nvPr/>
      </p:nvGrpSpPr>
      <p:grpSpPr>
        <a:xfrm>
          <a:off x="0" y="0"/>
          <a:ext cx="0" cy="0"/>
          <a:chOff x="0" y="0"/>
          <a:chExt cx="0" cy="0"/>
        </a:xfrm>
      </p:grpSpPr>
      <p:sp>
        <p:nvSpPr>
          <p:cNvPr id="8" name="Nadpis 7"/>
          <p:cNvSpPr>
            <a:spLocks noGrp="1"/>
          </p:cNvSpPr>
          <p:nvPr>
            <p:ph type="title"/>
          </p:nvPr>
        </p:nvSpPr>
        <p:spPr/>
        <p:txBody>
          <a:bodyPr rtlCol="0"/>
          <a:lstStyle/>
          <a:p>
            <a:pPr rtl="0"/>
            <a:r>
              <a:rPr lang="cs-CZ"/>
              <a:t>Kliknutím lze upravit styl.</a:t>
            </a:r>
            <a:endParaRPr lang="en-US" dirty="0"/>
          </a:p>
        </p:txBody>
      </p:sp>
      <p:sp>
        <p:nvSpPr>
          <p:cNvPr id="3" name="Zástupný symbol pro obsah 2"/>
          <p:cNvSpPr>
            <a:spLocks noGrp="1"/>
          </p:cNvSpPr>
          <p:nvPr>
            <p:ph sz="half" idx="1"/>
          </p:nvPr>
        </p:nvSpPr>
        <p:spPr>
          <a:xfrm>
            <a:off x="1066800" y="2103120"/>
            <a:ext cx="4663440" cy="3749040"/>
          </a:xfrm>
        </p:spPr>
        <p:txBody>
          <a:bodyPr rtlCol="0"/>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rtl="0"/>
            <a:r>
              <a:rPr lang="cs-CZ"/>
              <a:t>Po kliknutí můžete upravovat styly textu v předloze.</a:t>
            </a:r>
          </a:p>
          <a:p>
            <a:pPr lvl="1" rtl="0"/>
            <a:r>
              <a:rPr lang="cs-CZ"/>
              <a:t>Druhá úroveň</a:t>
            </a:r>
          </a:p>
          <a:p>
            <a:pPr lvl="2" rtl="0"/>
            <a:r>
              <a:rPr lang="cs-CZ"/>
              <a:t>Třetí úroveň</a:t>
            </a:r>
          </a:p>
          <a:p>
            <a:pPr lvl="3" rtl="0"/>
            <a:r>
              <a:rPr lang="cs-CZ"/>
              <a:t>Čtvrtá úroveň</a:t>
            </a:r>
          </a:p>
          <a:p>
            <a:pPr lvl="4" rtl="0"/>
            <a:r>
              <a:rPr lang="cs-CZ"/>
              <a:t>Pátá úroveň</a:t>
            </a:r>
            <a:endParaRPr lang="en-US" dirty="0"/>
          </a:p>
        </p:txBody>
      </p:sp>
      <p:sp>
        <p:nvSpPr>
          <p:cNvPr id="4" name="Zástupný symbol pro obsah 3"/>
          <p:cNvSpPr>
            <a:spLocks noGrp="1"/>
          </p:cNvSpPr>
          <p:nvPr>
            <p:ph sz="half" idx="2"/>
          </p:nvPr>
        </p:nvSpPr>
        <p:spPr>
          <a:xfrm>
            <a:off x="6461760" y="2103120"/>
            <a:ext cx="4663440" cy="3749040"/>
          </a:xfrm>
        </p:spPr>
        <p:txBody>
          <a:bodyPr rtlCol="0"/>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rtl="0"/>
            <a:r>
              <a:rPr lang="cs-CZ"/>
              <a:t>Po kliknutí můžete upravovat styly textu v předloze.</a:t>
            </a:r>
          </a:p>
          <a:p>
            <a:pPr lvl="1" rtl="0"/>
            <a:r>
              <a:rPr lang="cs-CZ"/>
              <a:t>Druhá úroveň</a:t>
            </a:r>
          </a:p>
          <a:p>
            <a:pPr lvl="2" rtl="0"/>
            <a:r>
              <a:rPr lang="cs-CZ"/>
              <a:t>Třetí úroveň</a:t>
            </a:r>
          </a:p>
          <a:p>
            <a:pPr lvl="3" rtl="0"/>
            <a:r>
              <a:rPr lang="cs-CZ"/>
              <a:t>Čtvrtá úroveň</a:t>
            </a:r>
          </a:p>
          <a:p>
            <a:pPr lvl="4" rtl="0"/>
            <a:r>
              <a:rPr lang="cs-CZ"/>
              <a:t>Pátá úroveň</a:t>
            </a:r>
            <a:endParaRPr lang="en-US" dirty="0"/>
          </a:p>
        </p:txBody>
      </p:sp>
      <p:sp>
        <p:nvSpPr>
          <p:cNvPr id="5" name="Zástupný symbol pro datum 4"/>
          <p:cNvSpPr>
            <a:spLocks noGrp="1"/>
          </p:cNvSpPr>
          <p:nvPr>
            <p:ph type="dt" sz="half" idx="10"/>
          </p:nvPr>
        </p:nvSpPr>
        <p:spPr/>
        <p:txBody>
          <a:bodyPr rtlCol="0"/>
          <a:lstStyle/>
          <a:p>
            <a:pPr rtl="0"/>
            <a:fld id="{25BDC50C-9840-4518-A15D-DE61D385DE31}" type="datetime1">
              <a:rPr lang="cs-CZ" smtClean="0"/>
              <a:t>11.09.2021</a:t>
            </a:fld>
            <a:endParaRPr lang="en-US"/>
          </a:p>
        </p:txBody>
      </p:sp>
      <p:sp>
        <p:nvSpPr>
          <p:cNvPr id="6" name="Zástupný symbol pro zápatí 5"/>
          <p:cNvSpPr>
            <a:spLocks noGrp="1"/>
          </p:cNvSpPr>
          <p:nvPr>
            <p:ph type="ftr" sz="quarter" idx="11"/>
          </p:nvPr>
        </p:nvSpPr>
        <p:spPr/>
        <p:txBody>
          <a:bodyPr rtlCol="0"/>
          <a:lstStyle/>
          <a:p>
            <a:pPr rtl="0"/>
            <a:endParaRPr lang="en-US"/>
          </a:p>
        </p:txBody>
      </p:sp>
      <p:sp>
        <p:nvSpPr>
          <p:cNvPr id="7" name="Zástupný symbol pro číslo snímku 6"/>
          <p:cNvSpPr>
            <a:spLocks noGrp="1"/>
          </p:cNvSpPr>
          <p:nvPr>
            <p:ph type="sldNum" sz="quarter" idx="12"/>
          </p:nvPr>
        </p:nvSpPr>
        <p:spPr/>
        <p:txBody>
          <a:bodyPr rtlCol="0"/>
          <a:lstStyle/>
          <a:p>
            <a:pPr rtl="0"/>
            <a:fld id="{34B7E4EF-A1BD-40F4-AB7B-04F084DD991D}" type="slidenum">
              <a:rPr lang="en-US" smtClean="0"/>
              <a:t>‹#›</a:t>
            </a:fld>
            <a:endParaRPr lang="en-US"/>
          </a:p>
        </p:txBody>
      </p:sp>
    </p:spTree>
    <p:extLst>
      <p:ext uri="{BB962C8B-B14F-4D97-AF65-F5344CB8AC3E}">
        <p14:creationId xmlns:p14="http://schemas.microsoft.com/office/powerpoint/2010/main" val="27446721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rtlCol="0"/>
          <a:lstStyle/>
          <a:p>
            <a:pPr rtl="0"/>
            <a:r>
              <a:rPr lang="cs-CZ"/>
              <a:t>Kliknutím lze upravit styl.</a:t>
            </a:r>
            <a:endParaRPr lang="en-US" dirty="0"/>
          </a:p>
        </p:txBody>
      </p:sp>
      <p:sp>
        <p:nvSpPr>
          <p:cNvPr id="3" name="Zástupný symbol pro text 2"/>
          <p:cNvSpPr>
            <a:spLocks noGrp="1"/>
          </p:cNvSpPr>
          <p:nvPr>
            <p:ph type="body" idx="1"/>
          </p:nvPr>
        </p:nvSpPr>
        <p:spPr>
          <a:xfrm>
            <a:off x="1069848" y="2074334"/>
            <a:ext cx="4663440" cy="640080"/>
          </a:xfrm>
        </p:spPr>
        <p:txBody>
          <a:bodyPr rtlCol="0" anchor="ctr">
            <a:normAutofit/>
          </a:bodyPr>
          <a:lstStyle>
            <a:lvl1pPr marL="0" indent="0" algn="l">
              <a:spcBef>
                <a:spcPts val="0"/>
              </a:spcBef>
              <a:buNone/>
              <a:defRPr sz="1900" b="1" i="0">
                <a:solidFill>
                  <a:schemeClr val="tx1"/>
                </a:solidFill>
                <a:latin typeface="+mn-lt"/>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cs-CZ"/>
              <a:t>Po kliknutí můžete upravovat styly textu v předloze.</a:t>
            </a:r>
          </a:p>
        </p:txBody>
      </p:sp>
      <p:sp>
        <p:nvSpPr>
          <p:cNvPr id="4" name="Zástupný symbol pro obsah 3"/>
          <p:cNvSpPr>
            <a:spLocks noGrp="1"/>
          </p:cNvSpPr>
          <p:nvPr>
            <p:ph sz="half" idx="2"/>
          </p:nvPr>
        </p:nvSpPr>
        <p:spPr>
          <a:xfrm>
            <a:off x="1069848" y="2792472"/>
            <a:ext cx="4663440" cy="3163825"/>
          </a:xfrm>
        </p:spPr>
        <p:txBody>
          <a:bodyPr rtlCol="0"/>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rtl="0"/>
            <a:r>
              <a:rPr lang="cs-CZ"/>
              <a:t>Po kliknutí můžete upravovat styly textu v předloze.</a:t>
            </a:r>
          </a:p>
          <a:p>
            <a:pPr lvl="1" rtl="0"/>
            <a:r>
              <a:rPr lang="cs-CZ"/>
              <a:t>Druhá úroveň</a:t>
            </a:r>
          </a:p>
          <a:p>
            <a:pPr lvl="2" rtl="0"/>
            <a:r>
              <a:rPr lang="cs-CZ"/>
              <a:t>Třetí úroveň</a:t>
            </a:r>
          </a:p>
          <a:p>
            <a:pPr lvl="3" rtl="0"/>
            <a:r>
              <a:rPr lang="cs-CZ"/>
              <a:t>Čtvrtá úroveň</a:t>
            </a:r>
          </a:p>
          <a:p>
            <a:pPr lvl="4" rtl="0"/>
            <a:r>
              <a:rPr lang="cs-CZ"/>
              <a:t>Pátá úroveň</a:t>
            </a:r>
            <a:endParaRPr lang="cs"/>
          </a:p>
        </p:txBody>
      </p:sp>
      <p:sp>
        <p:nvSpPr>
          <p:cNvPr id="5" name="Zástupný symbol pro text 4"/>
          <p:cNvSpPr>
            <a:spLocks noGrp="1"/>
          </p:cNvSpPr>
          <p:nvPr>
            <p:ph type="body" sz="quarter" idx="3"/>
          </p:nvPr>
        </p:nvSpPr>
        <p:spPr>
          <a:xfrm>
            <a:off x="6458712" y="2074334"/>
            <a:ext cx="4663440" cy="640080"/>
          </a:xfrm>
        </p:spPr>
        <p:txBody>
          <a:bodyPr rtlCol="0" anchor="ctr">
            <a:normAutofit/>
          </a:bodyPr>
          <a:lstStyle>
            <a:lvl1pPr marL="0" indent="0" algn="l">
              <a:spcBef>
                <a:spcPts val="0"/>
              </a:spcBef>
              <a:buNone/>
              <a:defRPr sz="1900" b="1">
                <a:solidFill>
                  <a:schemeClr val="tx1"/>
                </a:solidFill>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cs-CZ"/>
              <a:t>Po kliknutí můžete upravovat styly textu v předloze.</a:t>
            </a:r>
          </a:p>
        </p:txBody>
      </p:sp>
      <p:sp>
        <p:nvSpPr>
          <p:cNvPr id="6" name="Zástupný symbol pro obsah 5"/>
          <p:cNvSpPr>
            <a:spLocks noGrp="1"/>
          </p:cNvSpPr>
          <p:nvPr>
            <p:ph sz="quarter" idx="4"/>
          </p:nvPr>
        </p:nvSpPr>
        <p:spPr>
          <a:xfrm>
            <a:off x="6458712" y="2792471"/>
            <a:ext cx="4663440" cy="3164509"/>
          </a:xfrm>
        </p:spPr>
        <p:txBody>
          <a:bodyPr rtlCol="0"/>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rtl="0"/>
            <a:r>
              <a:rPr lang="cs-CZ"/>
              <a:t>Po kliknutí můžete upravovat styly textu v předloze.</a:t>
            </a:r>
          </a:p>
          <a:p>
            <a:pPr lvl="1" rtl="0"/>
            <a:r>
              <a:rPr lang="cs-CZ"/>
              <a:t>Druhá úroveň</a:t>
            </a:r>
          </a:p>
          <a:p>
            <a:pPr lvl="2" rtl="0"/>
            <a:r>
              <a:rPr lang="cs-CZ"/>
              <a:t>Třetí úroveň</a:t>
            </a:r>
          </a:p>
          <a:p>
            <a:pPr lvl="3" rtl="0"/>
            <a:r>
              <a:rPr lang="cs-CZ"/>
              <a:t>Čtvrtá úroveň</a:t>
            </a:r>
          </a:p>
          <a:p>
            <a:pPr lvl="4" rtl="0"/>
            <a:r>
              <a:rPr lang="cs-CZ"/>
              <a:t>Pátá úroveň</a:t>
            </a:r>
            <a:endParaRPr lang="cs"/>
          </a:p>
        </p:txBody>
      </p:sp>
      <p:sp>
        <p:nvSpPr>
          <p:cNvPr id="7" name="Zástupný symbol pro datum 6"/>
          <p:cNvSpPr>
            <a:spLocks noGrp="1"/>
          </p:cNvSpPr>
          <p:nvPr>
            <p:ph type="dt" sz="half" idx="10"/>
          </p:nvPr>
        </p:nvSpPr>
        <p:spPr/>
        <p:txBody>
          <a:bodyPr rtlCol="0"/>
          <a:lstStyle/>
          <a:p>
            <a:pPr rtl="0"/>
            <a:fld id="{F12BF9D8-50CB-422B-BC87-9B56A47F9A28}" type="datetime1">
              <a:rPr lang="cs-CZ" smtClean="0"/>
              <a:t>11.09.2021</a:t>
            </a:fld>
            <a:endParaRPr lang="en-US"/>
          </a:p>
        </p:txBody>
      </p:sp>
      <p:sp>
        <p:nvSpPr>
          <p:cNvPr id="8" name="Zástupný symbol pro zápatí 7"/>
          <p:cNvSpPr>
            <a:spLocks noGrp="1"/>
          </p:cNvSpPr>
          <p:nvPr>
            <p:ph type="ftr" sz="quarter" idx="11"/>
          </p:nvPr>
        </p:nvSpPr>
        <p:spPr/>
        <p:txBody>
          <a:bodyPr rtlCol="0"/>
          <a:lstStyle/>
          <a:p>
            <a:pPr rtl="0"/>
            <a:endParaRPr lang="en-US"/>
          </a:p>
        </p:txBody>
      </p:sp>
      <p:sp>
        <p:nvSpPr>
          <p:cNvPr id="9" name="Zástupný symbol pro číslo snímku 8"/>
          <p:cNvSpPr>
            <a:spLocks noGrp="1"/>
          </p:cNvSpPr>
          <p:nvPr>
            <p:ph type="sldNum" sz="quarter" idx="12"/>
          </p:nvPr>
        </p:nvSpPr>
        <p:spPr/>
        <p:txBody>
          <a:bodyPr rtlCol="0"/>
          <a:lstStyle/>
          <a:p>
            <a:pPr rtl="0"/>
            <a:fld id="{34B7E4EF-A1BD-40F4-AB7B-04F084DD991D}" type="slidenum">
              <a:rPr lang="en-US" smtClean="0"/>
              <a:t>‹#›</a:t>
            </a:fld>
            <a:endParaRPr lang="en-US"/>
          </a:p>
        </p:txBody>
      </p:sp>
    </p:spTree>
    <p:extLst>
      <p:ext uri="{BB962C8B-B14F-4D97-AF65-F5344CB8AC3E}">
        <p14:creationId xmlns:p14="http://schemas.microsoft.com/office/powerpoint/2010/main" val="29299607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rtlCol="0"/>
          <a:lstStyle/>
          <a:p>
            <a:pPr rtl="0"/>
            <a:r>
              <a:rPr lang="cs-CZ"/>
              <a:t>Kliknutím lze upravit styl.</a:t>
            </a:r>
            <a:endParaRPr lang="en-US" dirty="0"/>
          </a:p>
        </p:txBody>
      </p:sp>
      <p:sp>
        <p:nvSpPr>
          <p:cNvPr id="3" name="Zástupný symbol pro datum 2"/>
          <p:cNvSpPr>
            <a:spLocks noGrp="1"/>
          </p:cNvSpPr>
          <p:nvPr>
            <p:ph type="dt" sz="half" idx="10"/>
          </p:nvPr>
        </p:nvSpPr>
        <p:spPr/>
        <p:txBody>
          <a:bodyPr rtlCol="0"/>
          <a:lstStyle/>
          <a:p>
            <a:pPr rtl="0"/>
            <a:fld id="{964B211D-397E-49F0-987A-37031B73686F}" type="datetime1">
              <a:rPr lang="cs-CZ" smtClean="0"/>
              <a:t>11.09.2021</a:t>
            </a:fld>
            <a:endParaRPr lang="en-US"/>
          </a:p>
        </p:txBody>
      </p:sp>
      <p:sp>
        <p:nvSpPr>
          <p:cNvPr id="4" name="Zástupný symbol pro zápatí 3"/>
          <p:cNvSpPr>
            <a:spLocks noGrp="1"/>
          </p:cNvSpPr>
          <p:nvPr>
            <p:ph type="ftr" sz="quarter" idx="11"/>
          </p:nvPr>
        </p:nvSpPr>
        <p:spPr/>
        <p:txBody>
          <a:bodyPr rtlCol="0"/>
          <a:lstStyle/>
          <a:p>
            <a:pPr rtl="0"/>
            <a:endParaRPr lang="en-US"/>
          </a:p>
        </p:txBody>
      </p:sp>
      <p:sp>
        <p:nvSpPr>
          <p:cNvPr id="5" name="Zástupný symbol pro číslo snímku 4"/>
          <p:cNvSpPr>
            <a:spLocks noGrp="1"/>
          </p:cNvSpPr>
          <p:nvPr>
            <p:ph type="sldNum" sz="quarter" idx="12"/>
          </p:nvPr>
        </p:nvSpPr>
        <p:spPr/>
        <p:txBody>
          <a:bodyPr rtlCol="0"/>
          <a:lstStyle/>
          <a:p>
            <a:pPr rtl="0"/>
            <a:fld id="{34B7E4EF-A1BD-40F4-AB7B-04F084DD991D}" type="slidenum">
              <a:rPr lang="en-US" smtClean="0"/>
              <a:t>‹#›</a:t>
            </a:fld>
            <a:endParaRPr lang="en-US"/>
          </a:p>
        </p:txBody>
      </p:sp>
    </p:spTree>
    <p:extLst>
      <p:ext uri="{BB962C8B-B14F-4D97-AF65-F5344CB8AC3E}">
        <p14:creationId xmlns:p14="http://schemas.microsoft.com/office/powerpoint/2010/main" val="26674131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é">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rtlCol="0"/>
          <a:lstStyle/>
          <a:p>
            <a:pPr rtl="0"/>
            <a:fld id="{3E34C11A-E9E6-4EAB-A5B4-F531E006532C}" type="datetime1">
              <a:rPr lang="cs-CZ" smtClean="0"/>
              <a:t>11.09.2021</a:t>
            </a:fld>
            <a:endParaRPr lang="en-US"/>
          </a:p>
        </p:txBody>
      </p:sp>
      <p:sp>
        <p:nvSpPr>
          <p:cNvPr id="3" name="Zástupný symbol pro zápatí 2"/>
          <p:cNvSpPr>
            <a:spLocks noGrp="1"/>
          </p:cNvSpPr>
          <p:nvPr>
            <p:ph type="ftr" sz="quarter" idx="11"/>
          </p:nvPr>
        </p:nvSpPr>
        <p:spPr/>
        <p:txBody>
          <a:bodyPr rtlCol="0"/>
          <a:lstStyle/>
          <a:p>
            <a:pPr rtl="0"/>
            <a:endParaRPr lang="en-US"/>
          </a:p>
        </p:txBody>
      </p:sp>
      <p:sp>
        <p:nvSpPr>
          <p:cNvPr id="4" name="Zástupný symbol pro číslo snímku 3"/>
          <p:cNvSpPr>
            <a:spLocks noGrp="1"/>
          </p:cNvSpPr>
          <p:nvPr>
            <p:ph type="sldNum" sz="quarter" idx="12"/>
          </p:nvPr>
        </p:nvSpPr>
        <p:spPr/>
        <p:txBody>
          <a:bodyPr rtlCol="0"/>
          <a:lstStyle/>
          <a:p>
            <a:pPr rtl="0"/>
            <a:fld id="{34B7E4EF-A1BD-40F4-AB7B-04F084DD991D}" type="slidenum">
              <a:rPr lang="en-US" smtClean="0"/>
              <a:t>‹#›</a:t>
            </a:fld>
            <a:endParaRPr lang="en-US"/>
          </a:p>
        </p:txBody>
      </p:sp>
    </p:spTree>
    <p:extLst>
      <p:ext uri="{BB962C8B-B14F-4D97-AF65-F5344CB8AC3E}">
        <p14:creationId xmlns:p14="http://schemas.microsoft.com/office/powerpoint/2010/main" val="9072471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Obsah s titulkem">
    <p:spTree>
      <p:nvGrpSpPr>
        <p:cNvPr id="1" name=""/>
        <p:cNvGrpSpPr/>
        <p:nvPr/>
      </p:nvGrpSpPr>
      <p:grpSpPr>
        <a:xfrm>
          <a:off x="0" y="0"/>
          <a:ext cx="0" cy="0"/>
          <a:chOff x="0" y="0"/>
          <a:chExt cx="0" cy="0"/>
        </a:xfrm>
      </p:grpSpPr>
      <p:sp>
        <p:nvSpPr>
          <p:cNvPr id="10" name="Obdélník 9">
            <a:extLst>
              <a:ext uri="{FF2B5EF4-FFF2-40B4-BE49-F238E27FC236}">
                <a16:creationId xmlns:a16="http://schemas.microsoft.com/office/drawing/2014/main" xmlns="" id="{D5E1BBF9-8BEF-4353-BA68-30AAF9EBD8D8}"/>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bdélník 12">
            <a:extLst>
              <a:ext uri="{FF2B5EF4-FFF2-40B4-BE49-F238E27FC236}">
                <a16:creationId xmlns:a16="http://schemas.microsoft.com/office/drawing/2014/main" xmlns="" id="{5B941C21-2A5D-4912-AB06-1BB0C0EB6AE1}"/>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Nadpis 1"/>
          <p:cNvSpPr>
            <a:spLocks noGrp="1"/>
          </p:cNvSpPr>
          <p:nvPr>
            <p:ph type="title"/>
          </p:nvPr>
        </p:nvSpPr>
        <p:spPr>
          <a:xfrm>
            <a:off x="8458200" y="607392"/>
            <a:ext cx="3161963" cy="1645920"/>
          </a:xfrm>
        </p:spPr>
        <p:txBody>
          <a:bodyPr rtlCol="0" anchor="b">
            <a:normAutofit/>
          </a:bodyPr>
          <a:lstStyle>
            <a:lvl1pPr algn="l" defTabSz="914400" rtl="0" eaLnBrk="1" latinLnBrk="0" hangingPunct="1">
              <a:lnSpc>
                <a:spcPct val="100000"/>
              </a:lnSpc>
              <a:spcBef>
                <a:spcPct val="0"/>
              </a:spcBef>
              <a:buNone/>
              <a:defRPr lang="en-US" sz="2800" b="0" kern="1200" cap="none" spc="0" baseline="0" dirty="0">
                <a:solidFill>
                  <a:schemeClr val="tx1"/>
                </a:solidFill>
                <a:effectLst/>
                <a:latin typeface="+mj-lt"/>
                <a:ea typeface="+mn-ea"/>
                <a:cs typeface="+mn-cs"/>
              </a:defRPr>
            </a:lvl1pPr>
          </a:lstStyle>
          <a:p>
            <a:pPr rtl="0"/>
            <a:r>
              <a:rPr lang="cs-CZ"/>
              <a:t>Kliknutím lze upravit styl.</a:t>
            </a:r>
            <a:endParaRPr lang="en-US" dirty="0"/>
          </a:p>
        </p:txBody>
      </p:sp>
      <p:sp>
        <p:nvSpPr>
          <p:cNvPr id="3" name="Zástupný symbol pro obsah 2"/>
          <p:cNvSpPr>
            <a:spLocks noGrp="1"/>
          </p:cNvSpPr>
          <p:nvPr>
            <p:ph idx="1"/>
          </p:nvPr>
        </p:nvSpPr>
        <p:spPr>
          <a:xfrm>
            <a:off x="685800" y="609600"/>
            <a:ext cx="6858000" cy="5334000"/>
          </a:xfrm>
        </p:spPr>
        <p:txBody>
          <a:bodyPr rtlCol="0"/>
          <a:lstStyle>
            <a:lvl1pPr>
              <a:defRPr sz="19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rtl="0"/>
            <a:r>
              <a:rPr lang="cs-CZ"/>
              <a:t>Po kliknutí můžete upravovat styly textu v předloze.</a:t>
            </a:r>
          </a:p>
          <a:p>
            <a:pPr lvl="1" rtl="0"/>
            <a:r>
              <a:rPr lang="cs-CZ"/>
              <a:t>Druhá úroveň</a:t>
            </a:r>
          </a:p>
          <a:p>
            <a:pPr lvl="2" rtl="0"/>
            <a:r>
              <a:rPr lang="cs-CZ"/>
              <a:t>Třetí úroveň</a:t>
            </a:r>
          </a:p>
          <a:p>
            <a:pPr lvl="3" rtl="0"/>
            <a:r>
              <a:rPr lang="cs-CZ"/>
              <a:t>Čtvrtá úroveň</a:t>
            </a:r>
          </a:p>
          <a:p>
            <a:pPr lvl="4" rtl="0"/>
            <a:r>
              <a:rPr lang="cs-CZ"/>
              <a:t>Pátá úroveň</a:t>
            </a:r>
            <a:endParaRPr lang="en-US" dirty="0"/>
          </a:p>
        </p:txBody>
      </p:sp>
      <p:sp>
        <p:nvSpPr>
          <p:cNvPr id="4" name="Zástupný symbol pro text 3"/>
          <p:cNvSpPr>
            <a:spLocks noGrp="1"/>
          </p:cNvSpPr>
          <p:nvPr>
            <p:ph type="body" sz="half" idx="2"/>
          </p:nvPr>
        </p:nvSpPr>
        <p:spPr>
          <a:xfrm>
            <a:off x="8458200" y="2336800"/>
            <a:ext cx="3161963" cy="3606800"/>
          </a:xfrm>
        </p:spPr>
        <p:txBody>
          <a:bodyPr rtlCol="0">
            <a:normAutofit/>
          </a:bodyPr>
          <a:lstStyle>
            <a:lvl1pPr marL="0" indent="0">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cs-CZ"/>
              <a:t>Po kliknutí můžete upravovat styly textu v předloze.</a:t>
            </a:r>
          </a:p>
        </p:txBody>
      </p:sp>
      <p:sp>
        <p:nvSpPr>
          <p:cNvPr id="8" name="Zástupný symbol pro datum 7"/>
          <p:cNvSpPr>
            <a:spLocks noGrp="1"/>
          </p:cNvSpPr>
          <p:nvPr>
            <p:ph type="dt" sz="half" idx="10"/>
          </p:nvPr>
        </p:nvSpPr>
        <p:spPr>
          <a:xfrm>
            <a:off x="5588000" y="6035040"/>
            <a:ext cx="1955800" cy="365760"/>
          </a:xfrm>
        </p:spPr>
        <p:txBody>
          <a:bodyPr rtlCol="0"/>
          <a:lstStyle>
            <a:lvl1pPr>
              <a:defRPr>
                <a:solidFill>
                  <a:schemeClr val="tx1">
                    <a:lumMod val="85000"/>
                    <a:lumOff val="15000"/>
                  </a:schemeClr>
                </a:solidFill>
              </a:defRPr>
            </a:lvl1pPr>
          </a:lstStyle>
          <a:p>
            <a:pPr rtl="0"/>
            <a:fld id="{99B5957E-EBD5-4B87-9533-1B323153FD8F}" type="datetime1">
              <a:rPr lang="cs-CZ" smtClean="0"/>
              <a:t>11.09.2021</a:t>
            </a:fld>
            <a:endParaRPr lang="en-US"/>
          </a:p>
        </p:txBody>
      </p:sp>
      <p:sp>
        <p:nvSpPr>
          <p:cNvPr id="9" name="Zástupný symbol pro zápatí 8"/>
          <p:cNvSpPr>
            <a:spLocks noGrp="1"/>
          </p:cNvSpPr>
          <p:nvPr>
            <p:ph type="ftr" sz="quarter" idx="11"/>
          </p:nvPr>
        </p:nvSpPr>
        <p:spPr>
          <a:xfrm>
            <a:off x="685801" y="6035040"/>
            <a:ext cx="4584700" cy="365760"/>
          </a:xfrm>
        </p:spPr>
        <p:txBody>
          <a:bodyPr rtlCol="0"/>
          <a:lstStyle>
            <a:lvl1pPr algn="l">
              <a:defRPr/>
            </a:lvl1pPr>
          </a:lstStyle>
          <a:p>
            <a:pPr rtl="0"/>
            <a:endParaRPr lang="en-US"/>
          </a:p>
        </p:txBody>
      </p:sp>
      <p:sp>
        <p:nvSpPr>
          <p:cNvPr id="11" name="Zástupný symbol pro číslo snímku 10"/>
          <p:cNvSpPr>
            <a:spLocks noGrp="1"/>
          </p:cNvSpPr>
          <p:nvPr>
            <p:ph type="sldNum" sz="quarter" idx="12"/>
          </p:nvPr>
        </p:nvSpPr>
        <p:spPr>
          <a:xfrm>
            <a:off x="10396728" y="6035040"/>
            <a:ext cx="1223435" cy="365760"/>
          </a:xfrm>
        </p:spPr>
        <p:txBody>
          <a:bodyPr rtlCol="0"/>
          <a:lstStyle>
            <a:lvl1pPr>
              <a:defRPr>
                <a:solidFill>
                  <a:schemeClr val="tx1">
                    <a:lumMod val="85000"/>
                    <a:lumOff val="15000"/>
                  </a:schemeClr>
                </a:solidFill>
              </a:defRPr>
            </a:lvl1pPr>
          </a:lstStyle>
          <a:p>
            <a:pPr rtl="0"/>
            <a:fld id="{34B7E4EF-A1BD-40F4-AB7B-04F084DD991D}" type="slidenum">
              <a:rPr lang="en-US" smtClean="0"/>
              <a:t>‹#›</a:t>
            </a:fld>
            <a:endParaRPr lang="en-US"/>
          </a:p>
        </p:txBody>
      </p:sp>
    </p:spTree>
    <p:extLst>
      <p:ext uri="{BB962C8B-B14F-4D97-AF65-F5344CB8AC3E}">
        <p14:creationId xmlns:p14="http://schemas.microsoft.com/office/powerpoint/2010/main" val="24886021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ázek s titulkem">
    <p:spTree>
      <p:nvGrpSpPr>
        <p:cNvPr id="1" name=""/>
        <p:cNvGrpSpPr/>
        <p:nvPr/>
      </p:nvGrpSpPr>
      <p:grpSpPr>
        <a:xfrm>
          <a:off x="0" y="0"/>
          <a:ext cx="0" cy="0"/>
          <a:chOff x="0" y="0"/>
          <a:chExt cx="0" cy="0"/>
        </a:xfrm>
      </p:grpSpPr>
      <p:sp>
        <p:nvSpPr>
          <p:cNvPr id="11" name="Obdélník 10">
            <a:extLst>
              <a:ext uri="{FF2B5EF4-FFF2-40B4-BE49-F238E27FC236}">
                <a16:creationId xmlns:a16="http://schemas.microsoft.com/office/drawing/2014/main" xmlns="" id="{E687CA98-D9C7-497F-A1DA-7D22F8753BCE}"/>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Zástupný symbol obrázku 2"/>
          <p:cNvSpPr>
            <a:spLocks noGrp="1" noChangeAspect="1"/>
          </p:cNvSpPr>
          <p:nvPr>
            <p:ph type="pic" idx="1"/>
          </p:nvPr>
        </p:nvSpPr>
        <p:spPr>
          <a:xfrm>
            <a:off x="228599" y="237744"/>
            <a:ext cx="7696201" cy="6382512"/>
          </a:xfrm>
          <a:solidFill>
            <a:schemeClr val="accent1">
              <a:lumMod val="60000"/>
              <a:lumOff val="40000"/>
            </a:schemeClr>
          </a:solidFill>
          <a:ln>
            <a:noFill/>
          </a:ln>
        </p:spPr>
        <p:txBody>
          <a:bodyPr rtlCol="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cs-CZ"/>
              <a:t>Kliknutím na ikonu přidáte obrázek.</a:t>
            </a:r>
            <a:endParaRPr lang="en-US" dirty="0"/>
          </a:p>
        </p:txBody>
      </p:sp>
      <p:sp>
        <p:nvSpPr>
          <p:cNvPr id="5" name="Zástupný symbol pro datum 4"/>
          <p:cNvSpPr>
            <a:spLocks noGrp="1"/>
          </p:cNvSpPr>
          <p:nvPr>
            <p:ph type="dt" sz="half" idx="10"/>
          </p:nvPr>
        </p:nvSpPr>
        <p:spPr>
          <a:xfrm>
            <a:off x="5662337" y="6035040"/>
            <a:ext cx="2071963" cy="365760"/>
          </a:xfrm>
        </p:spPr>
        <p:txBody>
          <a:bodyPr rtlCol="0"/>
          <a:lstStyle>
            <a:lvl1pPr>
              <a:defRPr b="1">
                <a:solidFill>
                  <a:srgbClr val="FFFFFF"/>
                </a:solidFill>
                <a:effectLst>
                  <a:outerShdw blurRad="19050" dist="6350" dir="2700000" algn="tl" rotWithShape="0">
                    <a:prstClr val="black">
                      <a:alpha val="40000"/>
                    </a:prstClr>
                  </a:outerShdw>
                </a:effectLst>
              </a:defRPr>
            </a:lvl1pPr>
          </a:lstStyle>
          <a:p>
            <a:pPr rtl="0"/>
            <a:fld id="{4F885618-289D-4BD4-B88D-CDA7C867FA3E}" type="datetime1">
              <a:rPr lang="cs-CZ" smtClean="0"/>
              <a:t>11.09.2021</a:t>
            </a:fld>
            <a:endParaRPr lang="en-US" dirty="0"/>
          </a:p>
        </p:txBody>
      </p:sp>
      <p:sp>
        <p:nvSpPr>
          <p:cNvPr id="6" name="Zástupný symbol pro zápatí 5"/>
          <p:cNvSpPr>
            <a:spLocks noGrp="1"/>
          </p:cNvSpPr>
          <p:nvPr>
            <p:ph type="ftr" sz="quarter" idx="11"/>
          </p:nvPr>
        </p:nvSpPr>
        <p:spPr>
          <a:xfrm>
            <a:off x="612648" y="6035040"/>
            <a:ext cx="4588002" cy="365760"/>
          </a:xfrm>
        </p:spPr>
        <p:txBody>
          <a:bodyPr rtlCol="0"/>
          <a:lstStyle>
            <a:lvl1pPr marL="0" algn="r" defTabSz="914400" rtl="0" eaLnBrk="1" latinLnBrk="0" hangingPunct="1">
              <a:defRPr lang="en-US" sz="1000" b="1" kern="1200" dirty="0">
                <a:solidFill>
                  <a:srgbClr val="FFFFFF"/>
                </a:solidFill>
                <a:effectLst>
                  <a:outerShdw blurRad="19050" dist="6350" dir="2700000" algn="tl" rotWithShape="0">
                    <a:prstClr val="black">
                      <a:alpha val="40000"/>
                    </a:prstClr>
                  </a:outerShdw>
                </a:effectLst>
                <a:latin typeface="+mn-lt"/>
                <a:ea typeface="+mn-ea"/>
                <a:cs typeface="+mn-cs"/>
              </a:defRPr>
            </a:lvl1pPr>
          </a:lstStyle>
          <a:p>
            <a:pPr algn="l" rtl="0"/>
            <a:endParaRPr lang="en-US" dirty="0"/>
          </a:p>
        </p:txBody>
      </p:sp>
      <p:sp>
        <p:nvSpPr>
          <p:cNvPr id="7" name="Zástupný symbol pro číslo snímku 6"/>
          <p:cNvSpPr>
            <a:spLocks noGrp="1"/>
          </p:cNvSpPr>
          <p:nvPr>
            <p:ph type="sldNum" sz="quarter" idx="12"/>
          </p:nvPr>
        </p:nvSpPr>
        <p:spPr>
          <a:xfrm>
            <a:off x="10396728" y="6035040"/>
            <a:ext cx="1225296" cy="365760"/>
          </a:xfrm>
        </p:spPr>
        <p:txBody>
          <a:bodyPr rtlCol="0"/>
          <a:lstStyle/>
          <a:p>
            <a:pPr rtl="0"/>
            <a:fld id="{34B7E4EF-A1BD-40F4-AB7B-04F084DD991D}" type="slidenum">
              <a:rPr lang="en-US" smtClean="0"/>
              <a:t>‹#›</a:t>
            </a:fld>
            <a:endParaRPr lang="en-US"/>
          </a:p>
        </p:txBody>
      </p:sp>
      <p:sp>
        <p:nvSpPr>
          <p:cNvPr id="12" name="Obdélník 11">
            <a:extLst>
              <a:ext uri="{FF2B5EF4-FFF2-40B4-BE49-F238E27FC236}">
                <a16:creationId xmlns:a16="http://schemas.microsoft.com/office/drawing/2014/main" xmlns="" id="{F8B3D8CC-BB13-41A5-8F34-B8E84A4F9534}"/>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Nadpis 1"/>
          <p:cNvSpPr>
            <a:spLocks noGrp="1"/>
          </p:cNvSpPr>
          <p:nvPr>
            <p:ph type="title"/>
          </p:nvPr>
        </p:nvSpPr>
        <p:spPr>
          <a:xfrm>
            <a:off x="8477250" y="603504"/>
            <a:ext cx="3144774" cy="1645920"/>
          </a:xfrm>
        </p:spPr>
        <p:txBody>
          <a:bodyPr rtlCol="0" anchor="b">
            <a:noAutofit/>
          </a:bodyPr>
          <a:lstStyle>
            <a:lvl1pPr algn="l">
              <a:lnSpc>
                <a:spcPct val="100000"/>
              </a:lnSpc>
              <a:defRPr sz="2800" b="0">
                <a:solidFill>
                  <a:schemeClr val="tx1"/>
                </a:solidFill>
                <a:latin typeface="+mj-lt"/>
              </a:defRPr>
            </a:lvl1pPr>
          </a:lstStyle>
          <a:p>
            <a:pPr rtl="0"/>
            <a:r>
              <a:rPr lang="cs-CZ"/>
              <a:t>Kliknutím lze upravit styl.</a:t>
            </a:r>
            <a:endParaRPr lang="en-US" dirty="0"/>
          </a:p>
        </p:txBody>
      </p:sp>
      <p:sp>
        <p:nvSpPr>
          <p:cNvPr id="4" name="Zástupný symbol pro text 3"/>
          <p:cNvSpPr>
            <a:spLocks noGrp="1"/>
          </p:cNvSpPr>
          <p:nvPr>
            <p:ph type="body" sz="half" idx="2"/>
          </p:nvPr>
        </p:nvSpPr>
        <p:spPr>
          <a:xfrm>
            <a:off x="8477250" y="2386584"/>
            <a:ext cx="3144774" cy="3511296"/>
          </a:xfrm>
        </p:spPr>
        <p:txBody>
          <a:bodyPr rtlCol="0">
            <a:normAutofit/>
          </a:bodyPr>
          <a:lstStyle>
            <a:lvl1pPr marL="0" indent="0" algn="l">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cs-CZ"/>
              <a:t>Po kliknutí můžete upravovat styly textu v předloze.</a:t>
            </a:r>
          </a:p>
        </p:txBody>
      </p:sp>
    </p:spTree>
    <p:extLst>
      <p:ext uri="{BB962C8B-B14F-4D97-AF65-F5344CB8AC3E}">
        <p14:creationId xmlns:p14="http://schemas.microsoft.com/office/powerpoint/2010/main" val="26782230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useBgFill="1">
        <p:nvSpPr>
          <p:cNvPr id="9" name="Obdélník 8">
            <a:extLst>
              <a:ext uri="{FF2B5EF4-FFF2-40B4-BE49-F238E27FC236}">
                <a16:creationId xmlns:a16="http://schemas.microsoft.com/office/drawing/2014/main" xmlns="" id="{1E94681D-2A4C-4A8D-B9B5-31D440D0328D}"/>
              </a:ext>
            </a:extLst>
          </p:cNvPr>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7" name="Obdélník 6"/>
          <p:cNvSpPr/>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sp>
      <p:sp>
        <p:nvSpPr>
          <p:cNvPr id="8" name="Obdélník 7"/>
          <p:cNvSpPr/>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sp>
      <p:sp>
        <p:nvSpPr>
          <p:cNvPr id="2" name="Zástupný symbol pro nadpis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pPr rtl="0"/>
            <a:r>
              <a:rPr lang="cs"/>
              <a:t>Kliknutím můžete upravit styl předlohy nadpisů.</a:t>
            </a:r>
            <a:endParaRPr lang="en-US" dirty="0"/>
          </a:p>
        </p:txBody>
      </p:sp>
      <p:sp>
        <p:nvSpPr>
          <p:cNvPr id="3" name="Zástupný symbol pro text 2"/>
          <p:cNvSpPr>
            <a:spLocks noGrp="1"/>
          </p:cNvSpPr>
          <p:nvPr>
            <p:ph type="body" idx="1"/>
          </p:nvPr>
        </p:nvSpPr>
        <p:spPr>
          <a:xfrm>
            <a:off x="1066800" y="2103120"/>
            <a:ext cx="10058400" cy="3849624"/>
          </a:xfrm>
          <a:prstGeom prst="rect">
            <a:avLst/>
          </a:prstGeom>
        </p:spPr>
        <p:txBody>
          <a:bodyPr vert="horz" lIns="91440" tIns="45720" rIns="91440" bIns="45720" rtlCol="0">
            <a:normAutofit/>
          </a:bodyPr>
          <a:lstStyle/>
          <a:p>
            <a:pPr lvl="0" rtl="0"/>
            <a:r>
              <a:rPr lang="cs"/>
              <a:t>Kliknutím můžete upravit styly předlohy textu.</a:t>
            </a:r>
          </a:p>
          <a:p>
            <a:pPr lvl="1" rtl="0"/>
            <a:r>
              <a:rPr lang="cs"/>
              <a:t>Druhá úroveň</a:t>
            </a:r>
          </a:p>
          <a:p>
            <a:pPr lvl="2" rtl="0"/>
            <a:r>
              <a:rPr lang="cs"/>
              <a:t>Třetí úroveň</a:t>
            </a:r>
          </a:p>
          <a:p>
            <a:pPr lvl="3" rtl="0"/>
            <a:r>
              <a:rPr lang="cs"/>
              <a:t>Čtvrtá úroveň</a:t>
            </a:r>
          </a:p>
          <a:p>
            <a:pPr lvl="4" rtl="0"/>
            <a:r>
              <a:rPr lang="cs"/>
              <a:t>Pátá úroveň</a:t>
            </a:r>
            <a:endParaRPr lang="en-US" dirty="0"/>
          </a:p>
        </p:txBody>
      </p:sp>
      <p:sp>
        <p:nvSpPr>
          <p:cNvPr id="4" name="Zástupný symbol pro datum 3"/>
          <p:cNvSpPr>
            <a:spLocks noGrp="1"/>
          </p:cNvSpPr>
          <p:nvPr>
            <p:ph type="dt" sz="half" idx="2"/>
          </p:nvPr>
        </p:nvSpPr>
        <p:spPr>
          <a:xfrm>
            <a:off x="7256794" y="6035040"/>
            <a:ext cx="2893045" cy="365760"/>
          </a:xfrm>
          <a:prstGeom prst="rect">
            <a:avLst/>
          </a:prstGeom>
        </p:spPr>
        <p:txBody>
          <a:bodyPr vert="horz" lIns="91440" tIns="45720" rIns="91440" bIns="45720" rtlCol="0" anchor="b"/>
          <a:lstStyle>
            <a:lvl1pPr algn="r">
              <a:defRPr sz="800">
                <a:solidFill>
                  <a:schemeClr val="tx1">
                    <a:lumMod val="75000"/>
                    <a:lumOff val="25000"/>
                  </a:schemeClr>
                </a:solidFill>
              </a:defRPr>
            </a:lvl1pPr>
          </a:lstStyle>
          <a:p>
            <a:pPr rtl="0"/>
            <a:fld id="{8016DE02-4111-4D63-947B-220D0222A625}" type="datetime1">
              <a:rPr lang="cs-CZ" smtClean="0"/>
              <a:t>11.09.2021</a:t>
            </a:fld>
            <a:endParaRPr lang="en-US" dirty="0"/>
          </a:p>
        </p:txBody>
      </p:sp>
      <p:sp>
        <p:nvSpPr>
          <p:cNvPr id="5" name="Zástupné zápatí 4"/>
          <p:cNvSpPr>
            <a:spLocks noGrp="1"/>
          </p:cNvSpPr>
          <p:nvPr>
            <p:ph type="ftr" sz="quarter" idx="3"/>
          </p:nvPr>
        </p:nvSpPr>
        <p:spPr>
          <a:xfrm>
            <a:off x="1066800" y="6035040"/>
            <a:ext cx="5816600" cy="365760"/>
          </a:xfrm>
          <a:prstGeom prst="rect">
            <a:avLst/>
          </a:prstGeom>
        </p:spPr>
        <p:txBody>
          <a:bodyPr vert="horz" lIns="91440" tIns="45720" rIns="91440" bIns="45720" rtlCol="0" anchor="b"/>
          <a:lstStyle>
            <a:lvl1pPr algn="l">
              <a:defRPr sz="800">
                <a:solidFill>
                  <a:schemeClr val="tx1">
                    <a:lumMod val="85000"/>
                    <a:lumOff val="15000"/>
                  </a:schemeClr>
                </a:solidFill>
              </a:defRPr>
            </a:lvl1pPr>
          </a:lstStyle>
          <a:p>
            <a:pPr rtl="0"/>
            <a:endParaRPr lang="en-US" dirty="0"/>
          </a:p>
        </p:txBody>
      </p:sp>
      <p:sp>
        <p:nvSpPr>
          <p:cNvPr id="6" name="Zástupný symbol pro číslo snímku 5"/>
          <p:cNvSpPr>
            <a:spLocks noGrp="1"/>
          </p:cNvSpPr>
          <p:nvPr>
            <p:ph type="sldNum" sz="quarter" idx="4"/>
          </p:nvPr>
        </p:nvSpPr>
        <p:spPr>
          <a:xfrm>
            <a:off x="10287000" y="6035040"/>
            <a:ext cx="838200" cy="365760"/>
          </a:xfrm>
          <a:prstGeom prst="rect">
            <a:avLst/>
          </a:prstGeom>
        </p:spPr>
        <p:txBody>
          <a:bodyPr vert="horz" lIns="91440" tIns="45720" rIns="91440" bIns="45720" rtlCol="0" anchor="b"/>
          <a:lstStyle>
            <a:lvl1pPr algn="r">
              <a:defRPr sz="800">
                <a:solidFill>
                  <a:schemeClr val="tx1">
                    <a:lumMod val="75000"/>
                    <a:lumOff val="25000"/>
                  </a:schemeClr>
                </a:solidFill>
              </a:defRPr>
            </a:lvl1pPr>
          </a:lstStyle>
          <a:p>
            <a:pPr rtl="0"/>
            <a:fld id="{34B7E4EF-A1BD-40F4-AB7B-04F084DD991D}" type="slidenum">
              <a:rPr lang="en-US" smtClean="0"/>
              <a:t>‹#›</a:t>
            </a:fld>
            <a:endParaRPr lang="en-US"/>
          </a:p>
        </p:txBody>
      </p:sp>
    </p:spTree>
    <p:extLst>
      <p:ext uri="{BB962C8B-B14F-4D97-AF65-F5344CB8AC3E}">
        <p14:creationId xmlns:p14="http://schemas.microsoft.com/office/powerpoint/2010/main" val="3811577630"/>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65" r:id="rId5"/>
    <p:sldLayoutId id="2147483671" r:id="rId6"/>
    <p:sldLayoutId id="2147483672" r:id="rId7"/>
    <p:sldLayoutId id="2147483662" r:id="rId8"/>
    <p:sldLayoutId id="2147483663" r:id="rId9"/>
    <p:sldLayoutId id="2147483664" r:id="rId10"/>
    <p:sldLayoutId id="2147483666" r:id="rId11"/>
    <p:sldLayoutId id="2147483674" r:id="rId12"/>
  </p:sldLayoutIdLst>
  <p:hf sldNum="0" hdr="0" ftr="0"/>
  <p:txStyles>
    <p:titleStyle>
      <a:lvl1pPr algn="l" defTabSz="914400" rtl="0" eaLnBrk="1" latinLnBrk="0" hangingPunct="1">
        <a:lnSpc>
          <a:spcPct val="90000"/>
        </a:lnSpc>
        <a:spcBef>
          <a:spcPct val="0"/>
        </a:spcBef>
        <a:buNone/>
        <a:defRPr lang="en-US" sz="4000" i="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10000"/>
        </a:lnSpc>
        <a:spcBef>
          <a:spcPts val="900"/>
        </a:spcBef>
        <a:spcAft>
          <a:spcPts val="0"/>
        </a:spcAft>
        <a:buClr>
          <a:schemeClr val="tx1">
            <a:lumMod val="85000"/>
            <a:lumOff val="15000"/>
          </a:schemeClr>
        </a:buClr>
        <a:buFont typeface="Garamond" pitchFamily="18" charset="0"/>
        <a:buChar char="◦"/>
        <a:defRPr sz="15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3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openxmlformats.org/officeDocument/2006/relationships/hyperlink" Target="https://worldcat.org/issn/2212-8778" TargetMode="External"/><Relationship Id="rId3" Type="http://schemas.openxmlformats.org/officeDocument/2006/relationships/hyperlink" Target="https://cs.wikipedia.org/wiki/International_Standard_Serial_Number" TargetMode="External"/><Relationship Id="rId7" Type="http://schemas.openxmlformats.org/officeDocument/2006/relationships/hyperlink" Target="https://dx.doi.org/10.1016/j.molmet.2015.11.001" TargetMode="External"/><Relationship Id="rId2" Type="http://schemas.openxmlformats.org/officeDocument/2006/relationships/hyperlink" Target="https://dx.doi.org/10.1515/hmbci-2016-0051" TargetMode="External"/><Relationship Id="rId1" Type="http://schemas.openxmlformats.org/officeDocument/2006/relationships/slideLayout" Target="../slideLayouts/slideLayout2.xml"/><Relationship Id="rId6" Type="http://schemas.openxmlformats.org/officeDocument/2006/relationships/hyperlink" Target="https://cs.wikipedia.org/wiki/B%C3%A9%C5%BEov%C3%A1_tukov%C3%A1_tk%C3%A1%C5%88#cite_ref-2" TargetMode="External"/><Relationship Id="rId5" Type="http://schemas.openxmlformats.org/officeDocument/2006/relationships/hyperlink" Target="https://cs.wikipedia.org/wiki/Digital_object_identifier" TargetMode="External"/><Relationship Id="rId4" Type="http://schemas.openxmlformats.org/officeDocument/2006/relationships/hyperlink" Target="https://worldcat.org/issn/1868-1891" TargetMode="Externa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Obrázek 4" descr="Obrázek s látkou, zakrytým stolem a červenou barvu&#10;&#10;Automaticky generovaný popis">
            <a:extLst>
              <a:ext uri="{FF2B5EF4-FFF2-40B4-BE49-F238E27FC236}">
                <a16:creationId xmlns:a16="http://schemas.microsoft.com/office/drawing/2014/main" xmlns="" id="{6D3BA21E-E6C8-4E14-8E53-C5DF567E9DFF}"/>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20" y="43140"/>
            <a:ext cx="12191979" cy="6857990"/>
          </a:xfrm>
          <a:prstGeom prst="rect">
            <a:avLst/>
          </a:prstGeom>
        </p:spPr>
      </p:pic>
      <p:sp>
        <p:nvSpPr>
          <p:cNvPr id="64" name="Obdélník 59">
            <a:extLst>
              <a:ext uri="{FF2B5EF4-FFF2-40B4-BE49-F238E27FC236}">
                <a16:creationId xmlns:a16="http://schemas.microsoft.com/office/drawing/2014/main" xmlns="" id="{2644B391-9BFE-445C-A9EC-F544BB85FBC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937329" y="1808532"/>
            <a:ext cx="5452527" cy="3240936"/>
          </a:xfrm>
          <a:prstGeom prst="rect">
            <a:avLst/>
          </a:prstGeom>
          <a:solidFill>
            <a:schemeClr val="bg1">
              <a:lumMod val="75000"/>
              <a:lumOff val="25000"/>
            </a:schemeClr>
          </a:solidFill>
          <a:ln w="6350" cap="sq" cmpd="sng" algn="ctr">
            <a:noFill/>
            <a:prstDash val="solid"/>
            <a:miter lim="800000"/>
          </a:ln>
          <a:effectLst/>
        </p:spPr>
      </p:sp>
      <p:sp>
        <p:nvSpPr>
          <p:cNvPr id="65" name="Obdélník 61">
            <a:extLst>
              <a:ext uri="{FF2B5EF4-FFF2-40B4-BE49-F238E27FC236}">
                <a16:creationId xmlns:a16="http://schemas.microsoft.com/office/drawing/2014/main" xmlns="" id="{80F26E69-87D9-4655-AE7B-280A87AA3CA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103272" y="1975104"/>
            <a:ext cx="5120640" cy="2907792"/>
          </a:xfrm>
          <a:prstGeom prst="rect">
            <a:avLst/>
          </a:prstGeom>
          <a:noFill/>
          <a:ln w="6350" cap="sq" cmpd="sng" algn="ctr">
            <a:solidFill>
              <a:schemeClr val="tx1"/>
            </a:solidFill>
            <a:prstDash val="solid"/>
            <a:miter lim="800000"/>
          </a:ln>
          <a:effectLst>
            <a:softEdge rad="0"/>
          </a:effectLst>
        </p:spPr>
      </p:sp>
      <p:sp>
        <p:nvSpPr>
          <p:cNvPr id="2" name="Nadpis 1">
            <a:extLst>
              <a:ext uri="{FF2B5EF4-FFF2-40B4-BE49-F238E27FC236}">
                <a16:creationId xmlns:a16="http://schemas.microsoft.com/office/drawing/2014/main" xmlns="" id="{18C3B467-088C-4F3D-A9A7-105C4E1E20CD}"/>
              </a:ext>
            </a:extLst>
          </p:cNvPr>
          <p:cNvSpPr>
            <a:spLocks noGrp="1"/>
          </p:cNvSpPr>
          <p:nvPr>
            <p:ph type="ctrTitle"/>
          </p:nvPr>
        </p:nvSpPr>
        <p:spPr>
          <a:xfrm>
            <a:off x="1276055" y="2350017"/>
            <a:ext cx="4775075" cy="1630906"/>
          </a:xfrm>
        </p:spPr>
        <p:txBody>
          <a:bodyPr rtlCol="0">
            <a:normAutofit/>
          </a:bodyPr>
          <a:lstStyle/>
          <a:p>
            <a:pPr rtl="0"/>
            <a:r>
              <a:rPr lang="cs" sz="2800" dirty="0">
                <a:solidFill>
                  <a:schemeClr val="tx1">
                    <a:lumMod val="75000"/>
                    <a:lumOff val="25000"/>
                  </a:schemeClr>
                </a:solidFill>
              </a:rPr>
              <a:t>Obesita-chronické onemocnění tukové tkáně</a:t>
            </a:r>
            <a:endParaRPr lang="cs" sz="4400" dirty="0">
              <a:solidFill>
                <a:schemeClr val="tx1"/>
              </a:solidFill>
            </a:endParaRPr>
          </a:p>
        </p:txBody>
      </p:sp>
      <p:sp>
        <p:nvSpPr>
          <p:cNvPr id="3" name="Podnadpis 2">
            <a:extLst>
              <a:ext uri="{FF2B5EF4-FFF2-40B4-BE49-F238E27FC236}">
                <a16:creationId xmlns:a16="http://schemas.microsoft.com/office/drawing/2014/main" xmlns="" id="{C8722DDC-8EEE-4A06-8DFE-B44871EAA2CF}"/>
              </a:ext>
            </a:extLst>
          </p:cNvPr>
          <p:cNvSpPr>
            <a:spLocks noGrp="1"/>
          </p:cNvSpPr>
          <p:nvPr>
            <p:ph type="subTitle" idx="1"/>
          </p:nvPr>
        </p:nvSpPr>
        <p:spPr>
          <a:xfrm>
            <a:off x="1276055" y="3990546"/>
            <a:ext cx="4775075" cy="559656"/>
          </a:xfrm>
        </p:spPr>
        <p:txBody>
          <a:bodyPr rtlCol="0">
            <a:normAutofit fontScale="85000" lnSpcReduction="10000"/>
          </a:bodyPr>
          <a:lstStyle/>
          <a:p>
            <a:r>
              <a:rPr lang="cs-CZ" dirty="0"/>
              <a:t>DĚTSKÁ OBEZITA-PEDIATRICKÁ PRIORITA 21.STOLETÍ A KOMPLEXNÍ LÁZEŇSKÁ LÉČBA</a:t>
            </a:r>
          </a:p>
          <a:p>
            <a:pPr rtl="0"/>
            <a:endParaRPr lang="cs" dirty="0">
              <a:solidFill>
                <a:schemeClr val="tx1"/>
              </a:solidFill>
            </a:endParaRPr>
          </a:p>
        </p:txBody>
      </p:sp>
    </p:spTree>
    <p:extLst>
      <p:ext uri="{BB962C8B-B14F-4D97-AF65-F5344CB8AC3E}">
        <p14:creationId xmlns:p14="http://schemas.microsoft.com/office/powerpoint/2010/main" val="173669318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dirty="0"/>
              <a:t>Diferenciace tukové buňky</a:t>
            </a:r>
          </a:p>
        </p:txBody>
      </p:sp>
      <p:pic>
        <p:nvPicPr>
          <p:cNvPr id="5" name="Zástupný symbol pro obsah 4"/>
          <p:cNvPicPr>
            <a:picLocks noGrp="1" noChangeAspect="1"/>
          </p:cNvPicPr>
          <p:nvPr>
            <p:ph idx="1"/>
          </p:nvPr>
        </p:nvPicPr>
        <p:blipFill>
          <a:blip r:embed="rId2"/>
          <a:stretch>
            <a:fillRect/>
          </a:stretch>
        </p:blipFill>
        <p:spPr>
          <a:xfrm>
            <a:off x="1879600" y="2062698"/>
            <a:ext cx="7556500" cy="3550702"/>
          </a:xfrm>
          <a:prstGeom prst="rect">
            <a:avLst/>
          </a:prstGeom>
        </p:spPr>
      </p:pic>
      <p:sp>
        <p:nvSpPr>
          <p:cNvPr id="4" name="Zástupný symbol pro datum 3"/>
          <p:cNvSpPr>
            <a:spLocks noGrp="1"/>
          </p:cNvSpPr>
          <p:nvPr>
            <p:ph type="dt" sz="half" idx="10"/>
          </p:nvPr>
        </p:nvSpPr>
        <p:spPr/>
        <p:txBody>
          <a:bodyPr/>
          <a:lstStyle/>
          <a:p>
            <a:pPr rtl="0"/>
            <a:fld id="{C2783BFF-2158-4E0B-955F-F81B2C6829E3}" type="datetime1">
              <a:rPr lang="cs-CZ" smtClean="0"/>
              <a:t>11.09.2021</a:t>
            </a:fld>
            <a:endParaRPr lang="en-US"/>
          </a:p>
        </p:txBody>
      </p:sp>
    </p:spTree>
    <p:extLst>
      <p:ext uri="{BB962C8B-B14F-4D97-AF65-F5344CB8AC3E}">
        <p14:creationId xmlns:p14="http://schemas.microsoft.com/office/powerpoint/2010/main" val="109341062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dirty="0"/>
              <a:t>Typy Adipocytů</a:t>
            </a:r>
          </a:p>
        </p:txBody>
      </p:sp>
      <p:sp>
        <p:nvSpPr>
          <p:cNvPr id="4" name="Zástupný symbol pro datum 3"/>
          <p:cNvSpPr>
            <a:spLocks noGrp="1"/>
          </p:cNvSpPr>
          <p:nvPr>
            <p:ph type="dt" sz="half" idx="10"/>
          </p:nvPr>
        </p:nvSpPr>
        <p:spPr/>
        <p:txBody>
          <a:bodyPr/>
          <a:lstStyle/>
          <a:p>
            <a:pPr rtl="0"/>
            <a:fld id="{C2783BFF-2158-4E0B-955F-F81B2C6829E3}" type="datetime1">
              <a:rPr lang="cs-CZ" smtClean="0"/>
              <a:t>11.09.2021</a:t>
            </a:fld>
            <a:endParaRPr lang="en-US"/>
          </a:p>
        </p:txBody>
      </p:sp>
      <p:pic>
        <p:nvPicPr>
          <p:cNvPr id="2050" name="Picture 2" descr="http://www.endotext.org/wp-content/uploads/2020/04/etx-obesity-new-ch2-fig2.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137504" y="2099773"/>
            <a:ext cx="5565812" cy="38496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60526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dirty="0"/>
              <a:t>Typy adipocytů a jejich funkce</a:t>
            </a:r>
          </a:p>
        </p:txBody>
      </p:sp>
      <p:pic>
        <p:nvPicPr>
          <p:cNvPr id="5" name="Zástupný symbol pro obsah 4"/>
          <p:cNvPicPr>
            <a:picLocks noGrp="1" noChangeAspect="1"/>
          </p:cNvPicPr>
          <p:nvPr>
            <p:ph idx="1"/>
          </p:nvPr>
        </p:nvPicPr>
        <p:blipFill>
          <a:blip r:embed="rId2"/>
          <a:stretch>
            <a:fillRect/>
          </a:stretch>
        </p:blipFill>
        <p:spPr>
          <a:xfrm>
            <a:off x="2522732" y="2103438"/>
            <a:ext cx="7146536" cy="3849687"/>
          </a:xfrm>
          <a:prstGeom prst="rect">
            <a:avLst/>
          </a:prstGeom>
        </p:spPr>
      </p:pic>
      <p:sp>
        <p:nvSpPr>
          <p:cNvPr id="4" name="Zástupný symbol pro datum 3"/>
          <p:cNvSpPr>
            <a:spLocks noGrp="1"/>
          </p:cNvSpPr>
          <p:nvPr>
            <p:ph type="dt" sz="half" idx="10"/>
          </p:nvPr>
        </p:nvSpPr>
        <p:spPr/>
        <p:txBody>
          <a:bodyPr/>
          <a:lstStyle/>
          <a:p>
            <a:pPr rtl="0"/>
            <a:fld id="{C2783BFF-2158-4E0B-955F-F81B2C6829E3}" type="datetime1">
              <a:rPr lang="cs-CZ" smtClean="0"/>
              <a:t>11.09.2021</a:t>
            </a:fld>
            <a:endParaRPr lang="en-US"/>
          </a:p>
        </p:txBody>
      </p:sp>
    </p:spTree>
    <p:extLst>
      <p:ext uri="{BB962C8B-B14F-4D97-AF65-F5344CB8AC3E}">
        <p14:creationId xmlns:p14="http://schemas.microsoft.com/office/powerpoint/2010/main" val="52040726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dirty="0" err="1" smtClean="0"/>
              <a:t>White</a:t>
            </a:r>
            <a:r>
              <a:rPr lang="cs-CZ" dirty="0" smtClean="0"/>
              <a:t>- Bílá </a:t>
            </a:r>
            <a:r>
              <a:rPr lang="cs-CZ" dirty="0"/>
              <a:t>T</a:t>
            </a:r>
            <a:r>
              <a:rPr lang="cs-CZ" dirty="0" smtClean="0"/>
              <a:t>uková tkáň</a:t>
            </a:r>
            <a:endParaRPr lang="cs-CZ" dirty="0"/>
          </a:p>
        </p:txBody>
      </p:sp>
      <p:sp>
        <p:nvSpPr>
          <p:cNvPr id="3" name="Zástupný symbol pro obsah 2"/>
          <p:cNvSpPr>
            <a:spLocks noGrp="1"/>
          </p:cNvSpPr>
          <p:nvPr>
            <p:ph idx="1"/>
          </p:nvPr>
        </p:nvSpPr>
        <p:spPr/>
        <p:txBody>
          <a:bodyPr/>
          <a:lstStyle/>
          <a:p>
            <a:r>
              <a:rPr lang="cs-CZ" sz="2000" dirty="0"/>
              <a:t>Bílou tukovou tvoří tukové </a:t>
            </a:r>
            <a:r>
              <a:rPr lang="cs-CZ" sz="2000" b="1" dirty="0"/>
              <a:t>buňky (adipocyty) s velkými tukovými kapénkami</a:t>
            </a:r>
            <a:r>
              <a:rPr lang="cs-CZ" sz="2000" dirty="0"/>
              <a:t>, které obklopuje prstenec cytoplazmy a jejichž jádro je umístěno na periferii buňky. Adipocyty bílé tukové tkáně patří mezi největší buňky lidského těla (jejich velikost je průměrně 50 </a:t>
            </a:r>
            <a:r>
              <a:rPr lang="cs-CZ" sz="2000" dirty="0" err="1"/>
              <a:t>μm</a:t>
            </a:r>
            <a:r>
              <a:rPr lang="cs-CZ" sz="2000" dirty="0"/>
              <a:t>). Fyziologickým podílem tuku rozumíme u mužů 10 - 20% a u žen 20 - 30% celkové hmotnosti těla (tomu odpovídá zhruba</a:t>
            </a:r>
            <a:r>
              <a:rPr lang="cs-CZ" sz="2000" b="1" dirty="0"/>
              <a:t> 10-15 kg tukové </a:t>
            </a:r>
            <a:r>
              <a:rPr lang="cs-CZ" sz="2000" dirty="0"/>
              <a:t>tkáně). </a:t>
            </a:r>
          </a:p>
          <a:p>
            <a:r>
              <a:rPr lang="cs-CZ" sz="2000" dirty="0"/>
              <a:t>U obézních lidí může tuková hmota tvořit dokonce až 50% celkové hmotnosti</a:t>
            </a:r>
            <a:r>
              <a:rPr lang="cs-CZ" sz="1400" dirty="0"/>
              <a:t>.(Svačina &amp; Röhm, 2010) </a:t>
            </a:r>
          </a:p>
          <a:p>
            <a:pPr algn="ctr"/>
            <a:r>
              <a:rPr lang="cs-CZ" sz="2000" dirty="0"/>
              <a:t>Klasifikace obezity podle % tělesného tuku </a:t>
            </a:r>
            <a:r>
              <a:rPr lang="cs-CZ" sz="1200" dirty="0"/>
              <a:t>(Svačina, 2008) </a:t>
            </a:r>
            <a:r>
              <a:rPr lang="cs-CZ" sz="2000" dirty="0"/>
              <a:t>klasifikace muž žena</a:t>
            </a:r>
            <a:r>
              <a:rPr lang="cs-CZ" sz="2000" b="1" dirty="0"/>
              <a:t> </a:t>
            </a:r>
            <a:endParaRPr lang="cs-CZ" sz="2000" b="1" dirty="0" smtClean="0"/>
          </a:p>
          <a:p>
            <a:pPr marL="0" indent="0" algn="ctr">
              <a:buNone/>
            </a:pPr>
            <a:r>
              <a:rPr lang="cs-CZ" sz="2000" b="1" dirty="0" smtClean="0"/>
              <a:t>podvýživa </a:t>
            </a:r>
            <a:r>
              <a:rPr lang="cs-CZ" sz="2000" dirty="0"/>
              <a:t>&lt; 10 % &lt; 20 % </a:t>
            </a:r>
            <a:r>
              <a:rPr lang="cs-CZ" sz="2000" b="1" dirty="0"/>
              <a:t>Norma</a:t>
            </a:r>
            <a:r>
              <a:rPr lang="cs-CZ" sz="2000" dirty="0"/>
              <a:t> 10 – 20 % 20 – 30 % </a:t>
            </a:r>
            <a:r>
              <a:rPr lang="cs-CZ" sz="2000" b="1" dirty="0"/>
              <a:t>Nadváha </a:t>
            </a:r>
            <a:r>
              <a:rPr lang="cs-CZ" sz="2000" dirty="0"/>
              <a:t>20 – 25 % 30 – 35 % </a:t>
            </a:r>
          </a:p>
          <a:p>
            <a:pPr algn="ctr"/>
            <a:r>
              <a:rPr lang="cs-CZ" sz="2000" b="1" dirty="0"/>
              <a:t>Obezita</a:t>
            </a:r>
            <a:r>
              <a:rPr lang="cs-CZ" sz="2000" dirty="0"/>
              <a:t> 25 – 30 % 35 – 40 % </a:t>
            </a:r>
            <a:r>
              <a:rPr lang="cs-CZ" sz="2000" b="1" dirty="0"/>
              <a:t>E</a:t>
            </a:r>
            <a:r>
              <a:rPr lang="cs-CZ" sz="2000" b="1" dirty="0" smtClean="0"/>
              <a:t>xtrémní </a:t>
            </a:r>
            <a:r>
              <a:rPr lang="cs-CZ" sz="2000" b="1" dirty="0"/>
              <a:t>obezita </a:t>
            </a:r>
            <a:r>
              <a:rPr lang="cs-CZ" sz="2000" dirty="0"/>
              <a:t>&gt; 30 % &gt; 40%</a:t>
            </a:r>
          </a:p>
          <a:p>
            <a:endParaRPr lang="cs-CZ" dirty="0"/>
          </a:p>
        </p:txBody>
      </p:sp>
      <p:sp>
        <p:nvSpPr>
          <p:cNvPr id="4" name="Zástupný symbol pro datum 3"/>
          <p:cNvSpPr>
            <a:spLocks noGrp="1"/>
          </p:cNvSpPr>
          <p:nvPr>
            <p:ph type="dt" sz="half" idx="10"/>
          </p:nvPr>
        </p:nvSpPr>
        <p:spPr/>
        <p:txBody>
          <a:bodyPr/>
          <a:lstStyle/>
          <a:p>
            <a:pPr rtl="0"/>
            <a:fld id="{C2783BFF-2158-4E0B-955F-F81B2C6829E3}" type="datetime1">
              <a:rPr lang="cs-CZ" smtClean="0"/>
              <a:t>11.09.2021</a:t>
            </a:fld>
            <a:endParaRPr lang="en-US"/>
          </a:p>
        </p:txBody>
      </p:sp>
    </p:spTree>
    <p:extLst>
      <p:ext uri="{BB962C8B-B14F-4D97-AF65-F5344CB8AC3E}">
        <p14:creationId xmlns:p14="http://schemas.microsoft.com/office/powerpoint/2010/main" val="947582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pPr rtl="0"/>
            <a:fld id="{3E34C11A-E9E6-4EAB-A5B4-F531E006532C}" type="datetime1">
              <a:rPr lang="cs-CZ" smtClean="0"/>
              <a:t>11.09.2021</a:t>
            </a:fld>
            <a:endParaRPr lang="en-US"/>
          </a:p>
        </p:txBody>
      </p:sp>
      <p:pic>
        <p:nvPicPr>
          <p:cNvPr id="6" name="Obrázek 5"/>
          <p:cNvPicPr>
            <a:picLocks noChangeAspect="1"/>
          </p:cNvPicPr>
          <p:nvPr/>
        </p:nvPicPr>
        <p:blipFill>
          <a:blip r:embed="rId2"/>
          <a:stretch>
            <a:fillRect/>
          </a:stretch>
        </p:blipFill>
        <p:spPr>
          <a:xfrm>
            <a:off x="2031994" y="752964"/>
            <a:ext cx="8091054" cy="5697072"/>
          </a:xfrm>
          <a:prstGeom prst="rect">
            <a:avLst/>
          </a:prstGeom>
        </p:spPr>
      </p:pic>
    </p:spTree>
    <p:extLst>
      <p:ext uri="{BB962C8B-B14F-4D97-AF65-F5344CB8AC3E}">
        <p14:creationId xmlns:p14="http://schemas.microsoft.com/office/powerpoint/2010/main" val="5588704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pPr rtl="0"/>
            <a:fld id="{3E34C11A-E9E6-4EAB-A5B4-F531E006532C}" type="datetime1">
              <a:rPr lang="cs-CZ" smtClean="0"/>
              <a:t>11.09.2021</a:t>
            </a:fld>
            <a:endParaRPr lang="en-US"/>
          </a:p>
        </p:txBody>
      </p:sp>
      <p:pic>
        <p:nvPicPr>
          <p:cNvPr id="3" name="Obrázek 2"/>
          <p:cNvPicPr>
            <a:picLocks noChangeAspect="1"/>
          </p:cNvPicPr>
          <p:nvPr/>
        </p:nvPicPr>
        <p:blipFill>
          <a:blip r:embed="rId2"/>
          <a:stretch>
            <a:fillRect/>
          </a:stretch>
        </p:blipFill>
        <p:spPr>
          <a:xfrm>
            <a:off x="3238500" y="552450"/>
            <a:ext cx="5715000" cy="5753100"/>
          </a:xfrm>
          <a:prstGeom prst="rect">
            <a:avLst/>
          </a:prstGeom>
        </p:spPr>
      </p:pic>
    </p:spTree>
    <p:extLst>
      <p:ext uri="{BB962C8B-B14F-4D97-AF65-F5344CB8AC3E}">
        <p14:creationId xmlns:p14="http://schemas.microsoft.com/office/powerpoint/2010/main" val="112463687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dirty="0" smtClean="0"/>
              <a:t>Brown- Hnědá tuková tkáň</a:t>
            </a:r>
            <a:endParaRPr lang="cs-CZ" dirty="0"/>
          </a:p>
        </p:txBody>
      </p:sp>
      <p:sp>
        <p:nvSpPr>
          <p:cNvPr id="3" name="Zástupný symbol pro obsah 2"/>
          <p:cNvSpPr>
            <a:spLocks noGrp="1"/>
          </p:cNvSpPr>
          <p:nvPr>
            <p:ph idx="1"/>
          </p:nvPr>
        </p:nvSpPr>
        <p:spPr/>
        <p:txBody>
          <a:bodyPr>
            <a:normAutofit fontScale="92500" lnSpcReduction="20000"/>
          </a:bodyPr>
          <a:lstStyle/>
          <a:p>
            <a:r>
              <a:rPr lang="cs-CZ" sz="1800" dirty="0"/>
              <a:t>V roce 1551, </a:t>
            </a:r>
            <a:r>
              <a:rPr lang="cs-CZ" sz="1800" dirty="0" smtClean="0"/>
              <a:t>švýcarský </a:t>
            </a:r>
            <a:r>
              <a:rPr lang="cs-CZ" sz="1800" dirty="0"/>
              <a:t>přírodovědec </a:t>
            </a:r>
            <a:r>
              <a:rPr lang="cs-CZ" sz="1900" b="1" dirty="0"/>
              <a:t>Konrad </a:t>
            </a:r>
            <a:r>
              <a:rPr lang="cs-CZ" sz="1900" b="1" dirty="0" err="1"/>
              <a:t>Gessner</a:t>
            </a:r>
            <a:r>
              <a:rPr lang="cs-CZ" sz="1900" b="1" dirty="0"/>
              <a:t> </a:t>
            </a:r>
            <a:r>
              <a:rPr lang="cs-CZ" sz="1800" dirty="0"/>
              <a:t>poprvé popsal hnědou tukovou tkáň, uvedl, že to „není ani tuk, ani maso. </a:t>
            </a:r>
          </a:p>
          <a:p>
            <a:r>
              <a:rPr lang="cs-CZ" sz="1800" dirty="0" smtClean="0"/>
              <a:t>U </a:t>
            </a:r>
            <a:r>
              <a:rPr lang="cs-CZ" sz="1800" dirty="0"/>
              <a:t>savců bílá tuková tkáň </a:t>
            </a:r>
            <a:r>
              <a:rPr lang="cs-CZ" sz="1800" b="1" dirty="0"/>
              <a:t>ukládá tuk, </a:t>
            </a:r>
            <a:r>
              <a:rPr lang="cs-CZ" sz="1800" dirty="0"/>
              <a:t>zatímco hnědá tuková tkáň </a:t>
            </a:r>
            <a:r>
              <a:rPr lang="cs-CZ" sz="1800" b="1" dirty="0"/>
              <a:t>spaluje tuk. </a:t>
            </a:r>
            <a:r>
              <a:rPr lang="cs-CZ" sz="1800" dirty="0"/>
              <a:t>Hnědé adipocyty mají společný původ se </a:t>
            </a:r>
            <a:r>
              <a:rPr lang="cs-CZ" sz="1800" b="1" dirty="0"/>
              <a:t>svalovými buňkami</a:t>
            </a:r>
            <a:r>
              <a:rPr lang="cs-CZ" sz="1800" dirty="0"/>
              <a:t>, což by mohlo pomoci vysvětlit jejich neobvyklou funkci. </a:t>
            </a:r>
          </a:p>
          <a:p>
            <a:r>
              <a:rPr lang="cs-CZ" sz="1800" dirty="0" smtClean="0"/>
              <a:t>Hnědá </a:t>
            </a:r>
            <a:r>
              <a:rPr lang="cs-CZ" sz="1800" dirty="0"/>
              <a:t>tuková tkáň se vyskytuje především u</a:t>
            </a:r>
            <a:r>
              <a:rPr lang="cs-CZ" sz="1800" b="1" dirty="0"/>
              <a:t> novorozenců  </a:t>
            </a:r>
            <a:r>
              <a:rPr lang="cs-CZ" sz="1800" dirty="0"/>
              <a:t>kde tvoří až 5 % celkové tělesné hmotnosti. </a:t>
            </a:r>
          </a:p>
          <a:p>
            <a:r>
              <a:rPr lang="cs-CZ" sz="1800" dirty="0"/>
              <a:t>Její množství po prvním roce života rychle klesá, avšak její zbytky jsou prokazatelné po celý život</a:t>
            </a:r>
            <a:r>
              <a:rPr lang="cs-CZ" sz="1200" dirty="0" smtClean="0"/>
              <a:t>.(</a:t>
            </a:r>
            <a:r>
              <a:rPr lang="cs-CZ" sz="1200" dirty="0" err="1"/>
              <a:t>Lüllmann-Rauch</a:t>
            </a:r>
            <a:r>
              <a:rPr lang="cs-CZ" sz="1200" dirty="0"/>
              <a:t>, 2012</a:t>
            </a:r>
            <a:r>
              <a:rPr lang="cs-CZ" sz="1800" dirty="0"/>
              <a:t>). Hnědá tuková tkáň je lokalizována u dětí především v oblasti </a:t>
            </a:r>
            <a:r>
              <a:rPr lang="cs-CZ" sz="1800" b="1" dirty="0"/>
              <a:t>páteře, podél horní části míchy a směrem k ramenům. </a:t>
            </a:r>
            <a:r>
              <a:rPr lang="cs-CZ" sz="1800" dirty="0"/>
              <a:t>U dospělých lidí ji lze nalézt v </a:t>
            </a:r>
            <a:r>
              <a:rPr lang="cs-CZ" sz="1800" b="1" dirty="0"/>
              <a:t>krční a </a:t>
            </a:r>
            <a:r>
              <a:rPr lang="cs-CZ" sz="1800" b="1" dirty="0" err="1"/>
              <a:t>supraklavikulární</a:t>
            </a:r>
            <a:r>
              <a:rPr lang="cs-CZ" sz="1800" b="1" dirty="0"/>
              <a:t> </a:t>
            </a:r>
            <a:r>
              <a:rPr lang="cs-CZ" sz="1800" dirty="0"/>
              <a:t>oblasti. U osob trpících obezitou je velmi zredukována nebo chybí dokonce úplně. </a:t>
            </a:r>
            <a:r>
              <a:rPr lang="cs-CZ" sz="1300" dirty="0"/>
              <a:t>(Albright &amp; Stern, 1998) </a:t>
            </a:r>
            <a:r>
              <a:rPr lang="cs-CZ" sz="1800" dirty="0"/>
              <a:t>Buňky hnědé tukové tkáně mají </a:t>
            </a:r>
            <a:r>
              <a:rPr lang="cs-CZ" sz="1800" b="1" dirty="0"/>
              <a:t>vysoký počet mitochondrií a cytochromů, </a:t>
            </a:r>
            <a:r>
              <a:rPr lang="cs-CZ" sz="1800" dirty="0"/>
              <a:t>ale </a:t>
            </a:r>
            <a:r>
              <a:rPr lang="cs-CZ" sz="1800" b="1" dirty="0"/>
              <a:t>malou aktivitu ATP-</a:t>
            </a:r>
            <a:r>
              <a:rPr lang="cs-CZ" sz="1800" b="1" dirty="0" err="1"/>
              <a:t>syntetázy</a:t>
            </a:r>
            <a:r>
              <a:rPr lang="cs-CZ" sz="1800" dirty="0"/>
              <a:t>. To znamená, že při oxidaci glukózy nevzniká adenosintrifosfát (ATP), ale uvolňuje se teplo. Toto má za následek </a:t>
            </a:r>
            <a:r>
              <a:rPr lang="cs-CZ" sz="1800" b="1" dirty="0"/>
              <a:t>vznik </a:t>
            </a:r>
            <a:r>
              <a:rPr lang="cs-CZ" sz="1800" b="1" dirty="0" err="1"/>
              <a:t>netřesové</a:t>
            </a:r>
            <a:r>
              <a:rPr lang="cs-CZ" sz="1800" b="1" dirty="0"/>
              <a:t> termogeneze</a:t>
            </a:r>
            <a:r>
              <a:rPr lang="cs-CZ" sz="1800" dirty="0"/>
              <a:t>. V průběhu času mizí z hnědých tukových buněk mitochondrie a jejich funkce se začíná podobat funkci bílé tukové tkáně. </a:t>
            </a:r>
          </a:p>
          <a:p>
            <a:pPr marL="0" indent="0">
              <a:buNone/>
            </a:pPr>
            <a:r>
              <a:rPr lang="cs-CZ" sz="1300" dirty="0" smtClean="0"/>
              <a:t>(</a:t>
            </a:r>
            <a:r>
              <a:rPr lang="cs-CZ" sz="1300" dirty="0"/>
              <a:t>Müllerová &amp; Röhm, 2009)</a:t>
            </a:r>
          </a:p>
          <a:p>
            <a:endParaRPr lang="cs-CZ" dirty="0"/>
          </a:p>
        </p:txBody>
      </p:sp>
      <p:sp>
        <p:nvSpPr>
          <p:cNvPr id="4" name="Zástupný symbol pro datum 3"/>
          <p:cNvSpPr>
            <a:spLocks noGrp="1"/>
          </p:cNvSpPr>
          <p:nvPr>
            <p:ph type="dt" sz="half" idx="10"/>
          </p:nvPr>
        </p:nvSpPr>
        <p:spPr/>
        <p:txBody>
          <a:bodyPr/>
          <a:lstStyle/>
          <a:p>
            <a:pPr rtl="0"/>
            <a:fld id="{C2783BFF-2158-4E0B-955F-F81B2C6829E3}" type="datetime1">
              <a:rPr lang="cs-CZ" smtClean="0"/>
              <a:t>11.09.2021</a:t>
            </a:fld>
            <a:endParaRPr lang="en-US"/>
          </a:p>
        </p:txBody>
      </p:sp>
    </p:spTree>
    <p:extLst>
      <p:ext uri="{BB962C8B-B14F-4D97-AF65-F5344CB8AC3E}">
        <p14:creationId xmlns:p14="http://schemas.microsoft.com/office/powerpoint/2010/main" val="109289160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pPr rtl="0"/>
            <a:fld id="{3E34C11A-E9E6-4EAB-A5B4-F531E006532C}" type="datetime1">
              <a:rPr lang="cs-CZ" smtClean="0"/>
              <a:t>11.09.2021</a:t>
            </a:fld>
            <a:endParaRPr lang="en-US"/>
          </a:p>
        </p:txBody>
      </p:sp>
      <p:pic>
        <p:nvPicPr>
          <p:cNvPr id="3" name="Obrázek 2"/>
          <p:cNvPicPr>
            <a:picLocks noChangeAspect="1"/>
          </p:cNvPicPr>
          <p:nvPr/>
        </p:nvPicPr>
        <p:blipFill>
          <a:blip r:embed="rId2"/>
          <a:stretch>
            <a:fillRect/>
          </a:stretch>
        </p:blipFill>
        <p:spPr>
          <a:xfrm>
            <a:off x="2078182" y="455814"/>
            <a:ext cx="7980218" cy="5905362"/>
          </a:xfrm>
          <a:prstGeom prst="rect">
            <a:avLst/>
          </a:prstGeom>
        </p:spPr>
      </p:pic>
    </p:spTree>
    <p:extLst>
      <p:ext uri="{BB962C8B-B14F-4D97-AF65-F5344CB8AC3E}">
        <p14:creationId xmlns:p14="http://schemas.microsoft.com/office/powerpoint/2010/main" val="194957477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pPr rtl="0"/>
            <a:fld id="{3E34C11A-E9E6-4EAB-A5B4-F531E006532C}" type="datetime1">
              <a:rPr lang="cs-CZ" smtClean="0"/>
              <a:t>11.09.2021</a:t>
            </a:fld>
            <a:endParaRPr lang="en-US"/>
          </a:p>
        </p:txBody>
      </p:sp>
      <p:pic>
        <p:nvPicPr>
          <p:cNvPr id="3" name="Obrázek 2"/>
          <p:cNvPicPr>
            <a:picLocks noChangeAspect="1"/>
          </p:cNvPicPr>
          <p:nvPr/>
        </p:nvPicPr>
        <p:blipFill>
          <a:blip r:embed="rId2"/>
          <a:stretch>
            <a:fillRect/>
          </a:stretch>
        </p:blipFill>
        <p:spPr>
          <a:xfrm>
            <a:off x="1681016" y="416184"/>
            <a:ext cx="9467272" cy="6030801"/>
          </a:xfrm>
          <a:prstGeom prst="rect">
            <a:avLst/>
          </a:prstGeom>
        </p:spPr>
      </p:pic>
    </p:spTree>
    <p:extLst>
      <p:ext uri="{BB962C8B-B14F-4D97-AF65-F5344CB8AC3E}">
        <p14:creationId xmlns:p14="http://schemas.microsoft.com/office/powerpoint/2010/main" val="164559733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pPr rtl="0"/>
            <a:fld id="{3E34C11A-E9E6-4EAB-A5B4-F531E006532C}" type="datetime1">
              <a:rPr lang="cs-CZ" smtClean="0"/>
              <a:t>11.09.2021</a:t>
            </a:fld>
            <a:endParaRPr lang="en-US"/>
          </a:p>
        </p:txBody>
      </p:sp>
      <p:pic>
        <p:nvPicPr>
          <p:cNvPr id="4" name="Obrázek 3"/>
          <p:cNvPicPr>
            <a:picLocks noChangeAspect="1"/>
          </p:cNvPicPr>
          <p:nvPr/>
        </p:nvPicPr>
        <p:blipFill>
          <a:blip r:embed="rId2"/>
          <a:stretch>
            <a:fillRect/>
          </a:stretch>
        </p:blipFill>
        <p:spPr>
          <a:xfrm>
            <a:off x="794327" y="1541351"/>
            <a:ext cx="10699725" cy="3995679"/>
          </a:xfrm>
          <a:prstGeom prst="rect">
            <a:avLst/>
          </a:prstGeom>
        </p:spPr>
      </p:pic>
    </p:spTree>
    <p:extLst>
      <p:ext uri="{BB962C8B-B14F-4D97-AF65-F5344CB8AC3E}">
        <p14:creationId xmlns:p14="http://schemas.microsoft.com/office/powerpoint/2010/main" val="136554468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CAA2D787-3BFE-4F05-8AAA-1410C08DD3D7}"/>
              </a:ext>
            </a:extLst>
          </p:cNvPr>
          <p:cNvSpPr>
            <a:spLocks noGrp="1"/>
          </p:cNvSpPr>
          <p:nvPr>
            <p:ph type="ctrTitle"/>
          </p:nvPr>
        </p:nvSpPr>
        <p:spPr>
          <a:xfrm>
            <a:off x="1629103" y="2244830"/>
            <a:ext cx="8933796" cy="2437232"/>
          </a:xfrm>
        </p:spPr>
        <p:txBody>
          <a:bodyPr/>
          <a:lstStyle/>
          <a:p>
            <a:r>
              <a:rPr lang="cs" sz="6000" dirty="0">
                <a:solidFill>
                  <a:schemeClr val="tx1">
                    <a:lumMod val="75000"/>
                    <a:lumOff val="25000"/>
                  </a:schemeClr>
                </a:solidFill>
              </a:rPr>
              <a:t>Obesita-chronické onemocnění tukové tkáně</a:t>
            </a:r>
            <a:endParaRPr lang="cs-CZ" dirty="0"/>
          </a:p>
        </p:txBody>
      </p:sp>
      <p:sp>
        <p:nvSpPr>
          <p:cNvPr id="3" name="Podnadpis 2">
            <a:extLst>
              <a:ext uri="{FF2B5EF4-FFF2-40B4-BE49-F238E27FC236}">
                <a16:creationId xmlns:a16="http://schemas.microsoft.com/office/drawing/2014/main" xmlns="" id="{9FCD9134-6C2E-4487-A8D7-B770C6A8F12B}"/>
              </a:ext>
            </a:extLst>
          </p:cNvPr>
          <p:cNvSpPr>
            <a:spLocks noGrp="1"/>
          </p:cNvSpPr>
          <p:nvPr>
            <p:ph type="subTitle" idx="1"/>
          </p:nvPr>
        </p:nvSpPr>
        <p:spPr/>
        <p:txBody>
          <a:bodyPr>
            <a:normAutofit fontScale="85000" lnSpcReduction="10000"/>
          </a:bodyPr>
          <a:lstStyle/>
          <a:p>
            <a:r>
              <a:rPr lang="cs-CZ" dirty="0"/>
              <a:t>DĚTSKÁ OBEZITA-PEDIATRICKÁ PRIORITA 21.STOLETÍ A KOMPLEXNÍ LÁZEŇSKÁ LÉČBA</a:t>
            </a:r>
          </a:p>
        </p:txBody>
      </p:sp>
      <p:sp>
        <p:nvSpPr>
          <p:cNvPr id="4" name="Zástupný symbol pro datum 3">
            <a:extLst>
              <a:ext uri="{FF2B5EF4-FFF2-40B4-BE49-F238E27FC236}">
                <a16:creationId xmlns:a16="http://schemas.microsoft.com/office/drawing/2014/main" xmlns="" id="{DF264B43-E62C-46BA-87F4-687F075D544D}"/>
              </a:ext>
            </a:extLst>
          </p:cNvPr>
          <p:cNvSpPr>
            <a:spLocks noGrp="1"/>
          </p:cNvSpPr>
          <p:nvPr>
            <p:ph type="dt" sz="half" idx="10"/>
          </p:nvPr>
        </p:nvSpPr>
        <p:spPr/>
        <p:txBody>
          <a:bodyPr/>
          <a:lstStyle/>
          <a:p>
            <a:pPr rtl="0"/>
            <a:r>
              <a:rPr lang="cs-CZ" dirty="0"/>
              <a:t>1</a:t>
            </a:r>
            <a:r>
              <a:rPr lang="cs-CZ" dirty="0" smtClean="0"/>
              <a:t>1.9.2021</a:t>
            </a:r>
            <a:endParaRPr lang="en-US" dirty="0"/>
          </a:p>
        </p:txBody>
      </p:sp>
    </p:spTree>
    <p:extLst>
      <p:ext uri="{BB962C8B-B14F-4D97-AF65-F5344CB8AC3E}">
        <p14:creationId xmlns:p14="http://schemas.microsoft.com/office/powerpoint/2010/main" val="151601878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dirty="0" err="1" smtClean="0"/>
              <a:t>Giege</a:t>
            </a:r>
            <a:r>
              <a:rPr lang="cs-CZ" dirty="0" smtClean="0"/>
              <a:t>/ Béžová tuková tkáň</a:t>
            </a:r>
            <a:endParaRPr lang="cs-CZ" dirty="0"/>
          </a:p>
        </p:txBody>
      </p:sp>
      <p:sp>
        <p:nvSpPr>
          <p:cNvPr id="3" name="Zástupný symbol pro obsah 2"/>
          <p:cNvSpPr>
            <a:spLocks noGrp="1"/>
          </p:cNvSpPr>
          <p:nvPr>
            <p:ph idx="1"/>
          </p:nvPr>
        </p:nvSpPr>
        <p:spPr/>
        <p:txBody>
          <a:bodyPr>
            <a:normAutofit fontScale="92500" lnSpcReduction="10000"/>
          </a:bodyPr>
          <a:lstStyle/>
          <a:p>
            <a:pPr lvl="0"/>
            <a:r>
              <a:rPr lang="cs-CZ" sz="2400" dirty="0" smtClean="0"/>
              <a:t>Hnědý </a:t>
            </a:r>
            <a:r>
              <a:rPr lang="cs-CZ" sz="2400" dirty="0"/>
              <a:t>tuk se dále dělí na klasické hnědé </a:t>
            </a:r>
            <a:r>
              <a:rPr lang="cs-CZ" sz="2400" dirty="0" smtClean="0"/>
              <a:t>adipocyty– </a:t>
            </a:r>
            <a:r>
              <a:rPr lang="cs-CZ" sz="2400" dirty="0"/>
              <a:t>hnědá tuková tkáň a na nověji objevené béžové adipocyty - </a:t>
            </a:r>
            <a:r>
              <a:rPr lang="cs-CZ" sz="2400" b="1" dirty="0"/>
              <a:t>béžová tuková tkáň</a:t>
            </a:r>
            <a:r>
              <a:rPr lang="cs-CZ" sz="2400" dirty="0"/>
              <a:t> (</a:t>
            </a:r>
            <a:r>
              <a:rPr lang="cs-CZ" sz="2400" b="1" dirty="0"/>
              <a:t>„Brite“ </a:t>
            </a:r>
            <a:r>
              <a:rPr lang="cs-CZ" sz="2400" b="1" dirty="0" err="1"/>
              <a:t>adipose</a:t>
            </a:r>
            <a:r>
              <a:rPr lang="cs-CZ" sz="2400" b="1" dirty="0"/>
              <a:t> </a:t>
            </a:r>
            <a:r>
              <a:rPr lang="cs-CZ" sz="2400" b="1" dirty="0" err="1"/>
              <a:t>tissue</a:t>
            </a:r>
            <a:r>
              <a:rPr lang="cs-CZ" sz="2400" dirty="0"/>
              <a:t> – Brown in </a:t>
            </a:r>
            <a:r>
              <a:rPr lang="cs-CZ" sz="2400" dirty="0" err="1"/>
              <a:t>white</a:t>
            </a:r>
            <a:r>
              <a:rPr lang="cs-CZ" sz="2400" dirty="0"/>
              <a:t> </a:t>
            </a:r>
            <a:r>
              <a:rPr lang="cs-CZ" sz="2400" dirty="0" err="1"/>
              <a:t>adipose</a:t>
            </a:r>
            <a:r>
              <a:rPr lang="cs-CZ" sz="2400" dirty="0"/>
              <a:t> </a:t>
            </a:r>
            <a:r>
              <a:rPr lang="cs-CZ" sz="2400" dirty="0" err="1"/>
              <a:t>tissue</a:t>
            </a:r>
            <a:r>
              <a:rPr lang="cs-CZ" sz="2400" dirty="0"/>
              <a:t>). Oba tyto typy hnědých adipocytů mají schopnost </a:t>
            </a:r>
            <a:r>
              <a:rPr lang="cs-CZ" sz="2400" dirty="0" err="1" smtClean="0"/>
              <a:t>termogenní</a:t>
            </a:r>
            <a:r>
              <a:rPr lang="cs-CZ" sz="2400" dirty="0" smtClean="0"/>
              <a:t> aktivity Hlavní </a:t>
            </a:r>
            <a:r>
              <a:rPr lang="cs-CZ" sz="2400" dirty="0"/>
              <a:t>funkcí béžových adipocytů je ochrana proti zvýšení WAT v těle vyvolané stravou s vysokým </a:t>
            </a:r>
            <a:r>
              <a:rPr lang="cs-CZ" sz="2400" dirty="0" smtClean="0"/>
              <a:t>obsahem tuku</a:t>
            </a:r>
            <a:r>
              <a:rPr lang="cs-CZ" sz="2400" dirty="0"/>
              <a:t> </a:t>
            </a:r>
            <a:r>
              <a:rPr lang="cs-CZ" sz="2400" dirty="0" smtClean="0"/>
              <a:t>čímž </a:t>
            </a:r>
            <a:r>
              <a:rPr lang="cs-CZ" sz="2400" dirty="0"/>
              <a:t>se spolu s BAT stávají do budoucna slibnou cestou k léčbě </a:t>
            </a:r>
            <a:r>
              <a:rPr lang="cs-CZ" sz="2400" dirty="0" smtClean="0"/>
              <a:t>obezity</a:t>
            </a:r>
          </a:p>
          <a:p>
            <a:r>
              <a:rPr lang="cs-CZ" dirty="0"/>
              <a:t> BARGUT, </a:t>
            </a:r>
            <a:r>
              <a:rPr lang="cs-CZ" dirty="0" err="1"/>
              <a:t>Thereza</a:t>
            </a:r>
            <a:r>
              <a:rPr lang="cs-CZ" dirty="0"/>
              <a:t> Cristina </a:t>
            </a:r>
            <a:r>
              <a:rPr lang="cs-CZ" dirty="0" err="1"/>
              <a:t>Lonzetti</a:t>
            </a:r>
            <a:r>
              <a:rPr lang="cs-CZ" dirty="0"/>
              <a:t>; SOUZA-MELLO, Vanessa; AGUILA, </a:t>
            </a:r>
            <a:r>
              <a:rPr lang="cs-CZ" dirty="0" err="1"/>
              <a:t>Marcia</a:t>
            </a:r>
            <a:r>
              <a:rPr lang="cs-CZ" dirty="0"/>
              <a:t> </a:t>
            </a:r>
            <a:r>
              <a:rPr lang="cs-CZ" dirty="0" err="1"/>
              <a:t>Barbosa</a:t>
            </a:r>
            <a:r>
              <a:rPr lang="cs-CZ" dirty="0"/>
              <a:t>. Browning </a:t>
            </a:r>
            <a:r>
              <a:rPr lang="cs-CZ" dirty="0" err="1"/>
              <a:t>of</a:t>
            </a:r>
            <a:r>
              <a:rPr lang="cs-CZ" dirty="0"/>
              <a:t> </a:t>
            </a:r>
            <a:r>
              <a:rPr lang="cs-CZ" dirty="0" err="1"/>
              <a:t>white</a:t>
            </a:r>
            <a:r>
              <a:rPr lang="cs-CZ" dirty="0"/>
              <a:t> </a:t>
            </a:r>
            <a:r>
              <a:rPr lang="cs-CZ" dirty="0" err="1"/>
              <a:t>adipose</a:t>
            </a:r>
            <a:r>
              <a:rPr lang="cs-CZ" dirty="0"/>
              <a:t> </a:t>
            </a:r>
            <a:r>
              <a:rPr lang="cs-CZ" dirty="0" err="1"/>
              <a:t>tissue</a:t>
            </a:r>
            <a:r>
              <a:rPr lang="cs-CZ" dirty="0"/>
              <a:t>: </a:t>
            </a:r>
            <a:r>
              <a:rPr lang="cs-CZ" dirty="0" err="1"/>
              <a:t>lessons</a:t>
            </a:r>
            <a:r>
              <a:rPr lang="cs-CZ" dirty="0"/>
              <a:t> </a:t>
            </a:r>
            <a:r>
              <a:rPr lang="cs-CZ" dirty="0" err="1"/>
              <a:t>from</a:t>
            </a:r>
            <a:r>
              <a:rPr lang="cs-CZ" dirty="0"/>
              <a:t> </a:t>
            </a:r>
            <a:r>
              <a:rPr lang="cs-CZ" dirty="0" err="1"/>
              <a:t>experimental</a:t>
            </a:r>
            <a:r>
              <a:rPr lang="cs-CZ" dirty="0"/>
              <a:t> </a:t>
            </a:r>
            <a:r>
              <a:rPr lang="cs-CZ" dirty="0" err="1"/>
              <a:t>models</a:t>
            </a:r>
            <a:r>
              <a:rPr lang="cs-CZ" dirty="0"/>
              <a:t>. </a:t>
            </a:r>
            <a:r>
              <a:rPr lang="cs-CZ" i="1" dirty="0"/>
              <a:t>Hormone </a:t>
            </a:r>
            <a:r>
              <a:rPr lang="cs-CZ" i="1" dirty="0" err="1"/>
              <a:t>Molecular</a:t>
            </a:r>
            <a:r>
              <a:rPr lang="cs-CZ" i="1" dirty="0"/>
              <a:t> Biology and </a:t>
            </a:r>
            <a:r>
              <a:rPr lang="cs-CZ" i="1" dirty="0" err="1"/>
              <a:t>Clinical</a:t>
            </a:r>
            <a:r>
              <a:rPr lang="cs-CZ" i="1" dirty="0"/>
              <a:t> </a:t>
            </a:r>
            <a:r>
              <a:rPr lang="cs-CZ" i="1" dirty="0" err="1"/>
              <a:t>Investigation</a:t>
            </a:r>
            <a:r>
              <a:rPr lang="cs-CZ" dirty="0"/>
              <a:t>. 2017-01-18, roč. 31, čís. 1. </a:t>
            </a:r>
            <a:r>
              <a:rPr lang="cs-CZ" dirty="0">
                <a:hlinkClick r:id="rId2"/>
              </a:rPr>
              <a:t>Dostupné online</a:t>
            </a:r>
            <a:r>
              <a:rPr lang="cs-CZ" dirty="0"/>
              <a:t> [cit. 2021-03-19]. </a:t>
            </a:r>
            <a:r>
              <a:rPr lang="cs-CZ" dirty="0">
                <a:hlinkClick r:id="rId3" tooltip="International Standard Serial Number"/>
              </a:rPr>
              <a:t>ISSN</a:t>
            </a:r>
            <a:r>
              <a:rPr lang="cs-CZ" dirty="0"/>
              <a:t> </a:t>
            </a:r>
            <a:r>
              <a:rPr lang="cs-CZ" dirty="0">
                <a:hlinkClick r:id="rId4"/>
              </a:rPr>
              <a:t>1868-1891</a:t>
            </a:r>
            <a:r>
              <a:rPr lang="cs-CZ" dirty="0"/>
              <a:t>. </a:t>
            </a:r>
            <a:r>
              <a:rPr lang="cs-CZ" dirty="0">
                <a:hlinkClick r:id="rId5" tooltip="Digital object identifier"/>
              </a:rPr>
              <a:t>DOI</a:t>
            </a:r>
            <a:r>
              <a:rPr lang="cs-CZ" dirty="0"/>
              <a:t> </a:t>
            </a:r>
            <a:r>
              <a:rPr lang="cs-CZ" dirty="0">
                <a:hlinkClick r:id="rId2"/>
              </a:rPr>
              <a:t>10.1515/hmbci-2016-0051</a:t>
            </a:r>
            <a:r>
              <a:rPr lang="cs-CZ" dirty="0"/>
              <a:t>.</a:t>
            </a:r>
          </a:p>
          <a:p>
            <a:r>
              <a:rPr lang="cs-CZ" dirty="0">
                <a:hlinkClick r:id="rId6" tooltip="Skočit nahoru"/>
              </a:rPr>
              <a:t>↑</a:t>
            </a:r>
            <a:r>
              <a:rPr lang="cs-CZ" dirty="0"/>
              <a:t> STINE, Rachel R.; SHAPIRA, Suzanne N.; LIM, </a:t>
            </a:r>
            <a:r>
              <a:rPr lang="cs-CZ" dirty="0" err="1"/>
              <a:t>Hee-Woong</a:t>
            </a:r>
            <a:r>
              <a:rPr lang="cs-CZ" dirty="0"/>
              <a:t>. EBF2 </a:t>
            </a:r>
            <a:r>
              <a:rPr lang="cs-CZ" dirty="0" err="1"/>
              <a:t>promotes</a:t>
            </a:r>
            <a:r>
              <a:rPr lang="cs-CZ" dirty="0"/>
              <a:t> </a:t>
            </a:r>
            <a:r>
              <a:rPr lang="cs-CZ" dirty="0" err="1"/>
              <a:t>the</a:t>
            </a:r>
            <a:r>
              <a:rPr lang="cs-CZ" dirty="0"/>
              <a:t> </a:t>
            </a:r>
            <a:r>
              <a:rPr lang="cs-CZ" dirty="0" err="1"/>
              <a:t>recruitment</a:t>
            </a:r>
            <a:r>
              <a:rPr lang="cs-CZ" dirty="0"/>
              <a:t> </a:t>
            </a:r>
            <a:r>
              <a:rPr lang="cs-CZ" dirty="0" err="1"/>
              <a:t>of</a:t>
            </a:r>
            <a:r>
              <a:rPr lang="cs-CZ" dirty="0"/>
              <a:t> </a:t>
            </a:r>
            <a:r>
              <a:rPr lang="cs-CZ" dirty="0" err="1"/>
              <a:t>beige</a:t>
            </a:r>
            <a:r>
              <a:rPr lang="cs-CZ" dirty="0"/>
              <a:t> </a:t>
            </a:r>
            <a:r>
              <a:rPr lang="cs-CZ" dirty="0" err="1"/>
              <a:t>adipocytes</a:t>
            </a:r>
            <a:r>
              <a:rPr lang="cs-CZ" dirty="0"/>
              <a:t> in </a:t>
            </a:r>
            <a:r>
              <a:rPr lang="cs-CZ" dirty="0" err="1"/>
              <a:t>white</a:t>
            </a:r>
            <a:r>
              <a:rPr lang="cs-CZ" dirty="0"/>
              <a:t> </a:t>
            </a:r>
            <a:r>
              <a:rPr lang="cs-CZ" dirty="0" err="1"/>
              <a:t>adipose</a:t>
            </a:r>
            <a:r>
              <a:rPr lang="cs-CZ" dirty="0"/>
              <a:t> </a:t>
            </a:r>
            <a:r>
              <a:rPr lang="cs-CZ" dirty="0" err="1"/>
              <a:t>tissue</a:t>
            </a:r>
            <a:r>
              <a:rPr lang="cs-CZ" dirty="0"/>
              <a:t>. </a:t>
            </a:r>
            <a:r>
              <a:rPr lang="cs-CZ" i="1" dirty="0" err="1"/>
              <a:t>Molecular</a:t>
            </a:r>
            <a:r>
              <a:rPr lang="cs-CZ" i="1" dirty="0"/>
              <a:t> </a:t>
            </a:r>
            <a:r>
              <a:rPr lang="cs-CZ" i="1" dirty="0" err="1"/>
              <a:t>Metabolism</a:t>
            </a:r>
            <a:r>
              <a:rPr lang="cs-CZ" dirty="0"/>
              <a:t>. 2016-01, roč. 5, čís. 1, s. 57–65. </a:t>
            </a:r>
            <a:r>
              <a:rPr lang="cs-CZ" dirty="0">
                <a:hlinkClick r:id="rId7"/>
              </a:rPr>
              <a:t>Dostupné online</a:t>
            </a:r>
            <a:r>
              <a:rPr lang="cs-CZ" dirty="0"/>
              <a:t> [cit. 2021-03-19]. </a:t>
            </a:r>
            <a:r>
              <a:rPr lang="cs-CZ" dirty="0">
                <a:hlinkClick r:id="rId3" tooltip="International Standard Serial Number"/>
              </a:rPr>
              <a:t>ISSN</a:t>
            </a:r>
            <a:r>
              <a:rPr lang="cs-CZ" dirty="0"/>
              <a:t> </a:t>
            </a:r>
            <a:r>
              <a:rPr lang="cs-CZ" dirty="0">
                <a:hlinkClick r:id="rId8"/>
              </a:rPr>
              <a:t>2212-8778</a:t>
            </a:r>
            <a:r>
              <a:rPr lang="cs-CZ" dirty="0"/>
              <a:t>. </a:t>
            </a:r>
            <a:r>
              <a:rPr lang="cs-CZ" dirty="0">
                <a:hlinkClick r:id="rId5" tooltip="Digital object identifier"/>
              </a:rPr>
              <a:t>DOI</a:t>
            </a:r>
            <a:r>
              <a:rPr lang="cs-CZ" dirty="0"/>
              <a:t> </a:t>
            </a:r>
            <a:r>
              <a:rPr lang="cs-CZ" dirty="0">
                <a:hlinkClick r:id="rId7"/>
              </a:rPr>
              <a:t>10.1016/j.molmet.2015.11.001</a:t>
            </a:r>
            <a:r>
              <a:rPr lang="cs-CZ" dirty="0"/>
              <a:t>.</a:t>
            </a:r>
          </a:p>
          <a:p>
            <a:pPr lvl="0"/>
            <a:endParaRPr lang="cs-CZ" dirty="0"/>
          </a:p>
        </p:txBody>
      </p:sp>
      <p:sp>
        <p:nvSpPr>
          <p:cNvPr id="4" name="Zástupný symbol pro datum 3"/>
          <p:cNvSpPr>
            <a:spLocks noGrp="1"/>
          </p:cNvSpPr>
          <p:nvPr>
            <p:ph type="dt" sz="half" idx="10"/>
          </p:nvPr>
        </p:nvSpPr>
        <p:spPr/>
        <p:txBody>
          <a:bodyPr/>
          <a:lstStyle/>
          <a:p>
            <a:pPr rtl="0"/>
            <a:fld id="{C2783BFF-2158-4E0B-955F-F81B2C6829E3}" type="datetime1">
              <a:rPr lang="cs-CZ" smtClean="0"/>
              <a:t>11.09.2021</a:t>
            </a:fld>
            <a:endParaRPr lang="en-US"/>
          </a:p>
        </p:txBody>
      </p:sp>
    </p:spTree>
    <p:extLst>
      <p:ext uri="{BB962C8B-B14F-4D97-AF65-F5344CB8AC3E}">
        <p14:creationId xmlns:p14="http://schemas.microsoft.com/office/powerpoint/2010/main" val="297335738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pPr rtl="0"/>
            <a:fld id="{3E34C11A-E9E6-4EAB-A5B4-F531E006532C}" type="datetime1">
              <a:rPr lang="cs-CZ" smtClean="0"/>
              <a:t>11.09.2021</a:t>
            </a:fld>
            <a:endParaRPr lang="en-US"/>
          </a:p>
        </p:txBody>
      </p:sp>
      <p:pic>
        <p:nvPicPr>
          <p:cNvPr id="3" name="Obrázek 2"/>
          <p:cNvPicPr>
            <a:picLocks noChangeAspect="1"/>
          </p:cNvPicPr>
          <p:nvPr/>
        </p:nvPicPr>
        <p:blipFill>
          <a:blip r:embed="rId2"/>
          <a:stretch>
            <a:fillRect/>
          </a:stretch>
        </p:blipFill>
        <p:spPr>
          <a:xfrm>
            <a:off x="2031991" y="689570"/>
            <a:ext cx="7547985" cy="5068720"/>
          </a:xfrm>
          <a:prstGeom prst="rect">
            <a:avLst/>
          </a:prstGeom>
        </p:spPr>
      </p:pic>
    </p:spTree>
    <p:extLst>
      <p:ext uri="{BB962C8B-B14F-4D97-AF65-F5344CB8AC3E}">
        <p14:creationId xmlns:p14="http://schemas.microsoft.com/office/powerpoint/2010/main" val="340383638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dirty="0" smtClean="0"/>
              <a:t>Subkutánní </a:t>
            </a:r>
            <a:r>
              <a:rPr lang="cs-CZ" sz="3200" dirty="0" smtClean="0"/>
              <a:t>versus</a:t>
            </a:r>
            <a:r>
              <a:rPr lang="cs-CZ" dirty="0" smtClean="0"/>
              <a:t> Viscerální  Tuková Tkáň</a:t>
            </a:r>
            <a:endParaRPr lang="cs-CZ" dirty="0"/>
          </a:p>
        </p:txBody>
      </p:sp>
      <p:sp>
        <p:nvSpPr>
          <p:cNvPr id="3" name="Zástupný symbol pro obsah 2"/>
          <p:cNvSpPr>
            <a:spLocks noGrp="1"/>
          </p:cNvSpPr>
          <p:nvPr>
            <p:ph idx="1"/>
          </p:nvPr>
        </p:nvSpPr>
        <p:spPr/>
        <p:txBody>
          <a:bodyPr>
            <a:normAutofit fontScale="92500" lnSpcReduction="10000"/>
          </a:bodyPr>
          <a:lstStyle/>
          <a:p>
            <a:r>
              <a:rPr lang="cs-CZ" sz="2000" dirty="0" smtClean="0"/>
              <a:t>Rozdíly </a:t>
            </a:r>
            <a:r>
              <a:rPr lang="cs-CZ" sz="2000" dirty="0"/>
              <a:t>jsou </a:t>
            </a:r>
            <a:r>
              <a:rPr lang="cs-CZ" sz="2000" b="1" dirty="0"/>
              <a:t>anatomické, buněčné, molekulární, fyziologické, klinické a </a:t>
            </a:r>
            <a:r>
              <a:rPr lang="cs-CZ" sz="2000" b="1" dirty="0" smtClean="0"/>
              <a:t>prognostické</a:t>
            </a:r>
            <a:endParaRPr lang="cs-CZ" sz="2000" b="1" dirty="0"/>
          </a:p>
          <a:p>
            <a:pPr lvl="0"/>
            <a:r>
              <a:rPr lang="cs-CZ" sz="2000" dirty="0"/>
              <a:t>Anatomicky je Viscerální tuková tkáň přítomna hlavně v mezenterii a omentu a odtéká přímo portálním oběhem do jater. </a:t>
            </a:r>
            <a:endParaRPr lang="cs-CZ" sz="2000" dirty="0" smtClean="0"/>
          </a:p>
          <a:p>
            <a:pPr lvl="0"/>
            <a:r>
              <a:rPr lang="cs-CZ" sz="2000" dirty="0" smtClean="0"/>
              <a:t>Viscerální tuková tkáň obaluje, prorůstá do orgánů, má tím při obezitě větší přímý kontakt</a:t>
            </a:r>
            <a:endParaRPr lang="cs-CZ" sz="2000" dirty="0"/>
          </a:p>
          <a:p>
            <a:pPr lvl="0"/>
            <a:r>
              <a:rPr lang="cs-CZ" sz="2000" dirty="0"/>
              <a:t>Viscerální tuková tkáň ve srovnání se Subkutánní </a:t>
            </a:r>
            <a:r>
              <a:rPr lang="cs-CZ" sz="2000" dirty="0" smtClean="0"/>
              <a:t>tukovou tkání </a:t>
            </a:r>
            <a:r>
              <a:rPr lang="cs-CZ" sz="2000" dirty="0"/>
              <a:t>je</a:t>
            </a:r>
            <a:r>
              <a:rPr lang="cs-CZ" sz="2000" b="1" dirty="0"/>
              <a:t> více buněčná, </a:t>
            </a:r>
            <a:r>
              <a:rPr lang="cs-CZ" sz="2000" dirty="0"/>
              <a:t>vaskulární, inervovaná a obsahuje větší počet </a:t>
            </a:r>
            <a:r>
              <a:rPr lang="cs-CZ" sz="2000" b="1" dirty="0"/>
              <a:t>zánětlivých a imunitních</a:t>
            </a:r>
            <a:r>
              <a:rPr lang="cs-CZ" sz="2000" dirty="0"/>
              <a:t> buněk, menší schopnost diferenciace </a:t>
            </a:r>
            <a:r>
              <a:rPr lang="cs-CZ" sz="2000" dirty="0" err="1"/>
              <a:t>preadipocytů</a:t>
            </a:r>
            <a:r>
              <a:rPr lang="cs-CZ" sz="2000" dirty="0"/>
              <a:t> a větší procento </a:t>
            </a:r>
            <a:r>
              <a:rPr lang="cs-CZ" sz="2000" b="1" dirty="0"/>
              <a:t>velkých </a:t>
            </a:r>
            <a:r>
              <a:rPr lang="cs-CZ" sz="2000" b="1" dirty="0" smtClean="0"/>
              <a:t>adipocytů</a:t>
            </a:r>
            <a:r>
              <a:rPr lang="cs-CZ" sz="2000" dirty="0" smtClean="0"/>
              <a:t>, které jsou fragilnější, větší tendenc</a:t>
            </a:r>
            <a:r>
              <a:rPr lang="cs-CZ" sz="2000" b="1" dirty="0" smtClean="0"/>
              <a:t>e k </a:t>
            </a:r>
            <a:r>
              <a:rPr lang="cs-CZ" sz="2000" b="1" dirty="0" err="1" smtClean="0"/>
              <a:t>apoptóze</a:t>
            </a:r>
            <a:endParaRPr lang="cs-CZ" sz="2000" b="1" dirty="0"/>
          </a:p>
          <a:p>
            <a:pPr lvl="0"/>
            <a:r>
              <a:rPr lang="cs-CZ" sz="2000" dirty="0"/>
              <a:t>Viscerální tuková tkáň má více receptorů pro </a:t>
            </a:r>
            <a:r>
              <a:rPr lang="cs-CZ" sz="2000" b="1" dirty="0"/>
              <a:t>glukokortikoidy </a:t>
            </a:r>
            <a:r>
              <a:rPr lang="cs-CZ" sz="2000" dirty="0"/>
              <a:t>a </a:t>
            </a:r>
            <a:r>
              <a:rPr lang="cs-CZ" sz="2000" b="1" dirty="0"/>
              <a:t>androgeny</a:t>
            </a:r>
            <a:r>
              <a:rPr lang="cs-CZ" sz="2000" dirty="0"/>
              <a:t> než Subkutánní tuková tkáň. </a:t>
            </a:r>
          </a:p>
          <a:p>
            <a:pPr lvl="0"/>
            <a:r>
              <a:rPr lang="cs-CZ" sz="2000" dirty="0"/>
              <a:t>Adipocyty Viscerální tukové tkáně jsou metabolicky aktivnější, citlivější na lipolýzu a odolnější vůči </a:t>
            </a:r>
            <a:r>
              <a:rPr lang="cs-CZ" sz="2000" dirty="0" smtClean="0"/>
              <a:t>inzulínu </a:t>
            </a:r>
            <a:r>
              <a:rPr lang="cs-CZ" sz="2000" b="1" dirty="0" smtClean="0"/>
              <a:t>vyšší Inzulínová Rezistence </a:t>
            </a:r>
            <a:r>
              <a:rPr lang="cs-CZ" sz="2000" dirty="0"/>
              <a:t>než adipocyty Subkutánní tukové tkáně. </a:t>
            </a:r>
          </a:p>
          <a:p>
            <a:endParaRPr lang="cs-CZ" dirty="0"/>
          </a:p>
        </p:txBody>
      </p:sp>
      <p:sp>
        <p:nvSpPr>
          <p:cNvPr id="4" name="Zástupný symbol pro datum 3"/>
          <p:cNvSpPr>
            <a:spLocks noGrp="1"/>
          </p:cNvSpPr>
          <p:nvPr>
            <p:ph type="dt" sz="half" idx="10"/>
          </p:nvPr>
        </p:nvSpPr>
        <p:spPr/>
        <p:txBody>
          <a:bodyPr/>
          <a:lstStyle/>
          <a:p>
            <a:pPr rtl="0"/>
            <a:fld id="{C2783BFF-2158-4E0B-955F-F81B2C6829E3}" type="datetime1">
              <a:rPr lang="cs-CZ" smtClean="0"/>
              <a:t>11.09.2021</a:t>
            </a:fld>
            <a:endParaRPr lang="en-US" dirty="0"/>
          </a:p>
        </p:txBody>
      </p:sp>
    </p:spTree>
    <p:extLst>
      <p:ext uri="{BB962C8B-B14F-4D97-AF65-F5344CB8AC3E}">
        <p14:creationId xmlns:p14="http://schemas.microsoft.com/office/powerpoint/2010/main" val="201418994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dirty="0"/>
              <a:t>Subkutánní </a:t>
            </a:r>
            <a:r>
              <a:rPr lang="cs-CZ" sz="3200" dirty="0"/>
              <a:t>versus</a:t>
            </a:r>
            <a:r>
              <a:rPr lang="cs-CZ" dirty="0"/>
              <a:t> Viscerální  Tuková Tkáň</a:t>
            </a:r>
          </a:p>
        </p:txBody>
      </p:sp>
      <p:sp>
        <p:nvSpPr>
          <p:cNvPr id="3" name="Zástupný symbol pro obsah 2"/>
          <p:cNvSpPr>
            <a:spLocks noGrp="1"/>
          </p:cNvSpPr>
          <p:nvPr>
            <p:ph idx="1"/>
          </p:nvPr>
        </p:nvSpPr>
        <p:spPr>
          <a:xfrm>
            <a:off x="1066800" y="2103120"/>
            <a:ext cx="10058400" cy="4149898"/>
          </a:xfrm>
        </p:spPr>
        <p:txBody>
          <a:bodyPr>
            <a:noAutofit/>
          </a:bodyPr>
          <a:lstStyle/>
          <a:p>
            <a:pPr lvl="0"/>
            <a:r>
              <a:rPr lang="cs-CZ" sz="1800" dirty="0"/>
              <a:t>Viscerální tuková tkáň má větší kapacitu pro generování volných mastných kyselin a absorpci glukózy než Subkutánní tuková tkáň </a:t>
            </a:r>
          </a:p>
          <a:p>
            <a:pPr lvl="0"/>
            <a:r>
              <a:rPr lang="cs-CZ" sz="1800" dirty="0"/>
              <a:t>je citlivější na adrenergní stimulaci, zatímco </a:t>
            </a:r>
          </a:p>
          <a:p>
            <a:pPr lvl="0"/>
            <a:r>
              <a:rPr lang="cs-CZ" sz="1800" dirty="0"/>
              <a:t>Subkutánní tuková tkáň více absorbuje cirkulující volné mastné kyselin a triglyceridů. </a:t>
            </a:r>
          </a:p>
          <a:p>
            <a:pPr lvl="0"/>
            <a:r>
              <a:rPr lang="cs-CZ" sz="1800" dirty="0"/>
              <a:t>Abdominální obezita nese větší riziko vzniku DMT2, </a:t>
            </a:r>
            <a:r>
              <a:rPr lang="cs-CZ" sz="1800" dirty="0" smtClean="0"/>
              <a:t>CVC, </a:t>
            </a:r>
            <a:r>
              <a:rPr lang="cs-CZ" sz="1800" dirty="0"/>
              <a:t>CMP, Hypertenze, </a:t>
            </a:r>
            <a:r>
              <a:rPr lang="cs-CZ" sz="1800" dirty="0" err="1" smtClean="0"/>
              <a:t>Atherosklerózy</a:t>
            </a:r>
            <a:r>
              <a:rPr lang="cs-CZ" sz="1800" dirty="0"/>
              <a:t>, </a:t>
            </a:r>
            <a:r>
              <a:rPr lang="cs-CZ" sz="1800" dirty="0" smtClean="0"/>
              <a:t>P </a:t>
            </a:r>
            <a:r>
              <a:rPr lang="cs-CZ" sz="1800" dirty="0"/>
              <a:t>Spánková </a:t>
            </a:r>
            <a:r>
              <a:rPr lang="cs-CZ" sz="1800" dirty="0" smtClean="0"/>
              <a:t>apnoe</a:t>
            </a:r>
          </a:p>
          <a:p>
            <a:pPr lvl="0"/>
            <a:r>
              <a:rPr lang="cs-CZ" sz="1800" dirty="0" err="1" smtClean="0"/>
              <a:t>Dyslipidaemia</a:t>
            </a:r>
            <a:r>
              <a:rPr lang="cs-CZ" sz="1800" dirty="0"/>
              <a:t>, </a:t>
            </a:r>
            <a:r>
              <a:rPr lang="cs-CZ" sz="1800" dirty="0" err="1" smtClean="0"/>
              <a:t>Hypercholesterolaemia</a:t>
            </a:r>
            <a:r>
              <a:rPr lang="cs-CZ" sz="1800" dirty="0" smtClean="0"/>
              <a:t>, </a:t>
            </a:r>
            <a:r>
              <a:rPr lang="cs-CZ" sz="1800" dirty="0"/>
              <a:t>NAFLD- </a:t>
            </a:r>
            <a:r>
              <a:rPr lang="cs-CZ" sz="1800" dirty="0" err="1"/>
              <a:t>Fatty</a:t>
            </a:r>
            <a:r>
              <a:rPr lang="cs-CZ" sz="1800" dirty="0"/>
              <a:t> </a:t>
            </a:r>
            <a:r>
              <a:rPr lang="cs-CZ" sz="1800" dirty="0" smtClean="0"/>
              <a:t>liver –</a:t>
            </a:r>
            <a:r>
              <a:rPr lang="cs-CZ" sz="1800" dirty="0" err="1" smtClean="0"/>
              <a:t>cirrhosis</a:t>
            </a:r>
            <a:r>
              <a:rPr lang="cs-CZ" sz="1800" dirty="0" smtClean="0"/>
              <a:t>, portální hypertenze </a:t>
            </a:r>
            <a:r>
              <a:rPr lang="cs-CZ" sz="1800" dirty="0"/>
              <a:t>a ca </a:t>
            </a:r>
            <a:r>
              <a:rPr lang="cs-CZ" sz="1800" dirty="0" smtClean="0"/>
              <a:t>jater</a:t>
            </a:r>
          </a:p>
          <a:p>
            <a:pPr lvl="0"/>
            <a:r>
              <a:rPr lang="cs-CZ" sz="1800" dirty="0" smtClean="0"/>
              <a:t>vyšší </a:t>
            </a:r>
            <a:r>
              <a:rPr lang="cs-CZ" sz="1800" dirty="0"/>
              <a:t>riziko nádorových onemocnění, psychiatrických onemocnění. </a:t>
            </a:r>
            <a:endParaRPr lang="cs-CZ" sz="1800" dirty="0" smtClean="0"/>
          </a:p>
          <a:p>
            <a:pPr lvl="0"/>
            <a:r>
              <a:rPr lang="cs-CZ" sz="1800" dirty="0" smtClean="0"/>
              <a:t>Ortopedické obtíže</a:t>
            </a:r>
          </a:p>
          <a:p>
            <a:pPr lvl="0"/>
            <a:r>
              <a:rPr lang="cs-CZ" sz="1800" dirty="0" smtClean="0"/>
              <a:t>náchylnost k infekcím, horší hojení  </a:t>
            </a:r>
            <a:r>
              <a:rPr lang="cs-CZ" sz="1800" dirty="0"/>
              <a:t>Vyšší úmrtnost na COVID 19</a:t>
            </a:r>
          </a:p>
          <a:p>
            <a:pPr lvl="0"/>
            <a:r>
              <a:rPr lang="cs-CZ" sz="1800" dirty="0"/>
              <a:t> Vyšší úmrtnost v nižších věku. </a:t>
            </a:r>
          </a:p>
          <a:p>
            <a:endParaRPr lang="cs-CZ" sz="2000" dirty="0"/>
          </a:p>
        </p:txBody>
      </p:sp>
      <p:sp>
        <p:nvSpPr>
          <p:cNvPr id="4" name="Zástupný symbol pro datum 3"/>
          <p:cNvSpPr>
            <a:spLocks noGrp="1"/>
          </p:cNvSpPr>
          <p:nvPr>
            <p:ph type="dt" sz="half" idx="10"/>
          </p:nvPr>
        </p:nvSpPr>
        <p:spPr/>
        <p:txBody>
          <a:bodyPr/>
          <a:lstStyle/>
          <a:p>
            <a:pPr rtl="0"/>
            <a:fld id="{C2783BFF-2158-4E0B-955F-F81B2C6829E3}" type="datetime1">
              <a:rPr lang="cs-CZ" smtClean="0"/>
              <a:t>11.09.2021</a:t>
            </a:fld>
            <a:endParaRPr lang="en-US"/>
          </a:p>
        </p:txBody>
      </p:sp>
    </p:spTree>
    <p:extLst>
      <p:ext uri="{BB962C8B-B14F-4D97-AF65-F5344CB8AC3E}">
        <p14:creationId xmlns:p14="http://schemas.microsoft.com/office/powerpoint/2010/main" val="343139408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dirty="0"/>
              <a:t>Subkutánní </a:t>
            </a:r>
            <a:r>
              <a:rPr lang="cs-CZ" sz="3200" dirty="0"/>
              <a:t>versus</a:t>
            </a:r>
            <a:r>
              <a:rPr lang="cs-CZ" dirty="0"/>
              <a:t> Viscerální  Tuková Tkáň</a:t>
            </a:r>
          </a:p>
        </p:txBody>
      </p:sp>
      <p:pic>
        <p:nvPicPr>
          <p:cNvPr id="5" name="Zástupný symbol pro obsah 4"/>
          <p:cNvPicPr>
            <a:picLocks noGrp="1" noChangeAspect="1"/>
          </p:cNvPicPr>
          <p:nvPr>
            <p:ph idx="1"/>
          </p:nvPr>
        </p:nvPicPr>
        <p:blipFill>
          <a:blip r:embed="rId2"/>
          <a:stretch>
            <a:fillRect/>
          </a:stretch>
        </p:blipFill>
        <p:spPr>
          <a:xfrm>
            <a:off x="2189018" y="2047718"/>
            <a:ext cx="7786255" cy="4452303"/>
          </a:xfrm>
          <a:prstGeom prst="rect">
            <a:avLst/>
          </a:prstGeom>
        </p:spPr>
      </p:pic>
      <p:sp>
        <p:nvSpPr>
          <p:cNvPr id="4" name="Zástupný symbol pro datum 3"/>
          <p:cNvSpPr>
            <a:spLocks noGrp="1"/>
          </p:cNvSpPr>
          <p:nvPr>
            <p:ph type="dt" sz="half" idx="10"/>
          </p:nvPr>
        </p:nvSpPr>
        <p:spPr/>
        <p:txBody>
          <a:bodyPr/>
          <a:lstStyle/>
          <a:p>
            <a:pPr rtl="0"/>
            <a:fld id="{C2783BFF-2158-4E0B-955F-F81B2C6829E3}" type="datetime1">
              <a:rPr lang="cs-CZ" smtClean="0"/>
              <a:t>11.09.2021</a:t>
            </a:fld>
            <a:endParaRPr lang="en-US"/>
          </a:p>
        </p:txBody>
      </p:sp>
    </p:spTree>
    <p:extLst>
      <p:ext uri="{BB962C8B-B14F-4D97-AF65-F5344CB8AC3E}">
        <p14:creationId xmlns:p14="http://schemas.microsoft.com/office/powerpoint/2010/main" val="106190602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dirty="0" smtClean="0"/>
              <a:t>Patofyziologie při Obesitě</a:t>
            </a:r>
            <a:endParaRPr lang="cs-CZ" dirty="0"/>
          </a:p>
        </p:txBody>
      </p:sp>
      <p:sp>
        <p:nvSpPr>
          <p:cNvPr id="3" name="Zástupný symbol pro obsah 2"/>
          <p:cNvSpPr>
            <a:spLocks noGrp="1"/>
          </p:cNvSpPr>
          <p:nvPr>
            <p:ph idx="1"/>
          </p:nvPr>
        </p:nvSpPr>
        <p:spPr/>
        <p:txBody>
          <a:bodyPr/>
          <a:lstStyle/>
          <a:p>
            <a:pPr lvl="0"/>
            <a:r>
              <a:rPr lang="cs-CZ" sz="2000" dirty="0"/>
              <a:t>Abdominální obezita nese větší riziko vzniku DMT2, CVC, CMP, Hypertenze, </a:t>
            </a:r>
            <a:r>
              <a:rPr lang="cs-CZ" sz="2000" dirty="0" err="1"/>
              <a:t>Atherosklerózy</a:t>
            </a:r>
            <a:r>
              <a:rPr lang="cs-CZ" sz="2000" dirty="0"/>
              <a:t>, P Spánková apnoe</a:t>
            </a:r>
          </a:p>
          <a:p>
            <a:pPr lvl="0"/>
            <a:r>
              <a:rPr lang="cs-CZ" sz="2000" dirty="0" err="1"/>
              <a:t>Dyslipidaemia</a:t>
            </a:r>
            <a:r>
              <a:rPr lang="cs-CZ" sz="2000" dirty="0"/>
              <a:t>, </a:t>
            </a:r>
            <a:r>
              <a:rPr lang="cs-CZ" sz="2000" dirty="0" err="1"/>
              <a:t>Hypercholesterolaemia</a:t>
            </a:r>
            <a:r>
              <a:rPr lang="cs-CZ" sz="2000" dirty="0"/>
              <a:t>, Dna, NAFLD- </a:t>
            </a:r>
            <a:r>
              <a:rPr lang="cs-CZ" sz="2000" dirty="0" err="1"/>
              <a:t>Fatty</a:t>
            </a:r>
            <a:r>
              <a:rPr lang="cs-CZ" sz="2000" dirty="0"/>
              <a:t> </a:t>
            </a:r>
            <a:r>
              <a:rPr lang="cs-CZ" sz="2000" dirty="0" smtClean="0"/>
              <a:t>liver–</a:t>
            </a:r>
            <a:r>
              <a:rPr lang="cs-CZ" sz="2000" dirty="0" err="1" smtClean="0"/>
              <a:t>cirrhosis</a:t>
            </a:r>
            <a:r>
              <a:rPr lang="cs-CZ" sz="2000" dirty="0"/>
              <a:t>, portální hypertenze a ca jater</a:t>
            </a:r>
          </a:p>
          <a:p>
            <a:pPr lvl="0"/>
            <a:r>
              <a:rPr lang="cs-CZ" sz="2000" dirty="0" smtClean="0"/>
              <a:t>Vyšší </a:t>
            </a:r>
            <a:r>
              <a:rPr lang="cs-CZ" sz="2000" dirty="0"/>
              <a:t>riziko nádorových onemocnění, psychiatrických onemocnění. </a:t>
            </a:r>
          </a:p>
          <a:p>
            <a:pPr lvl="0"/>
            <a:r>
              <a:rPr lang="cs-CZ" sz="2000" dirty="0"/>
              <a:t>Ortopedické obtíže</a:t>
            </a:r>
          </a:p>
          <a:p>
            <a:pPr lvl="0"/>
            <a:r>
              <a:rPr lang="cs-CZ" sz="2000" dirty="0" smtClean="0"/>
              <a:t>Náchylnost </a:t>
            </a:r>
            <a:r>
              <a:rPr lang="cs-CZ" sz="2000" dirty="0"/>
              <a:t>k infekcím, horší hojení  Vyšší úmrtnost na COVID 19</a:t>
            </a:r>
          </a:p>
          <a:p>
            <a:pPr lvl="0"/>
            <a:r>
              <a:rPr lang="cs-CZ" sz="2000" dirty="0"/>
              <a:t> Vyšší úmrtnost v nižších věku. </a:t>
            </a:r>
          </a:p>
          <a:p>
            <a:endParaRPr lang="cs-CZ" dirty="0"/>
          </a:p>
        </p:txBody>
      </p:sp>
      <p:sp>
        <p:nvSpPr>
          <p:cNvPr id="4" name="Zástupný symbol pro datum 3"/>
          <p:cNvSpPr>
            <a:spLocks noGrp="1"/>
          </p:cNvSpPr>
          <p:nvPr>
            <p:ph type="dt" sz="half" idx="10"/>
          </p:nvPr>
        </p:nvSpPr>
        <p:spPr/>
        <p:txBody>
          <a:bodyPr/>
          <a:lstStyle/>
          <a:p>
            <a:pPr rtl="0"/>
            <a:fld id="{C2783BFF-2158-4E0B-955F-F81B2C6829E3}" type="datetime1">
              <a:rPr lang="cs-CZ" smtClean="0"/>
              <a:t>11.09.2021</a:t>
            </a:fld>
            <a:endParaRPr lang="en-US"/>
          </a:p>
        </p:txBody>
      </p:sp>
    </p:spTree>
    <p:extLst>
      <p:ext uri="{BB962C8B-B14F-4D97-AF65-F5344CB8AC3E}">
        <p14:creationId xmlns:p14="http://schemas.microsoft.com/office/powerpoint/2010/main" val="262962661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pPr rtl="0"/>
            <a:fld id="{3E34C11A-E9E6-4EAB-A5B4-F531E006532C}" type="datetime1">
              <a:rPr lang="cs-CZ" smtClean="0"/>
              <a:t>11.09.2021</a:t>
            </a:fld>
            <a:endParaRPr lang="en-US"/>
          </a:p>
        </p:txBody>
      </p:sp>
      <p:pic>
        <p:nvPicPr>
          <p:cNvPr id="3" name="Obrázek 2"/>
          <p:cNvPicPr>
            <a:picLocks noChangeAspect="1"/>
          </p:cNvPicPr>
          <p:nvPr/>
        </p:nvPicPr>
        <p:blipFill>
          <a:blip r:embed="rId2"/>
          <a:stretch>
            <a:fillRect/>
          </a:stretch>
        </p:blipFill>
        <p:spPr>
          <a:xfrm>
            <a:off x="3767137" y="415636"/>
            <a:ext cx="4657725" cy="6077528"/>
          </a:xfrm>
          <a:prstGeom prst="rect">
            <a:avLst/>
          </a:prstGeom>
        </p:spPr>
      </p:pic>
    </p:spTree>
    <p:extLst>
      <p:ext uri="{BB962C8B-B14F-4D97-AF65-F5344CB8AC3E}">
        <p14:creationId xmlns:p14="http://schemas.microsoft.com/office/powerpoint/2010/main" val="318483403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Text Box 1"/>
          <p:cNvSpPr txBox="1">
            <a:spLocks noChangeArrowheads="1"/>
          </p:cNvSpPr>
          <p:nvPr/>
        </p:nvSpPr>
        <p:spPr bwMode="auto">
          <a:xfrm>
            <a:off x="2784476" y="152400"/>
            <a:ext cx="7199313" cy="2619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a:tabLst>
                <a:tab pos="723900" algn="l"/>
                <a:tab pos="1447800" algn="l"/>
                <a:tab pos="2171700" algn="l"/>
                <a:tab pos="2895600" algn="l"/>
                <a:tab pos="3619500" algn="l"/>
                <a:tab pos="4343400" algn="l"/>
                <a:tab pos="5067300" algn="l"/>
                <a:tab pos="5791200" algn="l"/>
                <a:tab pos="6515100" algn="l"/>
              </a:tabLst>
              <a:defRPr sz="1400">
                <a:solidFill>
                  <a:srgbClr val="000000"/>
                </a:solidFill>
                <a:latin typeface="Arial" panose="020B0604020202020204" pitchFamily="34" charset="0"/>
                <a:ea typeface="ＭＳ Ｐゴシック" panose="020B0600070205080204" pitchFamily="34" charset="-128"/>
              </a:defRPr>
            </a:lvl1pPr>
            <a:lvl2pPr>
              <a:tabLst>
                <a:tab pos="723900" algn="l"/>
                <a:tab pos="1447800" algn="l"/>
                <a:tab pos="2171700" algn="l"/>
                <a:tab pos="2895600" algn="l"/>
                <a:tab pos="3619500" algn="l"/>
                <a:tab pos="4343400" algn="l"/>
                <a:tab pos="5067300" algn="l"/>
                <a:tab pos="5791200" algn="l"/>
                <a:tab pos="6515100" algn="l"/>
              </a:tabLst>
              <a:defRPr sz="1400">
                <a:solidFill>
                  <a:srgbClr val="000000"/>
                </a:solidFill>
                <a:latin typeface="Arial" panose="020B0604020202020204" pitchFamily="34" charset="0"/>
                <a:ea typeface="ＭＳ Ｐゴシック" panose="020B0600070205080204" pitchFamily="34" charset="-128"/>
              </a:defRPr>
            </a:lvl2pPr>
            <a:lvl3pPr>
              <a:tabLst>
                <a:tab pos="723900" algn="l"/>
                <a:tab pos="1447800" algn="l"/>
                <a:tab pos="2171700" algn="l"/>
                <a:tab pos="2895600" algn="l"/>
                <a:tab pos="3619500" algn="l"/>
                <a:tab pos="4343400" algn="l"/>
                <a:tab pos="5067300" algn="l"/>
                <a:tab pos="5791200" algn="l"/>
                <a:tab pos="6515100" algn="l"/>
              </a:tabLst>
              <a:defRPr sz="1400">
                <a:solidFill>
                  <a:srgbClr val="000000"/>
                </a:solidFill>
                <a:latin typeface="Arial" panose="020B0604020202020204" pitchFamily="34" charset="0"/>
                <a:ea typeface="ＭＳ Ｐゴシック" panose="020B0600070205080204" pitchFamily="34" charset="-128"/>
              </a:defRPr>
            </a:lvl3pPr>
            <a:lvl4pPr>
              <a:tabLst>
                <a:tab pos="723900" algn="l"/>
                <a:tab pos="1447800" algn="l"/>
                <a:tab pos="2171700" algn="l"/>
                <a:tab pos="2895600" algn="l"/>
                <a:tab pos="3619500" algn="l"/>
                <a:tab pos="4343400" algn="l"/>
                <a:tab pos="5067300" algn="l"/>
                <a:tab pos="5791200" algn="l"/>
                <a:tab pos="6515100" algn="l"/>
              </a:tabLst>
              <a:defRPr sz="1400">
                <a:solidFill>
                  <a:srgbClr val="000000"/>
                </a:solidFill>
                <a:latin typeface="Arial" panose="020B0604020202020204" pitchFamily="34" charset="0"/>
                <a:ea typeface="ＭＳ Ｐゴシック" panose="020B0600070205080204" pitchFamily="34" charset="-128"/>
              </a:defRPr>
            </a:lvl4pPr>
            <a:lvl5pPr>
              <a:tabLst>
                <a:tab pos="723900" algn="l"/>
                <a:tab pos="1447800" algn="l"/>
                <a:tab pos="2171700" algn="l"/>
                <a:tab pos="2895600" algn="l"/>
                <a:tab pos="3619500" algn="l"/>
                <a:tab pos="4343400" algn="l"/>
                <a:tab pos="5067300" algn="l"/>
                <a:tab pos="5791200" algn="l"/>
                <a:tab pos="6515100" algn="l"/>
              </a:tabLst>
              <a:defRPr sz="1400">
                <a:solidFill>
                  <a:srgbClr val="000000"/>
                </a:solidFill>
                <a:latin typeface="Arial" panose="020B0604020202020204" pitchFamily="34" charset="0"/>
                <a:ea typeface="ＭＳ Ｐゴシック" panose="020B0600070205080204" pitchFamily="34" charset="-128"/>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sz="1400">
                <a:solidFill>
                  <a:srgbClr val="000000"/>
                </a:solidFill>
                <a:latin typeface="Arial" panose="020B0604020202020204" pitchFamily="34" charset="0"/>
                <a:ea typeface="ＭＳ Ｐゴシック" panose="020B0600070205080204" pitchFamily="34" charset="-128"/>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sz="1400">
                <a:solidFill>
                  <a:srgbClr val="000000"/>
                </a:solidFill>
                <a:latin typeface="Arial" panose="020B0604020202020204" pitchFamily="34" charset="0"/>
                <a:ea typeface="ＭＳ Ｐゴシック" panose="020B0600070205080204" pitchFamily="34" charset="-128"/>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sz="1400">
                <a:solidFill>
                  <a:srgbClr val="000000"/>
                </a:solidFill>
                <a:latin typeface="Arial" panose="020B0604020202020204" pitchFamily="34" charset="0"/>
                <a:ea typeface="ＭＳ Ｐゴシック" panose="020B0600070205080204" pitchFamily="34" charset="-128"/>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sz="1400">
                <a:solidFill>
                  <a:srgbClr val="000000"/>
                </a:solidFill>
                <a:latin typeface="Arial" panose="020B0604020202020204" pitchFamily="34" charset="0"/>
                <a:ea typeface="ＭＳ Ｐゴシック" panose="020B0600070205080204" pitchFamily="34" charset="-128"/>
              </a:defRPr>
            </a:lvl9pPr>
          </a:lstStyle>
          <a:p>
            <a:r>
              <a:rPr lang="en-US" altLang="cs-CZ" sz="1100"/>
              <a:t>Adipokines and inflammation: is it a question of weight?</a:t>
            </a:r>
          </a:p>
        </p:txBody>
      </p:sp>
      <p:sp>
        <p:nvSpPr>
          <p:cNvPr id="3074" name="AutoShape 2"/>
          <p:cNvSpPr>
            <a:spLocks noChangeAspect="1" noChangeArrowheads="1"/>
          </p:cNvSpPr>
          <p:nvPr/>
        </p:nvSpPr>
        <p:spPr bwMode="auto">
          <a:xfrm>
            <a:off x="6450013" y="152400"/>
            <a:ext cx="3670300" cy="3556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p>
        </p:txBody>
      </p:sp>
      <p:sp>
        <p:nvSpPr>
          <p:cNvPr id="3075" name="Text Box 3"/>
          <p:cNvSpPr txBox="1">
            <a:spLocks noChangeArrowheads="1"/>
          </p:cNvSpPr>
          <p:nvPr/>
        </p:nvSpPr>
        <p:spPr bwMode="auto">
          <a:xfrm>
            <a:off x="1884363" y="5940426"/>
            <a:ext cx="8640762" cy="212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panose="020B0604020202020204" pitchFamily="34" charset="0"/>
                <a:ea typeface="ＭＳ Ｐゴシック" panose="020B0600070205080204" pitchFamily="34" charset="-128"/>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panose="020B0604020202020204" pitchFamily="34" charset="0"/>
                <a:ea typeface="ＭＳ Ｐゴシック" panose="020B0600070205080204" pitchFamily="34" charset="-128"/>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panose="020B0604020202020204" pitchFamily="34" charset="0"/>
                <a:ea typeface="ＭＳ Ｐゴシック" panose="020B0600070205080204" pitchFamily="34" charset="-128"/>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panose="020B0604020202020204" pitchFamily="34" charset="0"/>
                <a:ea typeface="ＭＳ Ｐゴシック" panose="020B0600070205080204" pitchFamily="34" charset="-128"/>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panose="020B0604020202020204" pitchFamily="34" charset="0"/>
                <a:ea typeface="ＭＳ Ｐゴシック" panose="020B0600070205080204" pitchFamily="34" charset="-128"/>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panose="020B0604020202020204" pitchFamily="34" charset="0"/>
                <a:ea typeface="ＭＳ Ｐゴシック" panose="020B0600070205080204" pitchFamily="34" charset="-128"/>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panose="020B0604020202020204" pitchFamily="34" charset="0"/>
                <a:ea typeface="ＭＳ Ｐゴシック" panose="020B0600070205080204" pitchFamily="34" charset="-128"/>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panose="020B0604020202020204" pitchFamily="34" charset="0"/>
                <a:ea typeface="ＭＳ Ｐゴシック" panose="020B0600070205080204" pitchFamily="34" charset="-128"/>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panose="020B0604020202020204" pitchFamily="34" charset="0"/>
                <a:ea typeface="ＭＳ Ｐゴシック" panose="020B0600070205080204" pitchFamily="34" charset="-128"/>
              </a:defRPr>
            </a:lvl9pPr>
          </a:lstStyle>
          <a:p>
            <a:r>
              <a:rPr lang="en-US" altLang="cs-CZ" sz="800" b="1">
                <a:solidFill>
                  <a:srgbClr val="0054A6"/>
                </a:solidFill>
              </a:rPr>
              <a:t>British Journal of Pharmacology, Volume: 175, Issue: 10, Pages: 1569-1579, First published: 27 February 2018, DOI: (10.1111/bph.14181) </a:t>
            </a:r>
          </a:p>
        </p:txBody>
      </p:sp>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32844" y="549058"/>
            <a:ext cx="8892281" cy="5788304"/>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668886250"/>
      </p:ext>
    </p:extLst>
  </p:cSld>
  <p:clrMapOvr>
    <a:masterClrMapping/>
  </p:clrMapOvr>
  <p:transition>
    <p:wipe dir="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pPr rtl="0"/>
            <a:fld id="{3E34C11A-E9E6-4EAB-A5B4-F531E006532C}" type="datetime1">
              <a:rPr lang="cs-CZ" smtClean="0"/>
              <a:t>11.09.2021</a:t>
            </a:fld>
            <a:endParaRPr lang="en-US"/>
          </a:p>
        </p:txBody>
      </p:sp>
      <p:pic>
        <p:nvPicPr>
          <p:cNvPr id="3" name="Zástupný obsah 6">
            <a:extLst>
              <a:ext uri="{FF2B5EF4-FFF2-40B4-BE49-F238E27FC236}">
                <a16:creationId xmlns:a16="http://schemas.microsoft.com/office/drawing/2014/main" xmlns="" id="{96F90E9D-6254-47CB-8DC2-B0EB9602B4E9}"/>
              </a:ext>
            </a:extLst>
          </p:cNvPr>
          <p:cNvPicPr>
            <a:picLocks noChangeAspect="1"/>
          </p:cNvPicPr>
          <p:nvPr/>
        </p:nvPicPr>
        <p:blipFill rotWithShape="1">
          <a:blip r:embed="rId2">
            <a:extLst>
              <a:ext uri="{28A0092B-C50C-407E-A947-70E740481C1C}">
                <a14:useLocalDpi xmlns:a14="http://schemas.microsoft.com/office/drawing/2010/main" val="0"/>
              </a:ext>
            </a:extLst>
          </a:blip>
          <a:stretch/>
        </p:blipFill>
        <p:spPr>
          <a:xfrm>
            <a:off x="2081229" y="415636"/>
            <a:ext cx="8705692" cy="5985164"/>
          </a:xfrm>
          <a:prstGeom prst="rect">
            <a:avLst/>
          </a:prstGeom>
          <a:noFill/>
          <a:ln>
            <a:noFill/>
          </a:ln>
        </p:spPr>
      </p:pic>
    </p:spTree>
    <p:extLst>
      <p:ext uri="{BB962C8B-B14F-4D97-AF65-F5344CB8AC3E}">
        <p14:creationId xmlns:p14="http://schemas.microsoft.com/office/powerpoint/2010/main" val="370551816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dirty="0"/>
              <a:t>Endokrinní funkce tukové tkáně</a:t>
            </a:r>
          </a:p>
        </p:txBody>
      </p:sp>
      <p:sp>
        <p:nvSpPr>
          <p:cNvPr id="3" name="Zástupný symbol pro obsah 2"/>
          <p:cNvSpPr>
            <a:spLocks noGrp="1"/>
          </p:cNvSpPr>
          <p:nvPr>
            <p:ph idx="1"/>
          </p:nvPr>
        </p:nvSpPr>
        <p:spPr>
          <a:xfrm>
            <a:off x="1066799" y="2103120"/>
            <a:ext cx="10395527" cy="3849624"/>
          </a:xfrm>
        </p:spPr>
        <p:txBody>
          <a:bodyPr>
            <a:normAutofit fontScale="25000" lnSpcReduction="20000"/>
          </a:bodyPr>
          <a:lstStyle/>
          <a:p>
            <a:r>
              <a:rPr lang="cs-CZ" sz="9600" b="1" dirty="0" err="1" smtClean="0"/>
              <a:t>Adiponectin</a:t>
            </a:r>
            <a:r>
              <a:rPr lang="cs-CZ" sz="9600" b="1" dirty="0" smtClean="0"/>
              <a:t>: </a:t>
            </a:r>
            <a:r>
              <a:rPr lang="cs-CZ" sz="9600" dirty="0" smtClean="0"/>
              <a:t>Zvyšuje </a:t>
            </a:r>
            <a:r>
              <a:rPr lang="cs-CZ" sz="9600" dirty="0"/>
              <a:t>utilizaci a transport glukózy a </a:t>
            </a:r>
            <a:r>
              <a:rPr lang="cs-CZ" sz="9600" dirty="0" err="1"/>
              <a:t>neesterifikovaných</a:t>
            </a:r>
            <a:r>
              <a:rPr lang="cs-CZ" sz="9600" dirty="0"/>
              <a:t> mastných kyselin (NEMK) do svalových, jaterních a tukových buněk. Tyto účinky jsou zajištěny pomocí AMP-kinázy, která při poklesu buněčného ATP obnovuje </a:t>
            </a:r>
            <a:r>
              <a:rPr lang="cs-CZ" sz="9600" dirty="0" err="1"/>
              <a:t>energenické</a:t>
            </a:r>
            <a:r>
              <a:rPr lang="cs-CZ" sz="9600" dirty="0"/>
              <a:t> rovnováhy v buňce (např. </a:t>
            </a:r>
            <a:r>
              <a:rPr lang="el-GR" sz="9600" dirty="0"/>
              <a:t>β-</a:t>
            </a:r>
            <a:r>
              <a:rPr lang="cs-CZ" sz="9600" dirty="0"/>
              <a:t>oxidace lipidů a </a:t>
            </a:r>
            <a:r>
              <a:rPr lang="cs-CZ" sz="9600" dirty="0" err="1"/>
              <a:t>Glc</a:t>
            </a:r>
            <a:r>
              <a:rPr lang="cs-CZ" sz="9600" dirty="0"/>
              <a:t>). Také působí proti rozvoji aterosklerózy</a:t>
            </a:r>
            <a:r>
              <a:rPr lang="cs-CZ" sz="9600" dirty="0" smtClean="0"/>
              <a:t>.</a:t>
            </a:r>
            <a:endParaRPr lang="cs-CZ" sz="9600" dirty="0"/>
          </a:p>
          <a:p>
            <a:r>
              <a:rPr lang="cs-CZ" sz="9600" b="1" dirty="0" err="1" smtClean="0"/>
              <a:t>Leptin</a:t>
            </a:r>
            <a:r>
              <a:rPr lang="cs-CZ" sz="9600" dirty="0"/>
              <a:t> </a:t>
            </a:r>
            <a:r>
              <a:rPr lang="cs-CZ" sz="9600" dirty="0" smtClean="0"/>
              <a:t>Ovlivňuje </a:t>
            </a:r>
            <a:r>
              <a:rPr lang="cs-CZ" sz="9600" dirty="0"/>
              <a:t>hypotalamická </a:t>
            </a:r>
            <a:r>
              <a:rPr lang="cs-CZ" sz="9600" b="1" dirty="0"/>
              <a:t>centra sytosti</a:t>
            </a:r>
            <a:r>
              <a:rPr lang="cs-CZ" sz="9600" dirty="0"/>
              <a:t>, čímž způsobuje </a:t>
            </a:r>
            <a:r>
              <a:rPr lang="cs-CZ" sz="9600" b="1" dirty="0"/>
              <a:t>omezení</a:t>
            </a:r>
            <a:r>
              <a:rPr lang="cs-CZ" sz="9600" dirty="0"/>
              <a:t> příjmu potravy a stimuluje energetický </a:t>
            </a:r>
            <a:r>
              <a:rPr lang="cs-CZ" sz="9600" dirty="0" err="1" smtClean="0"/>
              <a:t>výdej.</a:t>
            </a:r>
            <a:r>
              <a:rPr lang="cs-CZ" sz="9600" b="1" dirty="0" err="1" smtClean="0"/>
              <a:t>Receptory</a:t>
            </a:r>
            <a:r>
              <a:rPr lang="cs-CZ" sz="9600" b="1" dirty="0" smtClean="0"/>
              <a:t> </a:t>
            </a:r>
            <a:r>
              <a:rPr lang="cs-CZ" sz="9600" dirty="0"/>
              <a:t>na </a:t>
            </a:r>
            <a:r>
              <a:rPr lang="cs-CZ" sz="9600" dirty="0" err="1"/>
              <a:t>leptin</a:t>
            </a:r>
            <a:r>
              <a:rPr lang="cs-CZ" sz="9600" dirty="0"/>
              <a:t> mají </a:t>
            </a:r>
            <a:r>
              <a:rPr lang="cs-CZ" sz="9600" dirty="0" err="1" smtClean="0"/>
              <a:t>myocyty</a:t>
            </a:r>
            <a:r>
              <a:rPr lang="cs-CZ" sz="9600" dirty="0" smtClean="0"/>
              <a:t>, adipocyty  </a:t>
            </a:r>
            <a:r>
              <a:rPr lang="cs-CZ" sz="9600" dirty="0" err="1" smtClean="0"/>
              <a:t>hepatocyty</a:t>
            </a:r>
            <a:r>
              <a:rPr lang="cs-CZ" sz="9600" dirty="0" smtClean="0"/>
              <a:t> </a:t>
            </a:r>
            <a:r>
              <a:rPr lang="cs-CZ" sz="9600" dirty="0"/>
              <a:t>a </a:t>
            </a:r>
            <a:r>
              <a:rPr lang="el-GR" sz="9600" dirty="0"/>
              <a:t>β-</a:t>
            </a:r>
            <a:r>
              <a:rPr lang="cs-CZ" sz="9600" dirty="0"/>
              <a:t>buňky pankreatu. Na adipocyt má účinky podobné jako inzulin (</a:t>
            </a:r>
            <a:r>
              <a:rPr lang="cs-CZ" sz="9600" b="1" dirty="0"/>
              <a:t>stimuluje ukládání zásob-syntéza glykogenu, inhibice lipolýzy</a:t>
            </a:r>
            <a:r>
              <a:rPr lang="cs-CZ" sz="9600" dirty="0"/>
              <a:t>), v </a:t>
            </a:r>
            <a:r>
              <a:rPr lang="cs-CZ" sz="9600" dirty="0" err="1"/>
              <a:t>myocytu</a:t>
            </a:r>
            <a:r>
              <a:rPr lang="cs-CZ" sz="9600" dirty="0"/>
              <a:t> aktivuje AMP-kinázu (zvyšuje oxidaci triglyceridů), a tím chrání kosterní sval před nadbytkem TAG. V pankreatických buňkách inhibuje produkci inzulinu</a:t>
            </a:r>
            <a:r>
              <a:rPr lang="cs-CZ" sz="9600" dirty="0" smtClean="0"/>
              <a:t>.</a:t>
            </a:r>
            <a:endParaRPr lang="cs-CZ" sz="9600" dirty="0"/>
          </a:p>
        </p:txBody>
      </p:sp>
      <p:sp>
        <p:nvSpPr>
          <p:cNvPr id="4" name="Zástupný symbol pro datum 3"/>
          <p:cNvSpPr>
            <a:spLocks noGrp="1"/>
          </p:cNvSpPr>
          <p:nvPr>
            <p:ph type="dt" sz="half" idx="10"/>
          </p:nvPr>
        </p:nvSpPr>
        <p:spPr/>
        <p:txBody>
          <a:bodyPr/>
          <a:lstStyle/>
          <a:p>
            <a:pPr rtl="0"/>
            <a:fld id="{C2783BFF-2158-4E0B-955F-F81B2C6829E3}" type="datetime1">
              <a:rPr lang="cs-CZ" smtClean="0"/>
              <a:t>11.09.2021</a:t>
            </a:fld>
            <a:endParaRPr lang="en-US"/>
          </a:p>
        </p:txBody>
      </p:sp>
    </p:spTree>
    <p:extLst>
      <p:ext uri="{BB962C8B-B14F-4D97-AF65-F5344CB8AC3E}">
        <p14:creationId xmlns:p14="http://schemas.microsoft.com/office/powerpoint/2010/main" val="82750111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B531D516-7D4D-4FBC-BA61-BD790B9A2787}"/>
              </a:ext>
            </a:extLst>
          </p:cNvPr>
          <p:cNvSpPr>
            <a:spLocks noGrp="1"/>
          </p:cNvSpPr>
          <p:nvPr>
            <p:ph type="title"/>
          </p:nvPr>
        </p:nvSpPr>
        <p:spPr/>
        <p:txBody>
          <a:bodyPr/>
          <a:lstStyle/>
          <a:p>
            <a:pPr algn="ctr"/>
            <a:r>
              <a:rPr lang="cs" dirty="0">
                <a:solidFill>
                  <a:schemeClr val="tx1">
                    <a:lumMod val="75000"/>
                    <a:lumOff val="25000"/>
                  </a:schemeClr>
                </a:solidFill>
              </a:rPr>
              <a:t>Obesita-chronické onemocnění tukové tkáně</a:t>
            </a:r>
            <a:endParaRPr lang="cs-CZ" dirty="0"/>
          </a:p>
        </p:txBody>
      </p:sp>
      <p:sp>
        <p:nvSpPr>
          <p:cNvPr id="3" name="Zástupný obsah 2">
            <a:extLst>
              <a:ext uri="{FF2B5EF4-FFF2-40B4-BE49-F238E27FC236}">
                <a16:creationId xmlns:a16="http://schemas.microsoft.com/office/drawing/2014/main" xmlns="" id="{76BBB980-E4B9-46BB-A0B1-7316D9C375E5}"/>
              </a:ext>
            </a:extLst>
          </p:cNvPr>
          <p:cNvSpPr>
            <a:spLocks noGrp="1"/>
          </p:cNvSpPr>
          <p:nvPr>
            <p:ph idx="1"/>
          </p:nvPr>
        </p:nvSpPr>
        <p:spPr/>
        <p:txBody>
          <a:bodyPr>
            <a:normAutofit/>
          </a:bodyPr>
          <a:lstStyle/>
          <a:p>
            <a:pPr marL="0" indent="0" algn="ctr">
              <a:buNone/>
            </a:pPr>
            <a:r>
              <a:rPr lang="cs-CZ" sz="3200" dirty="0"/>
              <a:t>Pandemie COVID 19 postavila lidskou společnost do reality vnímání následků již probíhající pandemie </a:t>
            </a:r>
          </a:p>
          <a:p>
            <a:pPr marL="0" indent="0" algn="ctr">
              <a:buNone/>
            </a:pPr>
            <a:r>
              <a:rPr lang="cs-CZ" sz="3200" dirty="0"/>
              <a:t>20. století Obesity-WHO registrovanou poruchou zdraví - dle MKN-10, již archaickou Dg.E66.0- 66.9. </a:t>
            </a:r>
          </a:p>
        </p:txBody>
      </p:sp>
      <p:sp>
        <p:nvSpPr>
          <p:cNvPr id="4" name="Zástupný symbol pro datum 3">
            <a:extLst>
              <a:ext uri="{FF2B5EF4-FFF2-40B4-BE49-F238E27FC236}">
                <a16:creationId xmlns:a16="http://schemas.microsoft.com/office/drawing/2014/main" xmlns="" id="{453449BB-BB39-45B4-99D3-31550F5BBC4F}"/>
              </a:ext>
            </a:extLst>
          </p:cNvPr>
          <p:cNvSpPr>
            <a:spLocks noGrp="1"/>
          </p:cNvSpPr>
          <p:nvPr>
            <p:ph type="dt" sz="half" idx="10"/>
          </p:nvPr>
        </p:nvSpPr>
        <p:spPr/>
        <p:txBody>
          <a:bodyPr/>
          <a:lstStyle/>
          <a:p>
            <a:pPr rtl="0"/>
            <a:fld id="{C2783BFF-2158-4E0B-955F-F81B2C6829E3}" type="datetime1">
              <a:rPr lang="cs-CZ" smtClean="0"/>
              <a:t>11.09.2021</a:t>
            </a:fld>
            <a:endParaRPr lang="en-US"/>
          </a:p>
        </p:txBody>
      </p:sp>
    </p:spTree>
    <p:extLst>
      <p:ext uri="{BB962C8B-B14F-4D97-AF65-F5344CB8AC3E}">
        <p14:creationId xmlns:p14="http://schemas.microsoft.com/office/powerpoint/2010/main" val="104659499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pPr rtl="0"/>
            <a:fld id="{3E34C11A-E9E6-4EAB-A5B4-F531E006532C}" type="datetime1">
              <a:rPr lang="cs-CZ" smtClean="0"/>
              <a:t>11.09.2021</a:t>
            </a:fld>
            <a:endParaRPr lang="en-US"/>
          </a:p>
        </p:txBody>
      </p:sp>
      <p:pic>
        <p:nvPicPr>
          <p:cNvPr id="3" name="Obrázek 2"/>
          <p:cNvPicPr>
            <a:picLocks noChangeAspect="1"/>
          </p:cNvPicPr>
          <p:nvPr/>
        </p:nvPicPr>
        <p:blipFill>
          <a:blip r:embed="rId2"/>
          <a:stretch>
            <a:fillRect/>
          </a:stretch>
        </p:blipFill>
        <p:spPr>
          <a:xfrm>
            <a:off x="1708728" y="473360"/>
            <a:ext cx="7887854" cy="5915891"/>
          </a:xfrm>
          <a:prstGeom prst="rect">
            <a:avLst/>
          </a:prstGeom>
        </p:spPr>
      </p:pic>
    </p:spTree>
    <p:extLst>
      <p:ext uri="{BB962C8B-B14F-4D97-AF65-F5344CB8AC3E}">
        <p14:creationId xmlns:p14="http://schemas.microsoft.com/office/powerpoint/2010/main" val="148360256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dirty="0" smtClean="0"/>
              <a:t>Endokrinní funkce tukové tkáně</a:t>
            </a:r>
            <a:endParaRPr lang="cs-CZ" dirty="0"/>
          </a:p>
        </p:txBody>
      </p:sp>
      <p:sp>
        <p:nvSpPr>
          <p:cNvPr id="3" name="Zástupný symbol pro obsah 2"/>
          <p:cNvSpPr>
            <a:spLocks noGrp="1"/>
          </p:cNvSpPr>
          <p:nvPr>
            <p:ph idx="1"/>
          </p:nvPr>
        </p:nvSpPr>
        <p:spPr/>
        <p:txBody>
          <a:bodyPr/>
          <a:lstStyle/>
          <a:p>
            <a:r>
              <a:rPr lang="cs-CZ" sz="2400" b="1" dirty="0" err="1" smtClean="0"/>
              <a:t>Rezistin</a:t>
            </a:r>
            <a:r>
              <a:rPr lang="cs-CZ" sz="2400" b="1" dirty="0" smtClean="0"/>
              <a:t> </a:t>
            </a:r>
            <a:r>
              <a:rPr lang="cs-CZ" sz="2400" dirty="0" smtClean="0"/>
              <a:t>Potlačuje </a:t>
            </a:r>
            <a:r>
              <a:rPr lang="cs-CZ" sz="2400" dirty="0"/>
              <a:t>vliv inzulinu na využití glukózy a snižuje glukózovou toleranci. K těmto výsledkům se došlo pouze na myších modelech.</a:t>
            </a:r>
          </a:p>
          <a:p>
            <a:r>
              <a:rPr lang="cs-CZ" sz="2400" b="1" dirty="0" err="1" smtClean="0"/>
              <a:t>Visfatin</a:t>
            </a:r>
            <a:r>
              <a:rPr lang="cs-CZ" sz="2400" b="1" dirty="0" smtClean="0"/>
              <a:t> </a:t>
            </a:r>
            <a:r>
              <a:rPr lang="cs-CZ" sz="2400" dirty="0" smtClean="0"/>
              <a:t>Hormon </a:t>
            </a:r>
            <a:r>
              <a:rPr lang="cs-CZ" sz="2400" dirty="0"/>
              <a:t>produkovaný </a:t>
            </a:r>
            <a:r>
              <a:rPr lang="cs-CZ" sz="2400" b="1" dirty="0"/>
              <a:t>lymfocyty </a:t>
            </a:r>
            <a:r>
              <a:rPr lang="cs-CZ" sz="2400" dirty="0"/>
              <a:t>tukové tkáně, </a:t>
            </a:r>
            <a:r>
              <a:rPr lang="cs-CZ" sz="2400" b="1" dirty="0"/>
              <a:t>zvyšuje transport glukózy v </a:t>
            </a:r>
            <a:r>
              <a:rPr lang="cs-CZ" sz="2400" dirty="0" err="1"/>
              <a:t>myocytech</a:t>
            </a:r>
            <a:r>
              <a:rPr lang="cs-CZ" sz="2400" dirty="0"/>
              <a:t>, </a:t>
            </a:r>
            <a:r>
              <a:rPr lang="cs-CZ" sz="2400" dirty="0" err="1"/>
              <a:t>lipogenezu</a:t>
            </a:r>
            <a:r>
              <a:rPr lang="cs-CZ" sz="2400" dirty="0"/>
              <a:t> a diferenciaci adipocytů a snižuje produkci glukózy v </a:t>
            </a:r>
            <a:r>
              <a:rPr lang="cs-CZ" sz="2400" dirty="0" err="1"/>
              <a:t>hepatocytech</a:t>
            </a:r>
            <a:r>
              <a:rPr lang="cs-CZ" sz="2400" dirty="0"/>
              <a:t>. Zvýšenou </a:t>
            </a:r>
            <a:r>
              <a:rPr lang="cs-CZ" sz="2400" dirty="0" err="1"/>
              <a:t>lipogenezou</a:t>
            </a:r>
            <a:r>
              <a:rPr lang="cs-CZ" sz="2400" dirty="0"/>
              <a:t> a diferenciací zvyšuje depozitní schopnost viscerálních </a:t>
            </a:r>
            <a:r>
              <a:rPr lang="cs-CZ" sz="2400" dirty="0" err="1"/>
              <a:t>adypocytů</a:t>
            </a:r>
            <a:r>
              <a:rPr lang="cs-CZ" sz="2400" dirty="0"/>
              <a:t>, které tak pojmou více lipidů, které by jinak narušovaly metabolizmus ostatních na inzulin citlivých tkání. Zvýšená depozitní schopnost způsobená diferenciací </a:t>
            </a:r>
            <a:r>
              <a:rPr lang="cs-CZ" sz="2400" dirty="0" err="1"/>
              <a:t>adypocytů</a:t>
            </a:r>
            <a:r>
              <a:rPr lang="cs-CZ" sz="2400" dirty="0"/>
              <a:t>.</a:t>
            </a:r>
          </a:p>
          <a:p>
            <a:pPr marL="0" indent="0">
              <a:buNone/>
            </a:pPr>
            <a:endParaRPr lang="cs-CZ" dirty="0"/>
          </a:p>
        </p:txBody>
      </p:sp>
      <p:sp>
        <p:nvSpPr>
          <p:cNvPr id="4" name="Zástupný symbol pro datum 3"/>
          <p:cNvSpPr>
            <a:spLocks noGrp="1"/>
          </p:cNvSpPr>
          <p:nvPr>
            <p:ph type="dt" sz="half" idx="10"/>
          </p:nvPr>
        </p:nvSpPr>
        <p:spPr/>
        <p:txBody>
          <a:bodyPr/>
          <a:lstStyle/>
          <a:p>
            <a:pPr rtl="0"/>
            <a:fld id="{C2783BFF-2158-4E0B-955F-F81B2C6829E3}" type="datetime1">
              <a:rPr lang="cs-CZ" smtClean="0"/>
              <a:t>11.09.2021</a:t>
            </a:fld>
            <a:endParaRPr lang="en-US"/>
          </a:p>
        </p:txBody>
      </p:sp>
    </p:spTree>
    <p:extLst>
      <p:ext uri="{BB962C8B-B14F-4D97-AF65-F5344CB8AC3E}">
        <p14:creationId xmlns:p14="http://schemas.microsoft.com/office/powerpoint/2010/main" val="293104987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dirty="0" smtClean="0"/>
              <a:t>Imunitní funkce tukové tkáně</a:t>
            </a:r>
            <a:endParaRPr lang="cs-CZ" dirty="0"/>
          </a:p>
        </p:txBody>
      </p:sp>
      <p:sp>
        <p:nvSpPr>
          <p:cNvPr id="3" name="Zástupný symbol pro obsah 2"/>
          <p:cNvSpPr>
            <a:spLocks noGrp="1"/>
          </p:cNvSpPr>
          <p:nvPr>
            <p:ph idx="1"/>
          </p:nvPr>
        </p:nvSpPr>
        <p:spPr/>
        <p:txBody>
          <a:bodyPr>
            <a:normAutofit/>
          </a:bodyPr>
          <a:lstStyle/>
          <a:p>
            <a:pPr marL="0" indent="0">
              <a:buNone/>
            </a:pPr>
            <a:r>
              <a:rPr lang="cs-CZ" sz="2400" dirty="0"/>
              <a:t>Tuková tkáň není složena pouze z adipocytů, ale také z fibroblastů, endotelie a imunokompetentních </a:t>
            </a:r>
            <a:r>
              <a:rPr lang="cs-CZ" sz="2400" dirty="0" smtClean="0"/>
              <a:t>buněk. </a:t>
            </a:r>
            <a:r>
              <a:rPr lang="cs-CZ" sz="2400" dirty="0"/>
              <a:t>Tyto látky, </a:t>
            </a:r>
            <a:r>
              <a:rPr lang="cs-CZ" sz="2400" dirty="0" err="1"/>
              <a:t>hlaně</a:t>
            </a:r>
            <a:r>
              <a:rPr lang="cs-CZ" sz="2400" dirty="0"/>
              <a:t> makrofágové, jsou zodpovědné za tvorbu </a:t>
            </a:r>
            <a:r>
              <a:rPr lang="cs-CZ" sz="2400" b="1" dirty="0" err="1" smtClean="0"/>
              <a:t>citokinů</a:t>
            </a:r>
            <a:r>
              <a:rPr lang="cs-CZ" sz="2400" b="1" dirty="0" smtClean="0"/>
              <a:t>. </a:t>
            </a:r>
            <a:r>
              <a:rPr lang="cs-CZ" sz="2400" dirty="0" smtClean="0"/>
              <a:t>Tímto </a:t>
            </a:r>
            <a:r>
              <a:rPr lang="cs-CZ" sz="2400" dirty="0" err="1"/>
              <a:t>cytokinem</a:t>
            </a:r>
            <a:r>
              <a:rPr lang="cs-CZ" sz="2400" dirty="0"/>
              <a:t> je např</a:t>
            </a:r>
            <a:r>
              <a:rPr lang="cs-CZ" sz="2400" dirty="0" smtClean="0"/>
              <a:t>. </a:t>
            </a:r>
            <a:r>
              <a:rPr lang="cs-CZ" sz="2400" dirty="0" err="1" smtClean="0"/>
              <a:t>interleukin</a:t>
            </a:r>
            <a:r>
              <a:rPr lang="cs-CZ" sz="2400" dirty="0" smtClean="0"/>
              <a:t> 6</a:t>
            </a:r>
            <a:r>
              <a:rPr lang="cs-CZ" sz="2400" dirty="0"/>
              <a:t> </a:t>
            </a:r>
            <a:r>
              <a:rPr lang="cs-CZ" sz="2400" dirty="0" smtClean="0"/>
              <a:t> </a:t>
            </a:r>
            <a:r>
              <a:rPr lang="cs-CZ" sz="2400" dirty="0"/>
              <a:t>Ten inhibuje inzulinový receptor a při zátěži umocňuje lipolýzu. Dalším </a:t>
            </a:r>
            <a:r>
              <a:rPr lang="cs-CZ" sz="2400" dirty="0" err="1"/>
              <a:t>cytokinem</a:t>
            </a:r>
            <a:r>
              <a:rPr lang="cs-CZ" sz="2400" dirty="0"/>
              <a:t> je </a:t>
            </a:r>
            <a:r>
              <a:rPr lang="cs-CZ" sz="2400" b="1" dirty="0"/>
              <a:t>TNF</a:t>
            </a:r>
            <a:r>
              <a:rPr lang="el-GR" sz="2400" b="1" dirty="0"/>
              <a:t>α</a:t>
            </a:r>
            <a:r>
              <a:rPr lang="el-GR" sz="2400" dirty="0"/>
              <a:t> (</a:t>
            </a:r>
            <a:r>
              <a:rPr lang="cs-CZ" sz="2400" dirty="0"/>
              <a:t>tumor </a:t>
            </a:r>
            <a:r>
              <a:rPr lang="cs-CZ" sz="2400" dirty="0" err="1"/>
              <a:t>necrosis</a:t>
            </a:r>
            <a:r>
              <a:rPr lang="cs-CZ" sz="2400" dirty="0"/>
              <a:t> </a:t>
            </a:r>
            <a:r>
              <a:rPr lang="cs-CZ" sz="2400" dirty="0" err="1"/>
              <a:t>factor</a:t>
            </a:r>
            <a:r>
              <a:rPr lang="cs-CZ" sz="2400" dirty="0"/>
              <a:t>), který zvyšuje hladinu NEMK v krvi.</a:t>
            </a:r>
          </a:p>
        </p:txBody>
      </p:sp>
      <p:sp>
        <p:nvSpPr>
          <p:cNvPr id="4" name="Zástupný symbol pro datum 3"/>
          <p:cNvSpPr>
            <a:spLocks noGrp="1"/>
          </p:cNvSpPr>
          <p:nvPr>
            <p:ph type="dt" sz="half" idx="10"/>
          </p:nvPr>
        </p:nvSpPr>
        <p:spPr/>
        <p:txBody>
          <a:bodyPr/>
          <a:lstStyle/>
          <a:p>
            <a:pPr rtl="0"/>
            <a:fld id="{C2783BFF-2158-4E0B-955F-F81B2C6829E3}" type="datetime1">
              <a:rPr lang="cs-CZ" smtClean="0"/>
              <a:t>11.09.2021</a:t>
            </a:fld>
            <a:endParaRPr lang="en-US"/>
          </a:p>
        </p:txBody>
      </p:sp>
    </p:spTree>
    <p:extLst>
      <p:ext uri="{BB962C8B-B14F-4D97-AF65-F5344CB8AC3E}">
        <p14:creationId xmlns:p14="http://schemas.microsoft.com/office/powerpoint/2010/main" val="141758677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pPr rtl="0"/>
            <a:fld id="{3E34C11A-E9E6-4EAB-A5B4-F531E006532C}" type="datetime1">
              <a:rPr lang="cs-CZ" smtClean="0"/>
              <a:t>11.09.2021</a:t>
            </a:fld>
            <a:endParaRPr lang="en-US"/>
          </a:p>
        </p:txBody>
      </p:sp>
      <p:pic>
        <p:nvPicPr>
          <p:cNvPr id="3" name="Zástupný symbol pro obsah 4"/>
          <p:cNvPicPr>
            <a:picLocks noChangeAspect="1"/>
          </p:cNvPicPr>
          <p:nvPr/>
        </p:nvPicPr>
        <p:blipFill>
          <a:blip r:embed="rId2"/>
          <a:stretch>
            <a:fillRect/>
          </a:stretch>
        </p:blipFill>
        <p:spPr>
          <a:xfrm>
            <a:off x="2179782" y="490128"/>
            <a:ext cx="8192654" cy="5876694"/>
          </a:xfrm>
          <a:prstGeom prst="rect">
            <a:avLst/>
          </a:prstGeom>
        </p:spPr>
      </p:pic>
    </p:spTree>
    <p:extLst>
      <p:ext uri="{BB962C8B-B14F-4D97-AF65-F5344CB8AC3E}">
        <p14:creationId xmlns:p14="http://schemas.microsoft.com/office/powerpoint/2010/main" val="323153698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dirty="0"/>
              <a:t>Kombinované dělení produktů tukové tkáně podle místa produkce a funkce </a:t>
            </a:r>
            <a:r>
              <a:rPr lang="cs-CZ" sz="2400" dirty="0"/>
              <a:t>(</a:t>
            </a:r>
            <a:r>
              <a:rPr lang="cs-CZ" sz="2400" dirty="0" err="1"/>
              <a:t>Hainer</a:t>
            </a:r>
            <a:r>
              <a:rPr lang="cs-CZ" sz="2400" dirty="0"/>
              <a:t>, 2011)</a:t>
            </a:r>
          </a:p>
        </p:txBody>
      </p:sp>
      <p:sp>
        <p:nvSpPr>
          <p:cNvPr id="3" name="Zástupný symbol pro obsah 2"/>
          <p:cNvSpPr>
            <a:spLocks noGrp="1"/>
          </p:cNvSpPr>
          <p:nvPr>
            <p:ph idx="1"/>
          </p:nvPr>
        </p:nvSpPr>
        <p:spPr/>
        <p:txBody>
          <a:bodyPr>
            <a:normAutofit/>
          </a:bodyPr>
          <a:lstStyle/>
          <a:p>
            <a:r>
              <a:rPr lang="cs-CZ" sz="1600" b="1" dirty="0"/>
              <a:t>M</a:t>
            </a:r>
            <a:r>
              <a:rPr lang="cs-CZ" sz="1600" b="1" dirty="0" smtClean="0"/>
              <a:t>etabolity</a:t>
            </a:r>
            <a:r>
              <a:rPr lang="cs-CZ" sz="1600" b="1" dirty="0"/>
              <a:t>: </a:t>
            </a:r>
            <a:r>
              <a:rPr lang="cs-CZ" dirty="0"/>
              <a:t>volné mastné kyseliny (FFA), glycerol </a:t>
            </a:r>
            <a:endParaRPr lang="cs-CZ" dirty="0" smtClean="0"/>
          </a:p>
          <a:p>
            <a:r>
              <a:rPr lang="cs-CZ" sz="1600" b="1" dirty="0"/>
              <a:t>H</a:t>
            </a:r>
            <a:r>
              <a:rPr lang="cs-CZ" sz="1600" b="1" dirty="0" smtClean="0"/>
              <a:t>ormony </a:t>
            </a:r>
            <a:r>
              <a:rPr lang="cs-CZ" dirty="0"/>
              <a:t>produkované adipocyty: </a:t>
            </a:r>
            <a:r>
              <a:rPr lang="cs-CZ" dirty="0" err="1"/>
              <a:t>leptin</a:t>
            </a:r>
            <a:r>
              <a:rPr lang="cs-CZ" dirty="0"/>
              <a:t>, </a:t>
            </a:r>
            <a:r>
              <a:rPr lang="cs-CZ" dirty="0" err="1"/>
              <a:t>adiponektin</a:t>
            </a:r>
            <a:r>
              <a:rPr lang="cs-CZ" dirty="0"/>
              <a:t>, </a:t>
            </a:r>
            <a:r>
              <a:rPr lang="cs-CZ" dirty="0" err="1"/>
              <a:t>visfatin</a:t>
            </a:r>
            <a:r>
              <a:rPr lang="cs-CZ" dirty="0"/>
              <a:t>, ASP (acylaci stimulující protein) </a:t>
            </a:r>
            <a:endParaRPr lang="cs-CZ" dirty="0" smtClean="0"/>
          </a:p>
          <a:p>
            <a:r>
              <a:rPr lang="cs-CZ" sz="1600" b="1" dirty="0" smtClean="0"/>
              <a:t>Hormony </a:t>
            </a:r>
            <a:r>
              <a:rPr lang="cs-CZ" dirty="0"/>
              <a:t>produkované adipocyty i </a:t>
            </a:r>
            <a:r>
              <a:rPr lang="cs-CZ" dirty="0" err="1"/>
              <a:t>stromavaskulární</a:t>
            </a:r>
            <a:r>
              <a:rPr lang="cs-CZ" dirty="0"/>
              <a:t> frakcí: IL-6, TNF-</a:t>
            </a:r>
            <a:r>
              <a:rPr lang="el-GR" dirty="0"/>
              <a:t>α, </a:t>
            </a:r>
            <a:r>
              <a:rPr lang="cs-CZ" dirty="0"/>
              <a:t>IL-1</a:t>
            </a:r>
            <a:r>
              <a:rPr lang="el-GR" dirty="0"/>
              <a:t>β </a:t>
            </a:r>
            <a:endParaRPr lang="cs-CZ" dirty="0" smtClean="0"/>
          </a:p>
          <a:p>
            <a:r>
              <a:rPr lang="cs-CZ" sz="1600" b="1" dirty="0"/>
              <a:t>P</a:t>
            </a:r>
            <a:r>
              <a:rPr lang="cs-CZ" sz="1600" b="1" dirty="0" smtClean="0"/>
              <a:t>roteiny</a:t>
            </a:r>
            <a:r>
              <a:rPr lang="cs-CZ" dirty="0" smtClean="0"/>
              <a:t> </a:t>
            </a:r>
            <a:r>
              <a:rPr lang="cs-CZ" dirty="0"/>
              <a:t>extracelulární matrix: kolagen typu III, </a:t>
            </a:r>
            <a:r>
              <a:rPr lang="cs-CZ" dirty="0" err="1"/>
              <a:t>fibronektin</a:t>
            </a:r>
            <a:r>
              <a:rPr lang="cs-CZ" dirty="0"/>
              <a:t> </a:t>
            </a:r>
            <a:endParaRPr lang="cs-CZ" dirty="0" smtClean="0"/>
          </a:p>
          <a:p>
            <a:r>
              <a:rPr lang="cs-CZ" sz="1600" b="1" dirty="0"/>
              <a:t>K</a:t>
            </a:r>
            <a:r>
              <a:rPr lang="cs-CZ" sz="1600" b="1" dirty="0" smtClean="0"/>
              <a:t>omponenty </a:t>
            </a:r>
            <a:r>
              <a:rPr lang="cs-CZ" sz="1600" b="1" dirty="0"/>
              <a:t>systému renin-</a:t>
            </a:r>
            <a:r>
              <a:rPr lang="cs-CZ" sz="1600" b="1" dirty="0" err="1"/>
              <a:t>angiotenzin</a:t>
            </a:r>
            <a:r>
              <a:rPr lang="cs-CZ" sz="1600" b="1" dirty="0"/>
              <a:t>-aldosteron</a:t>
            </a:r>
            <a:r>
              <a:rPr lang="cs-CZ" dirty="0"/>
              <a:t>: renin, </a:t>
            </a:r>
            <a:r>
              <a:rPr lang="cs-CZ" dirty="0" err="1"/>
              <a:t>angiotenzinogen</a:t>
            </a:r>
            <a:r>
              <a:rPr lang="cs-CZ" dirty="0"/>
              <a:t>, </a:t>
            </a:r>
            <a:r>
              <a:rPr lang="cs-CZ" dirty="0" err="1"/>
              <a:t>angiotenzin</a:t>
            </a:r>
            <a:r>
              <a:rPr lang="cs-CZ" dirty="0"/>
              <a:t> I a II </a:t>
            </a:r>
            <a:endParaRPr lang="cs-CZ" dirty="0" smtClean="0"/>
          </a:p>
          <a:p>
            <a:r>
              <a:rPr lang="cs-CZ" sz="1600" b="1" dirty="0"/>
              <a:t>E</a:t>
            </a:r>
            <a:r>
              <a:rPr lang="cs-CZ" sz="1600" b="1" dirty="0" smtClean="0"/>
              <a:t>nzymy</a:t>
            </a:r>
            <a:r>
              <a:rPr lang="cs-CZ" sz="1600" b="1" dirty="0"/>
              <a:t>: </a:t>
            </a:r>
            <a:r>
              <a:rPr lang="cs-CZ" dirty="0"/>
              <a:t>lipoproteinová lipáza, </a:t>
            </a:r>
            <a:r>
              <a:rPr lang="cs-CZ" dirty="0" err="1"/>
              <a:t>adipsin</a:t>
            </a:r>
            <a:r>
              <a:rPr lang="cs-CZ" dirty="0"/>
              <a:t>, matrix </a:t>
            </a:r>
            <a:r>
              <a:rPr lang="cs-CZ" dirty="0" err="1"/>
              <a:t>metaloproteinázy</a:t>
            </a:r>
            <a:r>
              <a:rPr lang="cs-CZ" dirty="0"/>
              <a:t> </a:t>
            </a:r>
            <a:endParaRPr lang="cs-CZ" dirty="0" smtClean="0"/>
          </a:p>
          <a:p>
            <a:r>
              <a:rPr lang="cs-CZ" b="1" dirty="0" smtClean="0"/>
              <a:t>Angiogenní </a:t>
            </a:r>
            <a:r>
              <a:rPr lang="cs-CZ" b="1" dirty="0"/>
              <a:t>faktory: </a:t>
            </a:r>
            <a:r>
              <a:rPr lang="cs-CZ" dirty="0"/>
              <a:t>VEGF, HGF </a:t>
            </a:r>
            <a:r>
              <a:rPr lang="cs-CZ" dirty="0" err="1"/>
              <a:t>cytoadhezivní</a:t>
            </a:r>
            <a:r>
              <a:rPr lang="cs-CZ" dirty="0"/>
              <a:t> molekuly: VCAM-1, ICAM-1 </a:t>
            </a:r>
            <a:endParaRPr lang="cs-CZ" dirty="0" smtClean="0"/>
          </a:p>
          <a:p>
            <a:r>
              <a:rPr lang="cs-CZ" b="1" dirty="0" smtClean="0"/>
              <a:t>Hemostatické </a:t>
            </a:r>
            <a:r>
              <a:rPr lang="cs-CZ" b="1" dirty="0"/>
              <a:t>faktory: </a:t>
            </a:r>
            <a:r>
              <a:rPr lang="cs-CZ" dirty="0"/>
              <a:t>PAI-1, tkáňový faktor </a:t>
            </a:r>
            <a:endParaRPr lang="cs-CZ" dirty="0" smtClean="0"/>
          </a:p>
          <a:p>
            <a:r>
              <a:rPr lang="cs-CZ" sz="1600" b="1" dirty="0" smtClean="0"/>
              <a:t>Růstové </a:t>
            </a:r>
            <a:r>
              <a:rPr lang="cs-CZ" sz="1600" b="1" dirty="0"/>
              <a:t>faktory: </a:t>
            </a:r>
            <a:r>
              <a:rPr lang="cs-CZ" dirty="0"/>
              <a:t>FGF, TGF-</a:t>
            </a:r>
            <a:r>
              <a:rPr lang="el-GR" dirty="0"/>
              <a:t>α, </a:t>
            </a:r>
            <a:r>
              <a:rPr lang="cs-CZ" dirty="0"/>
              <a:t>CNTF, MCSF </a:t>
            </a:r>
            <a:r>
              <a:rPr lang="cs-CZ" dirty="0" err="1"/>
              <a:t>chemokiny</a:t>
            </a:r>
            <a:r>
              <a:rPr lang="cs-CZ" dirty="0"/>
              <a:t>: MCP-1, IL-8, CCL-5, </a:t>
            </a:r>
            <a:r>
              <a:rPr lang="cs-CZ" dirty="0" err="1"/>
              <a:t>eotaxin</a:t>
            </a:r>
            <a:r>
              <a:rPr lang="cs-CZ" dirty="0"/>
              <a:t> </a:t>
            </a:r>
            <a:endParaRPr lang="cs-CZ" dirty="0" smtClean="0"/>
          </a:p>
          <a:p>
            <a:r>
              <a:rPr lang="cs-CZ" b="1" dirty="0"/>
              <a:t>J</a:t>
            </a:r>
            <a:r>
              <a:rPr lang="cs-CZ" b="1" dirty="0" smtClean="0"/>
              <a:t>iné </a:t>
            </a:r>
            <a:r>
              <a:rPr lang="cs-CZ" b="1" dirty="0"/>
              <a:t>nezařazené faktory: </a:t>
            </a:r>
            <a:r>
              <a:rPr lang="cs-CZ" dirty="0" err="1"/>
              <a:t>rezistin</a:t>
            </a:r>
            <a:r>
              <a:rPr lang="cs-CZ" dirty="0"/>
              <a:t>, RBP-4, </a:t>
            </a:r>
            <a:r>
              <a:rPr lang="cs-CZ" dirty="0" err="1"/>
              <a:t>vaspin</a:t>
            </a:r>
            <a:r>
              <a:rPr lang="cs-CZ" dirty="0"/>
              <a:t>, </a:t>
            </a:r>
            <a:r>
              <a:rPr lang="cs-CZ" dirty="0" err="1"/>
              <a:t>omentin</a:t>
            </a:r>
            <a:r>
              <a:rPr lang="cs-CZ" dirty="0"/>
              <a:t>, </a:t>
            </a:r>
            <a:r>
              <a:rPr lang="cs-CZ" dirty="0" err="1"/>
              <a:t>apelin</a:t>
            </a:r>
            <a:r>
              <a:rPr lang="cs-CZ" dirty="0"/>
              <a:t>, prolaktin</a:t>
            </a:r>
          </a:p>
        </p:txBody>
      </p:sp>
      <p:sp>
        <p:nvSpPr>
          <p:cNvPr id="4" name="Zástupný symbol pro datum 3"/>
          <p:cNvSpPr>
            <a:spLocks noGrp="1"/>
          </p:cNvSpPr>
          <p:nvPr>
            <p:ph type="dt" sz="half" idx="10"/>
          </p:nvPr>
        </p:nvSpPr>
        <p:spPr/>
        <p:txBody>
          <a:bodyPr/>
          <a:lstStyle/>
          <a:p>
            <a:pPr rtl="0"/>
            <a:fld id="{C2783BFF-2158-4E0B-955F-F81B2C6829E3}" type="datetime1">
              <a:rPr lang="cs-CZ" smtClean="0"/>
              <a:t>11.09.2021</a:t>
            </a:fld>
            <a:endParaRPr lang="en-US"/>
          </a:p>
        </p:txBody>
      </p:sp>
    </p:spTree>
    <p:extLst>
      <p:ext uri="{BB962C8B-B14F-4D97-AF65-F5344CB8AC3E}">
        <p14:creationId xmlns:p14="http://schemas.microsoft.com/office/powerpoint/2010/main" val="43785973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pPr algn="ctr"/>
            <a:r>
              <a:rPr lang="cs-CZ" dirty="0" smtClean="0"/>
              <a:t>    Zdravá       Tuková </a:t>
            </a:r>
            <a:r>
              <a:rPr lang="cs-CZ" dirty="0"/>
              <a:t>tkáň </a:t>
            </a:r>
            <a:r>
              <a:rPr lang="cs-CZ" dirty="0" smtClean="0"/>
              <a:t>    </a:t>
            </a:r>
            <a:r>
              <a:rPr lang="cs-CZ" sz="6600" dirty="0" smtClean="0"/>
              <a:t>NEMOCNÁ</a:t>
            </a:r>
            <a:endParaRPr lang="cs-CZ" sz="6600" dirty="0"/>
          </a:p>
        </p:txBody>
      </p:sp>
      <p:pic>
        <p:nvPicPr>
          <p:cNvPr id="5" name="Zástupný symbol pro obsah 4"/>
          <p:cNvPicPr>
            <a:picLocks noGrp="1" noChangeAspect="1"/>
          </p:cNvPicPr>
          <p:nvPr>
            <p:ph idx="1"/>
          </p:nvPr>
        </p:nvPicPr>
        <p:blipFill>
          <a:blip r:embed="rId2"/>
          <a:stretch>
            <a:fillRect/>
          </a:stretch>
        </p:blipFill>
        <p:spPr>
          <a:xfrm>
            <a:off x="1233780" y="1704883"/>
            <a:ext cx="9999890" cy="4409590"/>
          </a:xfrm>
          <a:prstGeom prst="rect">
            <a:avLst/>
          </a:prstGeom>
        </p:spPr>
      </p:pic>
      <p:sp>
        <p:nvSpPr>
          <p:cNvPr id="4" name="Zástupný symbol pro datum 3"/>
          <p:cNvSpPr>
            <a:spLocks noGrp="1"/>
          </p:cNvSpPr>
          <p:nvPr>
            <p:ph type="dt" sz="half" idx="10"/>
          </p:nvPr>
        </p:nvSpPr>
        <p:spPr/>
        <p:txBody>
          <a:bodyPr/>
          <a:lstStyle/>
          <a:p>
            <a:pPr rtl="0"/>
            <a:fld id="{C2783BFF-2158-4E0B-955F-F81B2C6829E3}" type="datetime1">
              <a:rPr lang="cs-CZ" smtClean="0"/>
              <a:t>11.09.2021</a:t>
            </a:fld>
            <a:endParaRPr lang="en-US"/>
          </a:p>
        </p:txBody>
      </p:sp>
    </p:spTree>
    <p:extLst>
      <p:ext uri="{BB962C8B-B14F-4D97-AF65-F5344CB8AC3E}">
        <p14:creationId xmlns:p14="http://schemas.microsoft.com/office/powerpoint/2010/main" val="291243436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dirty="0" smtClean="0"/>
              <a:t>Děkuji za pozornost</a:t>
            </a:r>
            <a:endParaRPr lang="cs-CZ" dirty="0"/>
          </a:p>
        </p:txBody>
      </p:sp>
      <p:pic>
        <p:nvPicPr>
          <p:cNvPr id="5" name="Zástupný symbol pro obsah 4"/>
          <p:cNvPicPr>
            <a:picLocks noGrp="1" noChangeAspect="1"/>
          </p:cNvPicPr>
          <p:nvPr>
            <p:ph idx="1"/>
          </p:nvPr>
        </p:nvPicPr>
        <p:blipFill>
          <a:blip r:embed="rId2"/>
          <a:stretch>
            <a:fillRect/>
          </a:stretch>
        </p:blipFill>
        <p:spPr>
          <a:xfrm>
            <a:off x="3370558" y="2103438"/>
            <a:ext cx="5450884" cy="3849687"/>
          </a:xfrm>
          <a:prstGeom prst="rect">
            <a:avLst/>
          </a:prstGeom>
        </p:spPr>
      </p:pic>
      <p:sp>
        <p:nvSpPr>
          <p:cNvPr id="4" name="Zástupný symbol pro datum 3"/>
          <p:cNvSpPr>
            <a:spLocks noGrp="1"/>
          </p:cNvSpPr>
          <p:nvPr>
            <p:ph type="dt" sz="half" idx="10"/>
          </p:nvPr>
        </p:nvSpPr>
        <p:spPr/>
        <p:txBody>
          <a:bodyPr/>
          <a:lstStyle/>
          <a:p>
            <a:pPr rtl="0"/>
            <a:fld id="{C2783BFF-2158-4E0B-955F-F81B2C6829E3}" type="datetime1">
              <a:rPr lang="cs-CZ" smtClean="0"/>
              <a:t>11.09.2021</a:t>
            </a:fld>
            <a:endParaRPr lang="en-US"/>
          </a:p>
        </p:txBody>
      </p:sp>
    </p:spTree>
    <p:extLst>
      <p:ext uri="{BB962C8B-B14F-4D97-AF65-F5344CB8AC3E}">
        <p14:creationId xmlns:p14="http://schemas.microsoft.com/office/powerpoint/2010/main" val="295790852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972F0983-451A-4CDB-96C8-7E3799BA13B5}"/>
              </a:ext>
            </a:extLst>
          </p:cNvPr>
          <p:cNvSpPr>
            <a:spLocks noGrp="1"/>
          </p:cNvSpPr>
          <p:nvPr>
            <p:ph type="title"/>
          </p:nvPr>
        </p:nvSpPr>
        <p:spPr/>
        <p:txBody>
          <a:bodyPr/>
          <a:lstStyle/>
          <a:p>
            <a:pPr algn="ctr"/>
            <a:r>
              <a:rPr lang="cs" dirty="0">
                <a:solidFill>
                  <a:schemeClr val="tx1">
                    <a:lumMod val="75000"/>
                    <a:lumOff val="25000"/>
                  </a:schemeClr>
                </a:solidFill>
              </a:rPr>
              <a:t>Obesita-chronické onemocnění tukové tkáně</a:t>
            </a:r>
            <a:endParaRPr lang="cs-CZ" dirty="0"/>
          </a:p>
        </p:txBody>
      </p:sp>
      <p:sp>
        <p:nvSpPr>
          <p:cNvPr id="3" name="Zástupný obsah 2">
            <a:extLst>
              <a:ext uri="{FF2B5EF4-FFF2-40B4-BE49-F238E27FC236}">
                <a16:creationId xmlns:a16="http://schemas.microsoft.com/office/drawing/2014/main" xmlns="" id="{CDB5ED56-0107-4034-AEAA-2BF1C5CB085D}"/>
              </a:ext>
            </a:extLst>
          </p:cNvPr>
          <p:cNvSpPr>
            <a:spLocks noGrp="1"/>
          </p:cNvSpPr>
          <p:nvPr>
            <p:ph idx="1"/>
          </p:nvPr>
        </p:nvSpPr>
        <p:spPr/>
        <p:txBody>
          <a:bodyPr>
            <a:normAutofit/>
          </a:bodyPr>
          <a:lstStyle/>
          <a:p>
            <a:pPr marL="0" indent="0" algn="ctr">
              <a:buNone/>
            </a:pPr>
            <a:r>
              <a:rPr lang="cs-CZ" sz="3200" dirty="0"/>
              <a:t>V ČR se dle SZÚ výskyt obesity během dvacetiletého období sledování (1996–2016) u dětí zvýšil významně, nicméně za posledních pět let </a:t>
            </a:r>
            <a:r>
              <a:rPr lang="cs-CZ" sz="3200" dirty="0" smtClean="0"/>
              <a:t>(</a:t>
            </a:r>
            <a:r>
              <a:rPr lang="cs-CZ" sz="3200" dirty="0"/>
              <a:t>2011–2016) zůstal stabilní </a:t>
            </a:r>
            <a:endParaRPr lang="cs-CZ" sz="3200" dirty="0" smtClean="0"/>
          </a:p>
          <a:p>
            <a:pPr marL="0" indent="0" algn="ctr">
              <a:buNone/>
            </a:pPr>
            <a:r>
              <a:rPr lang="cs-CZ" sz="3200" dirty="0" smtClean="0"/>
              <a:t>a </a:t>
            </a:r>
            <a:r>
              <a:rPr lang="cs-CZ" sz="3200" dirty="0"/>
              <a:t>v současnosti se pohybuje kolem 10 %. </a:t>
            </a:r>
          </a:p>
        </p:txBody>
      </p:sp>
      <p:sp>
        <p:nvSpPr>
          <p:cNvPr id="4" name="Zástupný symbol pro datum 3">
            <a:extLst>
              <a:ext uri="{FF2B5EF4-FFF2-40B4-BE49-F238E27FC236}">
                <a16:creationId xmlns:a16="http://schemas.microsoft.com/office/drawing/2014/main" xmlns="" id="{913C69C3-01B5-41AB-8A8C-1C6FDF6345EC}"/>
              </a:ext>
            </a:extLst>
          </p:cNvPr>
          <p:cNvSpPr>
            <a:spLocks noGrp="1"/>
          </p:cNvSpPr>
          <p:nvPr>
            <p:ph type="dt" sz="half" idx="10"/>
          </p:nvPr>
        </p:nvSpPr>
        <p:spPr/>
        <p:txBody>
          <a:bodyPr/>
          <a:lstStyle/>
          <a:p>
            <a:pPr rtl="0"/>
            <a:fld id="{C2783BFF-2158-4E0B-955F-F81B2C6829E3}" type="datetime1">
              <a:rPr lang="cs-CZ" smtClean="0"/>
              <a:t>11.09.2021</a:t>
            </a:fld>
            <a:endParaRPr lang="en-US"/>
          </a:p>
        </p:txBody>
      </p:sp>
    </p:spTree>
    <p:extLst>
      <p:ext uri="{BB962C8B-B14F-4D97-AF65-F5344CB8AC3E}">
        <p14:creationId xmlns:p14="http://schemas.microsoft.com/office/powerpoint/2010/main" val="220289913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dirty="0" smtClean="0"/>
              <a:t>Historie </a:t>
            </a:r>
            <a:r>
              <a:rPr lang="cs-CZ" dirty="0"/>
              <a:t>bílé tukové tkáně</a:t>
            </a:r>
          </a:p>
        </p:txBody>
      </p:sp>
      <p:sp>
        <p:nvSpPr>
          <p:cNvPr id="3" name="Zástupný symbol pro datum 2"/>
          <p:cNvSpPr>
            <a:spLocks noGrp="1"/>
          </p:cNvSpPr>
          <p:nvPr>
            <p:ph type="dt" sz="half" idx="10"/>
          </p:nvPr>
        </p:nvSpPr>
        <p:spPr/>
        <p:txBody>
          <a:bodyPr/>
          <a:lstStyle/>
          <a:p>
            <a:pPr rtl="0"/>
            <a:fld id="{964B211D-397E-49F0-987A-37031B73686F}" type="datetime1">
              <a:rPr lang="cs-CZ" smtClean="0"/>
              <a:t>11.09.2021</a:t>
            </a:fld>
            <a:endParaRPr lang="en-US"/>
          </a:p>
        </p:txBody>
      </p:sp>
      <p:pic>
        <p:nvPicPr>
          <p:cNvPr id="4" name="Obrázek 3"/>
          <p:cNvPicPr>
            <a:picLocks noChangeAspect="1"/>
          </p:cNvPicPr>
          <p:nvPr/>
        </p:nvPicPr>
        <p:blipFill>
          <a:blip r:embed="rId2"/>
          <a:stretch>
            <a:fillRect/>
          </a:stretch>
        </p:blipFill>
        <p:spPr>
          <a:xfrm>
            <a:off x="2996760" y="2069526"/>
            <a:ext cx="5784490" cy="4148394"/>
          </a:xfrm>
          <a:prstGeom prst="rect">
            <a:avLst/>
          </a:prstGeom>
        </p:spPr>
      </p:pic>
    </p:spTree>
    <p:extLst>
      <p:ext uri="{BB962C8B-B14F-4D97-AF65-F5344CB8AC3E}">
        <p14:creationId xmlns:p14="http://schemas.microsoft.com/office/powerpoint/2010/main" val="375779157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dirty="0"/>
              <a:t>Historie Tukové tkáně</a:t>
            </a:r>
          </a:p>
        </p:txBody>
      </p:sp>
      <p:sp>
        <p:nvSpPr>
          <p:cNvPr id="3" name="Zástupný symbol pro obsah 2"/>
          <p:cNvSpPr>
            <a:spLocks noGrp="1"/>
          </p:cNvSpPr>
          <p:nvPr>
            <p:ph idx="1"/>
          </p:nvPr>
        </p:nvSpPr>
        <p:spPr>
          <a:xfrm>
            <a:off x="1066800" y="2103120"/>
            <a:ext cx="10058400" cy="4205316"/>
          </a:xfrm>
        </p:spPr>
        <p:txBody>
          <a:bodyPr>
            <a:normAutofit fontScale="62500" lnSpcReduction="20000"/>
          </a:bodyPr>
          <a:lstStyle/>
          <a:p>
            <a:r>
              <a:rPr lang="cs-CZ" sz="2300" dirty="0"/>
              <a:t> V roce 1551, </a:t>
            </a:r>
            <a:r>
              <a:rPr lang="cs-CZ" sz="2300" dirty="0" smtClean="0"/>
              <a:t>švýcarský </a:t>
            </a:r>
            <a:r>
              <a:rPr lang="cs-CZ" sz="2300" dirty="0"/>
              <a:t>přírodovědec </a:t>
            </a:r>
            <a:r>
              <a:rPr lang="cs-CZ" sz="2600" b="1" dirty="0"/>
              <a:t>Konrad </a:t>
            </a:r>
            <a:r>
              <a:rPr lang="cs-CZ" sz="2600" b="1" dirty="0" err="1"/>
              <a:t>Gessner</a:t>
            </a:r>
            <a:r>
              <a:rPr lang="cs-CZ" sz="2600" b="1" dirty="0"/>
              <a:t> </a:t>
            </a:r>
            <a:r>
              <a:rPr lang="cs-CZ" sz="2300" dirty="0"/>
              <a:t>poprvé popsal hnědou tukovou tkáň, uvedl, že to „není ani tuk, ani </a:t>
            </a:r>
            <a:r>
              <a:rPr lang="cs-CZ" sz="2300" dirty="0" smtClean="0"/>
              <a:t>maso.</a:t>
            </a:r>
          </a:p>
          <a:p>
            <a:r>
              <a:rPr lang="cs-CZ" sz="2300" dirty="0" smtClean="0"/>
              <a:t>První </a:t>
            </a:r>
            <a:r>
              <a:rPr lang="cs-CZ" sz="2300" dirty="0"/>
              <a:t>publikovaná citace odkazující na tukovou tkáň pochází z roku </a:t>
            </a:r>
            <a:r>
              <a:rPr lang="cs-CZ" sz="2600" b="1" dirty="0"/>
              <a:t>1837. </a:t>
            </a:r>
          </a:p>
          <a:p>
            <a:r>
              <a:rPr lang="cs-CZ" sz="2300" dirty="0"/>
              <a:t>Následné sporadické citace tukové tkáně se objevovaly v literatuře až </a:t>
            </a:r>
            <a:r>
              <a:rPr lang="cs-CZ" sz="2300" dirty="0" smtClean="0"/>
              <a:t>od </a:t>
            </a:r>
            <a:r>
              <a:rPr lang="cs-CZ" sz="2600" b="1" dirty="0" smtClean="0"/>
              <a:t>40. let </a:t>
            </a:r>
            <a:r>
              <a:rPr lang="cs-CZ" sz="2600" b="1" dirty="0"/>
              <a:t>minulého </a:t>
            </a:r>
            <a:r>
              <a:rPr lang="cs-CZ" sz="2300" dirty="0"/>
              <a:t>století, včetně publikace z roku </a:t>
            </a:r>
            <a:r>
              <a:rPr lang="cs-CZ" sz="2600" b="1" dirty="0"/>
              <a:t>1933 </a:t>
            </a:r>
            <a:r>
              <a:rPr lang="cs-CZ" sz="2600" b="1" dirty="0" err="1" smtClean="0"/>
              <a:t>Cuthbertson</a:t>
            </a:r>
            <a:r>
              <a:rPr lang="cs-CZ" sz="2600" b="1" dirty="0" smtClean="0"/>
              <a:t> </a:t>
            </a:r>
            <a:r>
              <a:rPr lang="cs-CZ" sz="2600" b="1" dirty="0"/>
              <a:t>D, </a:t>
            </a:r>
            <a:r>
              <a:rPr lang="cs-CZ" sz="2300" dirty="0" err="1"/>
              <a:t>Tompsett</a:t>
            </a:r>
            <a:r>
              <a:rPr lang="cs-CZ" sz="2300" dirty="0"/>
              <a:t> S. </a:t>
            </a:r>
            <a:r>
              <a:rPr lang="cs-CZ" sz="2300" dirty="0" err="1"/>
              <a:t>The</a:t>
            </a:r>
            <a:r>
              <a:rPr lang="cs-CZ" sz="2300" dirty="0"/>
              <a:t> </a:t>
            </a:r>
            <a:r>
              <a:rPr lang="cs-CZ" sz="2300" dirty="0" err="1"/>
              <a:t>degree</a:t>
            </a:r>
            <a:r>
              <a:rPr lang="cs-CZ" sz="2300" dirty="0"/>
              <a:t> </a:t>
            </a:r>
            <a:r>
              <a:rPr lang="cs-CZ" sz="2300" dirty="0" err="1"/>
              <a:t>of</a:t>
            </a:r>
            <a:r>
              <a:rPr lang="cs-CZ" sz="2300" dirty="0"/>
              <a:t> </a:t>
            </a:r>
            <a:r>
              <a:rPr lang="cs-CZ" sz="2300" dirty="0" err="1"/>
              <a:t>unsaturation</a:t>
            </a:r>
            <a:r>
              <a:rPr lang="cs-CZ" sz="2300" dirty="0"/>
              <a:t> </a:t>
            </a:r>
            <a:r>
              <a:rPr lang="cs-CZ" sz="2300" dirty="0" err="1"/>
              <a:t>of</a:t>
            </a:r>
            <a:r>
              <a:rPr lang="cs-CZ" sz="2300" dirty="0"/>
              <a:t> </a:t>
            </a:r>
            <a:r>
              <a:rPr lang="cs-CZ" sz="2300" dirty="0" err="1"/>
              <a:t>the</a:t>
            </a:r>
            <a:r>
              <a:rPr lang="cs-CZ" sz="2300" dirty="0"/>
              <a:t> </a:t>
            </a:r>
            <a:r>
              <a:rPr lang="cs-CZ" sz="2300" dirty="0" err="1"/>
              <a:t>fats</a:t>
            </a:r>
            <a:r>
              <a:rPr lang="cs-CZ" sz="2300" dirty="0"/>
              <a:t> </a:t>
            </a:r>
            <a:r>
              <a:rPr lang="cs-CZ" sz="2300" dirty="0" err="1"/>
              <a:t>of</a:t>
            </a:r>
            <a:r>
              <a:rPr lang="cs-CZ" sz="2300" dirty="0"/>
              <a:t> </a:t>
            </a:r>
            <a:r>
              <a:rPr lang="cs-CZ" sz="2300" dirty="0" err="1"/>
              <a:t>human</a:t>
            </a:r>
            <a:r>
              <a:rPr lang="cs-CZ" sz="2300" dirty="0"/>
              <a:t> </a:t>
            </a:r>
            <a:r>
              <a:rPr lang="cs-CZ" sz="2300" dirty="0" err="1"/>
              <a:t>adipose</a:t>
            </a:r>
            <a:r>
              <a:rPr lang="cs-CZ" sz="2300" dirty="0"/>
              <a:t> </a:t>
            </a:r>
            <a:r>
              <a:rPr lang="cs-CZ" sz="2300" dirty="0" err="1"/>
              <a:t>tissue</a:t>
            </a:r>
            <a:r>
              <a:rPr lang="cs-CZ" sz="2300" dirty="0"/>
              <a:t> in </a:t>
            </a:r>
            <a:r>
              <a:rPr lang="cs-CZ" sz="2300" dirty="0" err="1"/>
              <a:t>relation</a:t>
            </a:r>
            <a:r>
              <a:rPr lang="cs-CZ" sz="2300" dirty="0"/>
              <a:t> to </a:t>
            </a:r>
            <a:r>
              <a:rPr lang="cs-CZ" sz="2300" dirty="0" err="1"/>
              <a:t>depth</a:t>
            </a:r>
            <a:r>
              <a:rPr lang="cs-CZ" sz="2300" dirty="0"/>
              <a:t> </a:t>
            </a:r>
            <a:r>
              <a:rPr lang="cs-CZ" sz="2300" dirty="0" err="1"/>
              <a:t>from</a:t>
            </a:r>
            <a:r>
              <a:rPr lang="cs-CZ" sz="2300" dirty="0"/>
              <a:t> skin </a:t>
            </a:r>
            <a:r>
              <a:rPr lang="cs-CZ" sz="2300" dirty="0" err="1"/>
              <a:t>surface</a:t>
            </a:r>
            <a:r>
              <a:rPr lang="cs-CZ" sz="2300" dirty="0"/>
              <a:t>. </a:t>
            </a:r>
            <a:r>
              <a:rPr lang="cs-CZ" dirty="0" err="1"/>
              <a:t>Biochem</a:t>
            </a:r>
            <a:r>
              <a:rPr lang="cs-CZ" dirty="0"/>
              <a:t>. J. 1933;27(4):</a:t>
            </a:r>
            <a:r>
              <a:rPr lang="cs-CZ" dirty="0" smtClean="0"/>
              <a:t>1103–1106. </a:t>
            </a:r>
            <a:r>
              <a:rPr lang="cs-CZ" sz="2300" dirty="0" smtClean="0"/>
              <a:t>zkoumající </a:t>
            </a:r>
            <a:r>
              <a:rPr lang="cs-CZ" sz="2300" dirty="0"/>
              <a:t>stupeň nenasycení mastných kyselin u lidské tukové tkáně ve vztahu k její hloubce, z povrchu kůže. </a:t>
            </a:r>
            <a:endParaRPr lang="cs-CZ" sz="2300" dirty="0" smtClean="0"/>
          </a:p>
          <a:p>
            <a:r>
              <a:rPr lang="cs-CZ" sz="2600" b="1" dirty="0" smtClean="0"/>
              <a:t>1942 </a:t>
            </a:r>
            <a:r>
              <a:rPr lang="cs-CZ" sz="2300" dirty="0"/>
              <a:t>První rok, ve kterém byly zaznamenány dvě citace týkající se tukové tkáně</a:t>
            </a:r>
          </a:p>
          <a:p>
            <a:pPr lvl="0"/>
            <a:r>
              <a:rPr lang="cs-CZ" sz="2300" b="1" dirty="0"/>
              <a:t>V roce 1947 </a:t>
            </a:r>
            <a:r>
              <a:rPr lang="cs-CZ" sz="2300" dirty="0"/>
              <a:t>se objevilo téměř deset </a:t>
            </a:r>
            <a:r>
              <a:rPr lang="cs-CZ" sz="2300" dirty="0" smtClean="0"/>
              <a:t>citací Tuková </a:t>
            </a:r>
            <a:r>
              <a:rPr lang="cs-CZ" sz="2300" dirty="0"/>
              <a:t>tkáň zůstala studována po celá desetiletí kvůli mylné představě, že to je pouze skladiště inertní </a:t>
            </a:r>
            <a:r>
              <a:rPr lang="cs-CZ" sz="2300" dirty="0" smtClean="0"/>
              <a:t>energie. </a:t>
            </a:r>
          </a:p>
          <a:p>
            <a:pPr lvl="0"/>
            <a:r>
              <a:rPr lang="cs-CZ" sz="2600" b="1" dirty="0" smtClean="0"/>
              <a:t>V 1990 </a:t>
            </a:r>
            <a:r>
              <a:rPr lang="en-US" sz="2600" b="1" dirty="0" smtClean="0"/>
              <a:t>Professor</a:t>
            </a:r>
            <a:r>
              <a:rPr lang="cs-CZ" sz="2600" b="1" dirty="0" smtClean="0"/>
              <a:t> David </a:t>
            </a:r>
            <a:r>
              <a:rPr lang="cs-CZ" sz="2600" b="1" dirty="0" err="1" smtClean="0"/>
              <a:t>J.P.Barker</a:t>
            </a:r>
            <a:r>
              <a:rPr lang="en-US" sz="2600" b="1" dirty="0"/>
              <a:t> </a:t>
            </a:r>
            <a:r>
              <a:rPr lang="en-US" sz="2600" dirty="0" smtClean="0"/>
              <a:t>at </a:t>
            </a:r>
            <a:r>
              <a:rPr lang="en-US" sz="2300" dirty="0"/>
              <a:t>the </a:t>
            </a:r>
            <a:r>
              <a:rPr lang="cs-CZ" sz="2300" dirty="0" smtClean="0"/>
              <a:t>University </a:t>
            </a:r>
            <a:r>
              <a:rPr lang="cs-CZ" sz="2300" dirty="0" err="1" smtClean="0"/>
              <a:t>of</a:t>
            </a:r>
            <a:r>
              <a:rPr lang="cs-CZ" sz="2300" dirty="0" smtClean="0"/>
              <a:t> Southampton publikoval práce </a:t>
            </a:r>
            <a:r>
              <a:rPr lang="cs-CZ" sz="2300" b="1" dirty="0" err="1" smtClean="0"/>
              <a:t>Foetal</a:t>
            </a:r>
            <a:r>
              <a:rPr lang="cs-CZ" sz="2300" b="1" dirty="0" smtClean="0"/>
              <a:t> </a:t>
            </a:r>
            <a:r>
              <a:rPr lang="cs-CZ" sz="2300" b="1" dirty="0" err="1" smtClean="0"/>
              <a:t>origine</a:t>
            </a:r>
            <a:r>
              <a:rPr lang="cs-CZ" sz="2300" b="1" dirty="0" smtClean="0"/>
              <a:t> </a:t>
            </a:r>
            <a:r>
              <a:rPr lang="cs-CZ" sz="2300" b="1" dirty="0" err="1" smtClean="0"/>
              <a:t>of</a:t>
            </a:r>
            <a:r>
              <a:rPr lang="cs-CZ" sz="2300" b="1" dirty="0" smtClean="0"/>
              <a:t> </a:t>
            </a:r>
            <a:r>
              <a:rPr lang="cs-CZ" sz="2300" b="1" dirty="0" err="1" smtClean="0"/>
              <a:t>Adult</a:t>
            </a:r>
            <a:r>
              <a:rPr lang="cs-CZ" sz="2300" b="1" dirty="0" smtClean="0"/>
              <a:t> </a:t>
            </a:r>
            <a:r>
              <a:rPr lang="cs-CZ" sz="2300" b="1" dirty="0" err="1" smtClean="0"/>
              <a:t>diseases</a:t>
            </a:r>
            <a:r>
              <a:rPr lang="en-US" sz="2300" b="1" dirty="0" smtClean="0"/>
              <a:t> </a:t>
            </a:r>
            <a:endParaRPr lang="cs-CZ" sz="2300" b="1" dirty="0"/>
          </a:p>
          <a:p>
            <a:pPr lvl="0"/>
            <a:r>
              <a:rPr lang="cs-CZ" sz="2400" b="1" dirty="0" smtClean="0"/>
              <a:t>V1994 </a:t>
            </a:r>
            <a:r>
              <a:rPr lang="cs-CZ" sz="2400" dirty="0" smtClean="0"/>
              <a:t> </a:t>
            </a:r>
            <a:r>
              <a:rPr lang="cs-CZ" sz="2600" b="1" dirty="0" err="1"/>
              <a:t>Friedman</a:t>
            </a:r>
            <a:r>
              <a:rPr lang="cs-CZ" sz="2600" b="1" dirty="0"/>
              <a:t> et al</a:t>
            </a:r>
            <a:r>
              <a:rPr lang="cs-CZ" sz="2600" dirty="0"/>
              <a:t> </a:t>
            </a:r>
            <a:r>
              <a:rPr lang="cs-CZ" sz="2600" dirty="0" err="1"/>
              <a:t>discovered</a:t>
            </a:r>
            <a:r>
              <a:rPr lang="cs-CZ" sz="2600" dirty="0"/>
              <a:t> </a:t>
            </a:r>
            <a:r>
              <a:rPr lang="cs-CZ" sz="2600" dirty="0" err="1"/>
              <a:t>L</a:t>
            </a:r>
            <a:r>
              <a:rPr lang="cs-CZ" sz="2600" dirty="0" err="1" smtClean="0"/>
              <a:t>eptin</a:t>
            </a:r>
            <a:r>
              <a:rPr lang="cs-CZ" sz="2600" dirty="0" smtClean="0"/>
              <a:t> </a:t>
            </a:r>
            <a:r>
              <a:rPr lang="cs-CZ" sz="2400" dirty="0" smtClean="0"/>
              <a:t>kdy </a:t>
            </a:r>
            <a:r>
              <a:rPr lang="cs-CZ" sz="2400" dirty="0"/>
              <a:t>byly popsány první hormony produkované tukovou tkání, se tento pohled zásadně změnil. (Haluzík, 2008; Svačina &amp; Röhm, 2010) </a:t>
            </a:r>
            <a:endParaRPr lang="cs-CZ" sz="2400" dirty="0" smtClean="0"/>
          </a:p>
          <a:p>
            <a:pPr lvl="0"/>
            <a:r>
              <a:rPr lang="cs-CZ" sz="2600" b="1" dirty="0" smtClean="0"/>
              <a:t>Na </a:t>
            </a:r>
            <a:r>
              <a:rPr lang="cs-CZ" sz="2600" b="1" dirty="0"/>
              <a:t>začátku roku 2019 je </a:t>
            </a:r>
            <a:r>
              <a:rPr lang="cs-CZ" sz="2300" dirty="0"/>
              <a:t>nyní možné zjistit </a:t>
            </a:r>
            <a:r>
              <a:rPr lang="cs-CZ" sz="2300" b="1" dirty="0"/>
              <a:t>více </a:t>
            </a:r>
            <a:r>
              <a:rPr lang="cs-CZ" sz="2600" b="1" dirty="0"/>
              <a:t>než 139 000 </a:t>
            </a:r>
            <a:r>
              <a:rPr lang="cs-CZ" sz="2300" dirty="0"/>
              <a:t>citací zahrnujících adipocyty nebo tukovou tkáň.</a:t>
            </a:r>
          </a:p>
          <a:p>
            <a:endParaRPr lang="cs-CZ" dirty="0"/>
          </a:p>
        </p:txBody>
      </p:sp>
      <p:sp>
        <p:nvSpPr>
          <p:cNvPr id="4" name="Zástupný symbol pro datum 3"/>
          <p:cNvSpPr>
            <a:spLocks noGrp="1"/>
          </p:cNvSpPr>
          <p:nvPr>
            <p:ph type="dt" sz="half" idx="10"/>
          </p:nvPr>
        </p:nvSpPr>
        <p:spPr/>
        <p:txBody>
          <a:bodyPr/>
          <a:lstStyle/>
          <a:p>
            <a:pPr rtl="0"/>
            <a:fld id="{C2783BFF-2158-4E0B-955F-F81B2C6829E3}" type="datetime1">
              <a:rPr lang="cs-CZ" smtClean="0"/>
              <a:t>11.09.2021</a:t>
            </a:fld>
            <a:endParaRPr lang="en-US" dirty="0"/>
          </a:p>
        </p:txBody>
      </p:sp>
    </p:spTree>
    <p:extLst>
      <p:ext uri="{BB962C8B-B14F-4D97-AF65-F5344CB8AC3E}">
        <p14:creationId xmlns:p14="http://schemas.microsoft.com/office/powerpoint/2010/main" val="165026389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C4ADD96C-3298-4D87-A0A1-26A57E92A7D6}"/>
              </a:ext>
            </a:extLst>
          </p:cNvPr>
          <p:cNvSpPr>
            <a:spLocks noGrp="1"/>
          </p:cNvSpPr>
          <p:nvPr>
            <p:ph type="title"/>
          </p:nvPr>
        </p:nvSpPr>
        <p:spPr>
          <a:xfrm>
            <a:off x="1066800" y="642594"/>
            <a:ext cx="10058400" cy="1371600"/>
          </a:xfrm>
        </p:spPr>
        <p:txBody>
          <a:bodyPr anchor="ctr">
            <a:normAutofit/>
          </a:bodyPr>
          <a:lstStyle/>
          <a:p>
            <a:pPr algn="ctr"/>
            <a:r>
              <a:rPr lang="cs-CZ" dirty="0"/>
              <a:t>Morfologie a histologie tukové tkáně</a:t>
            </a:r>
          </a:p>
        </p:txBody>
      </p:sp>
      <p:pic>
        <p:nvPicPr>
          <p:cNvPr id="4" name="Obrázek 3">
            <a:extLst>
              <a:ext uri="{FF2B5EF4-FFF2-40B4-BE49-F238E27FC236}">
                <a16:creationId xmlns:a16="http://schemas.microsoft.com/office/drawing/2014/main" xmlns="" id="{EF4CF946-6F6B-4911-A597-B92AC1CC7284}"/>
              </a:ext>
            </a:extLst>
          </p:cNvPr>
          <p:cNvPicPr>
            <a:picLocks noChangeAspect="1"/>
          </p:cNvPicPr>
          <p:nvPr/>
        </p:nvPicPr>
        <p:blipFill>
          <a:blip r:embed="rId2"/>
          <a:stretch>
            <a:fillRect/>
          </a:stretch>
        </p:blipFill>
        <p:spPr>
          <a:xfrm>
            <a:off x="1066800" y="2141410"/>
            <a:ext cx="4663440" cy="3672459"/>
          </a:xfrm>
          <a:prstGeom prst="rect">
            <a:avLst/>
          </a:prstGeom>
          <a:noFill/>
        </p:spPr>
      </p:pic>
      <p:sp>
        <p:nvSpPr>
          <p:cNvPr id="9" name="Content Placeholder 3">
            <a:extLst>
              <a:ext uri="{FF2B5EF4-FFF2-40B4-BE49-F238E27FC236}">
                <a16:creationId xmlns:a16="http://schemas.microsoft.com/office/drawing/2014/main" xmlns="" id="{67EDC16D-569E-4C3B-B6D6-8E66BCDDCE11}"/>
              </a:ext>
            </a:extLst>
          </p:cNvPr>
          <p:cNvSpPr>
            <a:spLocks noGrp="1"/>
          </p:cNvSpPr>
          <p:nvPr>
            <p:ph sz="half" idx="2"/>
          </p:nvPr>
        </p:nvSpPr>
        <p:spPr>
          <a:xfrm>
            <a:off x="6461760" y="2103120"/>
            <a:ext cx="4663440" cy="3749040"/>
          </a:xfrm>
        </p:spPr>
        <p:txBody>
          <a:bodyPr>
            <a:normAutofit/>
          </a:bodyPr>
          <a:lstStyle/>
          <a:p>
            <a:pPr marL="0" lvl="0" indent="0">
              <a:buNone/>
            </a:pPr>
            <a:endParaRPr lang="cs-CZ" dirty="0"/>
          </a:p>
          <a:p>
            <a:pPr lvl="0"/>
            <a:r>
              <a:rPr lang="cs-CZ" b="1" dirty="0"/>
              <a:t>Kostrou </a:t>
            </a:r>
            <a:r>
              <a:rPr lang="cs-CZ" dirty="0"/>
              <a:t>tukové tkáně, je síť kolagenních vláken</a:t>
            </a:r>
          </a:p>
          <a:p>
            <a:pPr lvl="0"/>
            <a:r>
              <a:rPr lang="cs-CZ" b="1" dirty="0"/>
              <a:t>Adipocyty </a:t>
            </a:r>
            <a:r>
              <a:rPr lang="cs-CZ" dirty="0"/>
              <a:t>– jsou kvantitativně nejdůležitější součástí</a:t>
            </a:r>
          </a:p>
          <a:p>
            <a:pPr lvl="0"/>
            <a:r>
              <a:rPr lang="cs-CZ" dirty="0"/>
              <a:t> </a:t>
            </a:r>
            <a:r>
              <a:rPr lang="cs-CZ" b="1" dirty="0" err="1"/>
              <a:t>Stromal</a:t>
            </a:r>
            <a:r>
              <a:rPr lang="cs-CZ" b="1" dirty="0"/>
              <a:t> </a:t>
            </a:r>
            <a:r>
              <a:rPr lang="cs-CZ" b="1" dirty="0" err="1"/>
              <a:t>Vascular</a:t>
            </a:r>
            <a:r>
              <a:rPr lang="cs-CZ" b="1" dirty="0"/>
              <a:t> </a:t>
            </a:r>
            <a:r>
              <a:rPr lang="cs-CZ" b="1" dirty="0" err="1"/>
              <a:t>fraction</a:t>
            </a:r>
            <a:r>
              <a:rPr lang="cs-CZ" dirty="0"/>
              <a:t> (SVF) </a:t>
            </a:r>
          </a:p>
          <a:p>
            <a:pPr marL="0" lvl="0" indent="0">
              <a:buNone/>
            </a:pPr>
            <a:r>
              <a:rPr lang="cs-CZ" dirty="0" err="1"/>
              <a:t>Preadipocyty</a:t>
            </a:r>
            <a:r>
              <a:rPr lang="cs-CZ" dirty="0"/>
              <a:t>, </a:t>
            </a:r>
            <a:r>
              <a:rPr lang="cs-CZ" dirty="0" smtClean="0"/>
              <a:t>M1/M2 </a:t>
            </a:r>
            <a:r>
              <a:rPr lang="cs-CZ" dirty="0" err="1" smtClean="0"/>
              <a:t>Makrofagy</a:t>
            </a:r>
            <a:r>
              <a:rPr lang="cs-CZ" dirty="0" smtClean="0"/>
              <a:t>, </a:t>
            </a:r>
            <a:r>
              <a:rPr lang="cs-CZ" dirty="0" err="1" smtClean="0"/>
              <a:t>Endotelialní</a:t>
            </a:r>
            <a:r>
              <a:rPr lang="cs-CZ" dirty="0" smtClean="0"/>
              <a:t> buňky, </a:t>
            </a:r>
            <a:r>
              <a:rPr lang="cs-CZ" dirty="0" err="1" smtClean="0"/>
              <a:t>Lympatické</a:t>
            </a:r>
            <a:r>
              <a:rPr lang="cs-CZ" dirty="0" smtClean="0"/>
              <a:t> cévy, Fibroblasty, T a B Lymfocyty, </a:t>
            </a:r>
            <a:r>
              <a:rPr lang="cs-CZ" dirty="0" err="1" smtClean="0"/>
              <a:t>Neuroblasty</a:t>
            </a:r>
            <a:r>
              <a:rPr lang="cs-CZ" dirty="0"/>
              <a:t>, Leukocyty</a:t>
            </a:r>
            <a:r>
              <a:rPr lang="cs-CZ" dirty="0" smtClean="0"/>
              <a:t>, </a:t>
            </a:r>
            <a:r>
              <a:rPr lang="cs-CZ" dirty="0"/>
              <a:t>a řada dalších buněk. </a:t>
            </a:r>
          </a:p>
          <a:p>
            <a:endParaRPr lang="en-US" dirty="0"/>
          </a:p>
        </p:txBody>
      </p:sp>
      <p:sp>
        <p:nvSpPr>
          <p:cNvPr id="3" name="Zástupný symbol pro datum 2">
            <a:extLst>
              <a:ext uri="{FF2B5EF4-FFF2-40B4-BE49-F238E27FC236}">
                <a16:creationId xmlns:a16="http://schemas.microsoft.com/office/drawing/2014/main" xmlns="" id="{212D883B-640E-418B-9DD6-C1AF6E900D56}"/>
              </a:ext>
            </a:extLst>
          </p:cNvPr>
          <p:cNvSpPr>
            <a:spLocks noGrp="1"/>
          </p:cNvSpPr>
          <p:nvPr>
            <p:ph type="dt" sz="half" idx="10"/>
          </p:nvPr>
        </p:nvSpPr>
        <p:spPr>
          <a:xfrm>
            <a:off x="7256794" y="6035040"/>
            <a:ext cx="2893045" cy="365760"/>
          </a:xfrm>
        </p:spPr>
        <p:txBody>
          <a:bodyPr anchor="b">
            <a:normAutofit/>
          </a:bodyPr>
          <a:lstStyle/>
          <a:p>
            <a:pPr rtl="0">
              <a:spcAft>
                <a:spcPts val="600"/>
              </a:spcAft>
            </a:pPr>
            <a:fld id="{964B211D-397E-49F0-987A-37031B73686F}" type="datetime1">
              <a:rPr lang="cs-CZ" smtClean="0"/>
              <a:pPr rtl="0">
                <a:spcAft>
                  <a:spcPts val="600"/>
                </a:spcAft>
              </a:pPr>
              <a:t>11.09.2021</a:t>
            </a:fld>
            <a:endParaRPr lang="en-US"/>
          </a:p>
        </p:txBody>
      </p:sp>
    </p:spTree>
    <p:extLst>
      <p:ext uri="{BB962C8B-B14F-4D97-AF65-F5344CB8AC3E}">
        <p14:creationId xmlns:p14="http://schemas.microsoft.com/office/powerpoint/2010/main" val="410251533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lvl="0" algn="ctr"/>
            <a:r>
              <a:rPr lang="cs-CZ" b="1" dirty="0" err="1"/>
              <a:t>Stromal</a:t>
            </a:r>
            <a:r>
              <a:rPr lang="cs-CZ" b="1" dirty="0"/>
              <a:t> </a:t>
            </a:r>
            <a:r>
              <a:rPr lang="cs-CZ" b="1" dirty="0" err="1"/>
              <a:t>Vascular</a:t>
            </a:r>
            <a:r>
              <a:rPr lang="cs-CZ" b="1" dirty="0"/>
              <a:t> </a:t>
            </a:r>
            <a:r>
              <a:rPr lang="cs-CZ" b="1" dirty="0" err="1"/>
              <a:t>fraction</a:t>
            </a:r>
            <a:r>
              <a:rPr lang="cs-CZ" dirty="0"/>
              <a:t> (SVF) </a:t>
            </a:r>
            <a:br>
              <a:rPr lang="cs-CZ" dirty="0"/>
            </a:br>
            <a:endParaRPr lang="cs-CZ" dirty="0"/>
          </a:p>
        </p:txBody>
      </p:sp>
      <p:pic>
        <p:nvPicPr>
          <p:cNvPr id="5" name="Zástupný symbol pro obsah 4"/>
          <p:cNvPicPr>
            <a:picLocks noGrp="1" noChangeAspect="1"/>
          </p:cNvPicPr>
          <p:nvPr>
            <p:ph idx="1"/>
          </p:nvPr>
        </p:nvPicPr>
        <p:blipFill>
          <a:blip r:embed="rId2"/>
          <a:stretch>
            <a:fillRect/>
          </a:stretch>
        </p:blipFill>
        <p:spPr>
          <a:xfrm>
            <a:off x="1810932" y="2103438"/>
            <a:ext cx="8570136" cy="3849687"/>
          </a:xfrm>
          <a:prstGeom prst="rect">
            <a:avLst/>
          </a:prstGeom>
        </p:spPr>
      </p:pic>
      <p:sp>
        <p:nvSpPr>
          <p:cNvPr id="4" name="Zástupný symbol pro datum 3"/>
          <p:cNvSpPr>
            <a:spLocks noGrp="1"/>
          </p:cNvSpPr>
          <p:nvPr>
            <p:ph type="dt" sz="half" idx="10"/>
          </p:nvPr>
        </p:nvSpPr>
        <p:spPr/>
        <p:txBody>
          <a:bodyPr/>
          <a:lstStyle/>
          <a:p>
            <a:pPr rtl="0"/>
            <a:fld id="{C2783BFF-2158-4E0B-955F-F81B2C6829E3}" type="datetime1">
              <a:rPr lang="cs-CZ" smtClean="0"/>
              <a:t>11.09.2021</a:t>
            </a:fld>
            <a:endParaRPr lang="en-US"/>
          </a:p>
        </p:txBody>
      </p:sp>
    </p:spTree>
    <p:extLst>
      <p:ext uri="{BB962C8B-B14F-4D97-AF65-F5344CB8AC3E}">
        <p14:creationId xmlns:p14="http://schemas.microsoft.com/office/powerpoint/2010/main" val="411081782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Title 1">
            <a:extLst>
              <a:ext uri="{FF2B5EF4-FFF2-40B4-BE49-F238E27FC236}">
                <a16:creationId xmlns:a16="http://schemas.microsoft.com/office/drawing/2014/main" xmlns="" id="{550DDDF3-BB10-4EF2-BCE0-290C74FFFA73}"/>
              </a:ext>
            </a:extLst>
          </p:cNvPr>
          <p:cNvSpPr>
            <a:spLocks noGrp="1"/>
          </p:cNvSpPr>
          <p:nvPr>
            <p:ph type="title"/>
          </p:nvPr>
        </p:nvSpPr>
        <p:spPr>
          <a:xfrm>
            <a:off x="1066800" y="642594"/>
            <a:ext cx="10058400" cy="1371600"/>
          </a:xfrm>
        </p:spPr>
        <p:txBody>
          <a:bodyPr/>
          <a:lstStyle/>
          <a:p>
            <a:pPr algn="ctr"/>
            <a:r>
              <a:rPr lang="cs-CZ" dirty="0"/>
              <a:t>Bílá</a:t>
            </a:r>
            <a:r>
              <a:rPr lang="cs-CZ" dirty="0" smtClean="0"/>
              <a:t>, Béžová, Hnědá </a:t>
            </a:r>
            <a:r>
              <a:rPr lang="cs-CZ" dirty="0"/>
              <a:t>Tuková Tkáň </a:t>
            </a:r>
            <a:endParaRPr lang="en-US" dirty="0"/>
          </a:p>
        </p:txBody>
      </p:sp>
      <p:sp>
        <p:nvSpPr>
          <p:cNvPr id="73" name="Text Placeholder 2">
            <a:extLst>
              <a:ext uri="{FF2B5EF4-FFF2-40B4-BE49-F238E27FC236}">
                <a16:creationId xmlns:a16="http://schemas.microsoft.com/office/drawing/2014/main" xmlns="" id="{17A7421E-F2B4-45BD-A272-5FB189164EAC}"/>
              </a:ext>
            </a:extLst>
          </p:cNvPr>
          <p:cNvSpPr>
            <a:spLocks noGrp="1"/>
          </p:cNvSpPr>
          <p:nvPr>
            <p:ph type="body" idx="1"/>
          </p:nvPr>
        </p:nvSpPr>
        <p:spPr>
          <a:xfrm>
            <a:off x="1069848" y="2074334"/>
            <a:ext cx="4663440" cy="640080"/>
          </a:xfrm>
        </p:spPr>
        <p:txBody>
          <a:bodyPr/>
          <a:lstStyle/>
          <a:p>
            <a:pPr algn="ctr"/>
            <a:r>
              <a:rPr lang="cs-CZ" dirty="0"/>
              <a:t>Histologie, anatomie</a:t>
            </a:r>
            <a:endParaRPr lang="en-US" dirty="0"/>
          </a:p>
        </p:txBody>
      </p:sp>
      <p:pic>
        <p:nvPicPr>
          <p:cNvPr id="1026" name="Picture 2" descr="Heterogeneity of white adipose tissue: molecular basis and clinical  implications | Experimental &amp; Molecular Medicine">
            <a:extLst>
              <a:ext uri="{FF2B5EF4-FFF2-40B4-BE49-F238E27FC236}">
                <a16:creationId xmlns:a16="http://schemas.microsoft.com/office/drawing/2014/main" xmlns="" id="{80A5C8ED-C8F7-4C40-895D-F9E13E5F9AAF}"/>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876875" y="2792471"/>
            <a:ext cx="2732394" cy="3163825"/>
          </a:xfrm>
          <a:prstGeom prst="rect">
            <a:avLst/>
          </a:prstGeom>
          <a:solidFill>
            <a:srgbClr val="FFFFFF"/>
          </a:solidFill>
          <a:extLst/>
        </p:spPr>
      </p:pic>
      <p:sp>
        <p:nvSpPr>
          <p:cNvPr id="75" name="Text Placeholder 4">
            <a:extLst>
              <a:ext uri="{FF2B5EF4-FFF2-40B4-BE49-F238E27FC236}">
                <a16:creationId xmlns:a16="http://schemas.microsoft.com/office/drawing/2014/main" xmlns="" id="{AB557390-9D5B-4A4B-BE43-444957083175}"/>
              </a:ext>
            </a:extLst>
          </p:cNvPr>
          <p:cNvSpPr>
            <a:spLocks noGrp="1"/>
          </p:cNvSpPr>
          <p:nvPr>
            <p:ph type="body" sz="quarter" idx="3"/>
          </p:nvPr>
        </p:nvSpPr>
        <p:spPr>
          <a:xfrm>
            <a:off x="6458712" y="2074334"/>
            <a:ext cx="4663440" cy="640080"/>
          </a:xfrm>
        </p:spPr>
        <p:txBody>
          <a:bodyPr/>
          <a:lstStyle/>
          <a:p>
            <a:pPr algn="ctr"/>
            <a:r>
              <a:rPr lang="cs-CZ" dirty="0"/>
              <a:t>Embryologie </a:t>
            </a:r>
            <a:endParaRPr lang="en-US" dirty="0"/>
          </a:p>
        </p:txBody>
      </p:sp>
      <p:sp>
        <p:nvSpPr>
          <p:cNvPr id="77" name="Content Placeholder 5">
            <a:extLst>
              <a:ext uri="{FF2B5EF4-FFF2-40B4-BE49-F238E27FC236}">
                <a16:creationId xmlns:a16="http://schemas.microsoft.com/office/drawing/2014/main" xmlns="" id="{0C17879E-5179-4863-96B5-ECE0A452B85B}"/>
              </a:ext>
            </a:extLst>
          </p:cNvPr>
          <p:cNvSpPr>
            <a:spLocks noGrp="1"/>
          </p:cNvSpPr>
          <p:nvPr>
            <p:ph sz="quarter" idx="4"/>
          </p:nvPr>
        </p:nvSpPr>
        <p:spPr>
          <a:xfrm>
            <a:off x="6458712" y="2792471"/>
            <a:ext cx="4663440" cy="3164509"/>
          </a:xfrm>
        </p:spPr>
        <p:txBody>
          <a:bodyPr/>
          <a:lstStyle/>
          <a:p>
            <a:pPr marL="0" indent="0">
              <a:buNone/>
            </a:pPr>
            <a:endParaRPr lang="en-US" dirty="0"/>
          </a:p>
        </p:txBody>
      </p:sp>
      <p:sp>
        <p:nvSpPr>
          <p:cNvPr id="2" name="Zástupný symbol pro datum 1">
            <a:extLst>
              <a:ext uri="{FF2B5EF4-FFF2-40B4-BE49-F238E27FC236}">
                <a16:creationId xmlns:a16="http://schemas.microsoft.com/office/drawing/2014/main" xmlns="" id="{D1A06677-61C9-405F-9322-9621AD902BA0}"/>
              </a:ext>
            </a:extLst>
          </p:cNvPr>
          <p:cNvSpPr>
            <a:spLocks noGrp="1"/>
          </p:cNvSpPr>
          <p:nvPr>
            <p:ph type="dt" sz="half" idx="10"/>
          </p:nvPr>
        </p:nvSpPr>
        <p:spPr>
          <a:xfrm>
            <a:off x="7256794" y="6035040"/>
            <a:ext cx="2893045" cy="365760"/>
          </a:xfrm>
        </p:spPr>
        <p:txBody>
          <a:bodyPr anchor="b">
            <a:normAutofit/>
          </a:bodyPr>
          <a:lstStyle/>
          <a:p>
            <a:pPr rtl="0">
              <a:spcAft>
                <a:spcPts val="600"/>
              </a:spcAft>
            </a:pPr>
            <a:fld id="{3E34C11A-E9E6-4EAB-A5B4-F531E006532C}" type="datetime1">
              <a:rPr lang="cs-CZ" smtClean="0"/>
              <a:pPr rtl="0">
                <a:spcAft>
                  <a:spcPts val="600"/>
                </a:spcAft>
              </a:pPr>
              <a:t>11.09.2021</a:t>
            </a:fld>
            <a:endParaRPr lang="en-US"/>
          </a:p>
        </p:txBody>
      </p:sp>
      <p:pic>
        <p:nvPicPr>
          <p:cNvPr id="1028" name="Picture 4" descr="Lineage of white, brown and “brite/beige” adipocytes from stem cells... |  Download Scientific Diagram">
            <a:extLst>
              <a:ext uri="{FF2B5EF4-FFF2-40B4-BE49-F238E27FC236}">
                <a16:creationId xmlns:a16="http://schemas.microsoft.com/office/drawing/2014/main" xmlns="" id="{451B265D-AEF0-43E9-9123-BEDC225D992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14369" y="2854519"/>
            <a:ext cx="4442525" cy="29838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095682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VTI">
  <a:themeElements>
    <a:clrScheme name="Custom 38">
      <a:dk1>
        <a:sysClr val="windowText" lastClr="000000"/>
      </a:dk1>
      <a:lt1>
        <a:sysClr val="window" lastClr="FFFFFF"/>
      </a:lt1>
      <a:dk2>
        <a:srgbClr val="505046"/>
      </a:dk2>
      <a:lt2>
        <a:srgbClr val="EEECE1"/>
      </a:lt2>
      <a:accent1>
        <a:srgbClr val="EE462D"/>
      </a:accent1>
      <a:accent2>
        <a:srgbClr val="595A85"/>
      </a:accent2>
      <a:accent3>
        <a:srgbClr val="8D6F5B"/>
      </a:accent3>
      <a:accent4>
        <a:srgbClr val="FABD2F"/>
      </a:accent4>
      <a:accent5>
        <a:srgbClr val="AF8073"/>
      </a:accent5>
      <a:accent6>
        <a:srgbClr val="787880"/>
      </a:accent6>
      <a:hlink>
        <a:srgbClr val="CC8D00"/>
      </a:hlink>
      <a:folHlink>
        <a:srgbClr val="82829E"/>
      </a:folHlink>
    </a:clrScheme>
    <a:fontScheme name="Savon">
      <a:majorFont>
        <a:latin typeface="Avenir Next LT Pro Light"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venir Next LT Pro"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Office_41798692_TF56410444" id="{D9A60A82-AEBF-45C2-B5DF-1D3D356FACD2}" vid="{829DC7C5-F515-43FD-BAC4-4E2F13367BF9}"/>
    </a:ext>
  </a:extLst>
</a:theme>
</file>

<file path=ppt/theme/theme2.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1003</TotalTime>
  <Words>1612</Words>
  <Application>Microsoft Office PowerPoint</Application>
  <PresentationFormat>Širokoúhlá obrazovka</PresentationFormat>
  <Paragraphs>136</Paragraphs>
  <Slides>36</Slides>
  <Notes>2</Notes>
  <HiddenSlides>0</HiddenSlides>
  <MMClips>0</MMClips>
  <ScaleCrop>false</ScaleCrop>
  <HeadingPairs>
    <vt:vector size="6" baseType="variant">
      <vt:variant>
        <vt:lpstr>Použitá písma</vt:lpstr>
      </vt:variant>
      <vt:variant>
        <vt:i4>7</vt:i4>
      </vt:variant>
      <vt:variant>
        <vt:lpstr>Motiv</vt:lpstr>
      </vt:variant>
      <vt:variant>
        <vt:i4>1</vt:i4>
      </vt:variant>
      <vt:variant>
        <vt:lpstr>Nadpisy snímků</vt:lpstr>
      </vt:variant>
      <vt:variant>
        <vt:i4>36</vt:i4>
      </vt:variant>
    </vt:vector>
  </HeadingPairs>
  <TitlesOfParts>
    <vt:vector size="44" baseType="lpstr">
      <vt:lpstr>ＭＳ Ｐゴシック</vt:lpstr>
      <vt:lpstr>Arial</vt:lpstr>
      <vt:lpstr>Avenir Next LT Pro</vt:lpstr>
      <vt:lpstr>Avenir Next LT Pro Light</vt:lpstr>
      <vt:lpstr>Baekmuk Batang</vt:lpstr>
      <vt:lpstr>Calibri</vt:lpstr>
      <vt:lpstr>Garamond</vt:lpstr>
      <vt:lpstr>SavonVTI</vt:lpstr>
      <vt:lpstr>Obesita-chronické onemocnění tukové tkáně</vt:lpstr>
      <vt:lpstr>Obesita-chronické onemocnění tukové tkáně</vt:lpstr>
      <vt:lpstr>Obesita-chronické onemocnění tukové tkáně</vt:lpstr>
      <vt:lpstr>Obesita-chronické onemocnění tukové tkáně</vt:lpstr>
      <vt:lpstr>Historie bílé tukové tkáně</vt:lpstr>
      <vt:lpstr>Historie Tukové tkáně</vt:lpstr>
      <vt:lpstr>Morfologie a histologie tukové tkáně</vt:lpstr>
      <vt:lpstr>Stromal Vascular fraction (SVF)  </vt:lpstr>
      <vt:lpstr>Bílá, Béžová, Hnědá Tuková Tkáň </vt:lpstr>
      <vt:lpstr>Diferenciace tukové buňky</vt:lpstr>
      <vt:lpstr>Typy Adipocytů</vt:lpstr>
      <vt:lpstr>Typy adipocytů a jejich funkce</vt:lpstr>
      <vt:lpstr>White- Bílá Tuková tkáň</vt:lpstr>
      <vt:lpstr>Prezentace aplikace PowerPoint</vt:lpstr>
      <vt:lpstr>Prezentace aplikace PowerPoint</vt:lpstr>
      <vt:lpstr>Brown- Hnědá tuková tkáň</vt:lpstr>
      <vt:lpstr>Prezentace aplikace PowerPoint</vt:lpstr>
      <vt:lpstr>Prezentace aplikace PowerPoint</vt:lpstr>
      <vt:lpstr>Prezentace aplikace PowerPoint</vt:lpstr>
      <vt:lpstr>Giege/ Béžová tuková tkáň</vt:lpstr>
      <vt:lpstr>Prezentace aplikace PowerPoint</vt:lpstr>
      <vt:lpstr>Subkutánní versus Viscerální  Tuková Tkáň</vt:lpstr>
      <vt:lpstr>Subkutánní versus Viscerální  Tuková Tkáň</vt:lpstr>
      <vt:lpstr>Subkutánní versus Viscerální  Tuková Tkáň</vt:lpstr>
      <vt:lpstr>Patofyziologie při Obesitě</vt:lpstr>
      <vt:lpstr>Prezentace aplikace PowerPoint</vt:lpstr>
      <vt:lpstr>Prezentace aplikace PowerPoint</vt:lpstr>
      <vt:lpstr>Prezentace aplikace PowerPoint</vt:lpstr>
      <vt:lpstr>Endokrinní funkce tukové tkáně</vt:lpstr>
      <vt:lpstr>Prezentace aplikace PowerPoint</vt:lpstr>
      <vt:lpstr>Endokrinní funkce tukové tkáně</vt:lpstr>
      <vt:lpstr>Imunitní funkce tukové tkáně</vt:lpstr>
      <vt:lpstr>Prezentace aplikace PowerPoint</vt:lpstr>
      <vt:lpstr>Kombinované dělení produktů tukové tkáně podle místa produkce a funkce (Hainer, 2011)</vt:lpstr>
      <vt:lpstr>    Zdravá       Tuková tkáň     NEMOCNÁ</vt:lpstr>
      <vt:lpstr>Děkuji za pozornost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Obesita-chronické onemocnění tukové tkáně</dc:title>
  <dc:creator>Mrázek Luděk</dc:creator>
  <cp:lastModifiedBy>Jana</cp:lastModifiedBy>
  <cp:revision>63</cp:revision>
  <dcterms:created xsi:type="dcterms:W3CDTF">2021-09-09T17:46:36Z</dcterms:created>
  <dcterms:modified xsi:type="dcterms:W3CDTF">2021-09-11T06:26:18Z</dcterms:modified>
</cp:coreProperties>
</file>