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04" r:id="rId2"/>
    <p:sldId id="715" r:id="rId3"/>
    <p:sldId id="290" r:id="rId4"/>
    <p:sldId id="291" r:id="rId5"/>
    <p:sldId id="292" r:id="rId6"/>
    <p:sldId id="305" r:id="rId7"/>
    <p:sldId id="273" r:id="rId8"/>
    <p:sldId id="259" r:id="rId9"/>
    <p:sldId id="293" r:id="rId10"/>
    <p:sldId id="261" r:id="rId11"/>
    <p:sldId id="294" r:id="rId12"/>
    <p:sldId id="285" r:id="rId13"/>
    <p:sldId id="286" r:id="rId14"/>
    <p:sldId id="275" r:id="rId15"/>
    <p:sldId id="276" r:id="rId16"/>
    <p:sldId id="282" r:id="rId17"/>
    <p:sldId id="272" r:id="rId18"/>
    <p:sldId id="2096975552" r:id="rId19"/>
    <p:sldId id="277" r:id="rId20"/>
    <p:sldId id="278" r:id="rId21"/>
    <p:sldId id="279" r:id="rId22"/>
    <p:sldId id="281" r:id="rId23"/>
    <p:sldId id="280" r:id="rId24"/>
    <p:sldId id="274" r:id="rId25"/>
    <p:sldId id="296" r:id="rId26"/>
    <p:sldId id="300" r:id="rId27"/>
    <p:sldId id="297" r:id="rId28"/>
    <p:sldId id="295" r:id="rId29"/>
    <p:sldId id="301" r:id="rId30"/>
    <p:sldId id="302" r:id="rId31"/>
    <p:sldId id="303" r:id="rId32"/>
    <p:sldId id="2096975491" r:id="rId33"/>
    <p:sldId id="2096975493" r:id="rId34"/>
    <p:sldId id="2096975492" r:id="rId35"/>
    <p:sldId id="2096975497" r:id="rId36"/>
    <p:sldId id="2096975500" r:id="rId37"/>
    <p:sldId id="2096975501" r:id="rId38"/>
    <p:sldId id="2096975448" r:id="rId39"/>
    <p:sldId id="2096975509" r:id="rId40"/>
    <p:sldId id="2096975508" r:id="rId41"/>
    <p:sldId id="2096975516" r:id="rId42"/>
    <p:sldId id="2096975517" r:id="rId43"/>
    <p:sldId id="2096975519" r:id="rId44"/>
    <p:sldId id="2096975520" r:id="rId45"/>
    <p:sldId id="2096975522" r:id="rId46"/>
    <p:sldId id="2096975523" r:id="rId47"/>
    <p:sldId id="2096975533" r:id="rId48"/>
    <p:sldId id="2096975551" r:id="rId49"/>
    <p:sldId id="2096975490" r:id="rId50"/>
    <p:sldId id="306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List_aplikace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6607070974152E-2"/>
          <c:y val="0.11035171399009303"/>
          <c:w val="0.87087371769083322"/>
          <c:h val="0.791884952841306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1965"/>
              </a:solidFill>
              <a:ln w="9525">
                <a:solidFill>
                  <a:schemeClr val="tx2"/>
                </a:solidFill>
              </a:ln>
              <a:effectLst/>
            </c:spPr>
          </c:marker>
          <c:dPt>
            <c:idx val="58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chemeClr val="tx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tx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C7-4CD6-A21D-400D8E15EB89}"/>
              </c:ext>
            </c:extLst>
          </c:dPt>
          <c:dPt>
            <c:idx val="64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chemeClr val="tx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tx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C7-4CD6-A21D-400D8E15EB89}"/>
              </c:ext>
            </c:extLst>
          </c:dPt>
          <c:dPt>
            <c:idx val="70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chemeClr val="tx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tx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C7-4CD6-A21D-400D8E15EB89}"/>
              </c:ext>
            </c:extLst>
          </c:dPt>
          <c:dPt>
            <c:idx val="76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chemeClr val="tx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tx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C7-4CD6-A21D-400D8E15EB89}"/>
              </c:ext>
            </c:extLst>
          </c:dPt>
          <c:dPt>
            <c:idx val="82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chemeClr val="tx2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tx2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C7-4CD6-A21D-400D8E15EB89}"/>
              </c:ext>
            </c:extLst>
          </c:dPt>
          <c:errBars>
            <c:errDir val="y"/>
            <c:errBarType val="both"/>
            <c:errValType val="cust"/>
            <c:noEndCap val="1"/>
            <c:plus>
              <c:numRef>
                <c:f>Sheet1!$E$2:$E$84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0.2</c:v>
                  </c:pt>
                  <c:pt idx="8">
                    <c:v>0.3</c:v>
                  </c:pt>
                  <c:pt idx="12">
                    <c:v>0.3</c:v>
                  </c:pt>
                  <c:pt idx="16">
                    <c:v>0.4</c:v>
                  </c:pt>
                  <c:pt idx="20">
                    <c:v>0.4</c:v>
                  </c:pt>
                  <c:pt idx="25">
                    <c:v>0.5</c:v>
                  </c:pt>
                  <c:pt idx="30">
                    <c:v>0.6</c:v>
                  </c:pt>
                  <c:pt idx="34">
                    <c:v>0.6</c:v>
                  </c:pt>
                  <c:pt idx="38">
                    <c:v>0.7</c:v>
                  </c:pt>
                  <c:pt idx="42">
                    <c:v>0.7</c:v>
                  </c:pt>
                  <c:pt idx="46">
                    <c:v>0.7</c:v>
                  </c:pt>
                  <c:pt idx="51">
                    <c:v>0.8</c:v>
                  </c:pt>
                  <c:pt idx="56">
                    <c:v>0.86</c:v>
                  </c:pt>
                  <c:pt idx="58">
                    <c:v>0.9</c:v>
                  </c:pt>
                  <c:pt idx="64">
                    <c:v>0.9</c:v>
                  </c:pt>
                  <c:pt idx="70">
                    <c:v>0.9</c:v>
                  </c:pt>
                  <c:pt idx="76">
                    <c:v>1</c:v>
                  </c:pt>
                  <c:pt idx="82">
                    <c:v>1</c:v>
                  </c:pt>
                </c:numCache>
              </c:numRef>
            </c:plus>
            <c:minus>
              <c:numRef>
                <c:f>Sheet1!$E$2:$E$84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0.2</c:v>
                  </c:pt>
                  <c:pt idx="8">
                    <c:v>0.3</c:v>
                  </c:pt>
                  <c:pt idx="12">
                    <c:v>0.3</c:v>
                  </c:pt>
                  <c:pt idx="16">
                    <c:v>0.4</c:v>
                  </c:pt>
                  <c:pt idx="20">
                    <c:v>0.4</c:v>
                  </c:pt>
                  <c:pt idx="25">
                    <c:v>0.5</c:v>
                  </c:pt>
                  <c:pt idx="30">
                    <c:v>0.6</c:v>
                  </c:pt>
                  <c:pt idx="34">
                    <c:v>0.6</c:v>
                  </c:pt>
                  <c:pt idx="38">
                    <c:v>0.7</c:v>
                  </c:pt>
                  <c:pt idx="42">
                    <c:v>0.7</c:v>
                  </c:pt>
                  <c:pt idx="46">
                    <c:v>0.7</c:v>
                  </c:pt>
                  <c:pt idx="51">
                    <c:v>0.8</c:v>
                  </c:pt>
                  <c:pt idx="56">
                    <c:v>0.86</c:v>
                  </c:pt>
                  <c:pt idx="58">
                    <c:v>0.9</c:v>
                  </c:pt>
                  <c:pt idx="64">
                    <c:v>0.9</c:v>
                  </c:pt>
                  <c:pt idx="70">
                    <c:v>0.9</c:v>
                  </c:pt>
                  <c:pt idx="76">
                    <c:v>1</c:v>
                  </c:pt>
                  <c:pt idx="82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2"/>
                </a:solidFill>
                <a:round/>
              </a:ln>
              <a:effectLst/>
            </c:spPr>
          </c:errBars>
          <c:cat>
            <c:numRef>
              <c:f>Sheet1!$A$2:$A$84</c:f>
              <c:numCache>
                <c:formatCode>General</c:formatCode>
                <c:ptCount val="83"/>
                <c:pt idx="0">
                  <c:v>0</c:v>
                </c:pt>
                <c:pt idx="4">
                  <c:v>4</c:v>
                </c:pt>
                <c:pt idx="8">
                  <c:v>8</c:v>
                </c:pt>
                <c:pt idx="12">
                  <c:v>12</c:v>
                </c:pt>
                <c:pt idx="16">
                  <c:v>16</c:v>
                </c:pt>
                <c:pt idx="20">
                  <c:v>20</c:v>
                </c:pt>
                <c:pt idx="25">
                  <c:v>25</c:v>
                </c:pt>
                <c:pt idx="30">
                  <c:v>30</c:v>
                </c:pt>
                <c:pt idx="34">
                  <c:v>34</c:v>
                </c:pt>
                <c:pt idx="38">
                  <c:v>38</c:v>
                </c:pt>
                <c:pt idx="42">
                  <c:v>42</c:v>
                </c:pt>
                <c:pt idx="46">
                  <c:v>46</c:v>
                </c:pt>
                <c:pt idx="51">
                  <c:v>51</c:v>
                </c:pt>
                <c:pt idx="56">
                  <c:v>56</c:v>
                </c:pt>
                <c:pt idx="64">
                  <c:v>64</c:v>
                </c:pt>
                <c:pt idx="70">
                  <c:v>70</c:v>
                </c:pt>
                <c:pt idx="76">
                  <c:v>76</c:v>
                </c:pt>
                <c:pt idx="82">
                  <c:v>82</c:v>
                </c:pt>
              </c:numCache>
            </c:numRef>
          </c:cat>
          <c:val>
            <c:numRef>
              <c:f>Sheet1!$B$2:$B$84</c:f>
              <c:numCache>
                <c:formatCode>General</c:formatCode>
                <c:ptCount val="83"/>
                <c:pt idx="0">
                  <c:v>0</c:v>
                </c:pt>
                <c:pt idx="1">
                  <c:v>-0.8</c:v>
                </c:pt>
                <c:pt idx="2">
                  <c:v>-1.4</c:v>
                </c:pt>
                <c:pt idx="3">
                  <c:v>-2</c:v>
                </c:pt>
                <c:pt idx="4">
                  <c:v>-2.2999999999999998</c:v>
                </c:pt>
                <c:pt idx="8">
                  <c:v>-3.2</c:v>
                </c:pt>
                <c:pt idx="12">
                  <c:v>-3.9</c:v>
                </c:pt>
                <c:pt idx="16">
                  <c:v>-4.0999999999999996</c:v>
                </c:pt>
                <c:pt idx="20">
                  <c:v>-4.0999999999999996</c:v>
                </c:pt>
                <c:pt idx="25">
                  <c:v>-3.8</c:v>
                </c:pt>
                <c:pt idx="30">
                  <c:v>-4.0999999999999996</c:v>
                </c:pt>
                <c:pt idx="34">
                  <c:v>-4.2</c:v>
                </c:pt>
                <c:pt idx="38">
                  <c:v>-3.9</c:v>
                </c:pt>
                <c:pt idx="42">
                  <c:v>-3.8</c:v>
                </c:pt>
                <c:pt idx="46">
                  <c:v>-3.4</c:v>
                </c:pt>
                <c:pt idx="51">
                  <c:v>-3.1</c:v>
                </c:pt>
                <c:pt idx="56">
                  <c:v>-2.7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23C7-4CD6-A21D-400D8E15EB8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82786F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58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23C7-4CD6-A21D-400D8E15EB89}"/>
              </c:ext>
            </c:extLst>
          </c:dPt>
          <c:dPt>
            <c:idx val="64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23C7-4CD6-A21D-400D8E15EB89}"/>
              </c:ext>
            </c:extLst>
          </c:dPt>
          <c:dPt>
            <c:idx val="70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23C7-4CD6-A21D-400D8E15EB89}"/>
              </c:ext>
            </c:extLst>
          </c:dPt>
          <c:dPt>
            <c:idx val="76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23C7-4CD6-A21D-400D8E15EB89}"/>
              </c:ext>
            </c:extLst>
          </c:dPt>
          <c:dPt>
            <c:idx val="82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23C7-4CD6-A21D-400D8E15EB89}"/>
              </c:ext>
            </c:extLst>
          </c:dPt>
          <c:errBars>
            <c:errDir val="y"/>
            <c:errBarType val="both"/>
            <c:errValType val="cust"/>
            <c:noEndCap val="1"/>
            <c:plus>
              <c:numRef>
                <c:f>Sheet1!$F$2:$F$84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0.2</c:v>
                  </c:pt>
                  <c:pt idx="4">
                    <c:v>0.2</c:v>
                  </c:pt>
                  <c:pt idx="8">
                    <c:v>0.3</c:v>
                  </c:pt>
                  <c:pt idx="12">
                    <c:v>0.3</c:v>
                  </c:pt>
                  <c:pt idx="16">
                    <c:v>0.4</c:v>
                  </c:pt>
                  <c:pt idx="20">
                    <c:v>0.4</c:v>
                  </c:pt>
                  <c:pt idx="25">
                    <c:v>0.5</c:v>
                  </c:pt>
                  <c:pt idx="30">
                    <c:v>0.6</c:v>
                  </c:pt>
                  <c:pt idx="34">
                    <c:v>0.7</c:v>
                  </c:pt>
                  <c:pt idx="38">
                    <c:v>0.7</c:v>
                  </c:pt>
                  <c:pt idx="42">
                    <c:v>0.8</c:v>
                  </c:pt>
                  <c:pt idx="46">
                    <c:v>0.9</c:v>
                  </c:pt>
                  <c:pt idx="51">
                    <c:v>0.9</c:v>
                  </c:pt>
                  <c:pt idx="56">
                    <c:v>1</c:v>
                  </c:pt>
                  <c:pt idx="58">
                    <c:v>1</c:v>
                  </c:pt>
                  <c:pt idx="64">
                    <c:v>1</c:v>
                  </c:pt>
                  <c:pt idx="70">
                    <c:v>1.1000000000000001</c:v>
                  </c:pt>
                  <c:pt idx="76">
                    <c:v>1.2</c:v>
                  </c:pt>
                  <c:pt idx="82">
                    <c:v>1.2</c:v>
                  </c:pt>
                </c:numCache>
              </c:numRef>
            </c:plus>
            <c:minus>
              <c:numRef>
                <c:f>Sheet1!$F$2:$F$84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0.2</c:v>
                  </c:pt>
                  <c:pt idx="4">
                    <c:v>0.2</c:v>
                  </c:pt>
                  <c:pt idx="8">
                    <c:v>0.3</c:v>
                  </c:pt>
                  <c:pt idx="12">
                    <c:v>0.3</c:v>
                  </c:pt>
                  <c:pt idx="16">
                    <c:v>0.4</c:v>
                  </c:pt>
                  <c:pt idx="20">
                    <c:v>0.4</c:v>
                  </c:pt>
                  <c:pt idx="25">
                    <c:v>0.5</c:v>
                  </c:pt>
                  <c:pt idx="30">
                    <c:v>0.6</c:v>
                  </c:pt>
                  <c:pt idx="34">
                    <c:v>0.7</c:v>
                  </c:pt>
                  <c:pt idx="38">
                    <c:v>0.7</c:v>
                  </c:pt>
                  <c:pt idx="42">
                    <c:v>0.8</c:v>
                  </c:pt>
                  <c:pt idx="46">
                    <c:v>0.9</c:v>
                  </c:pt>
                  <c:pt idx="51">
                    <c:v>0.9</c:v>
                  </c:pt>
                  <c:pt idx="56">
                    <c:v>1</c:v>
                  </c:pt>
                  <c:pt idx="58">
                    <c:v>1</c:v>
                  </c:pt>
                  <c:pt idx="64">
                    <c:v>1</c:v>
                  </c:pt>
                  <c:pt idx="70">
                    <c:v>1.1000000000000001</c:v>
                  </c:pt>
                  <c:pt idx="76">
                    <c:v>1.2</c:v>
                  </c:pt>
                  <c:pt idx="82">
                    <c:v>1.2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cat>
            <c:numRef>
              <c:f>Sheet1!$A$2:$A$84</c:f>
              <c:numCache>
                <c:formatCode>General</c:formatCode>
                <c:ptCount val="83"/>
                <c:pt idx="0">
                  <c:v>0</c:v>
                </c:pt>
                <c:pt idx="4">
                  <c:v>4</c:v>
                </c:pt>
                <c:pt idx="8">
                  <c:v>8</c:v>
                </c:pt>
                <c:pt idx="12">
                  <c:v>12</c:v>
                </c:pt>
                <c:pt idx="16">
                  <c:v>16</c:v>
                </c:pt>
                <c:pt idx="20">
                  <c:v>20</c:v>
                </c:pt>
                <c:pt idx="25">
                  <c:v>25</c:v>
                </c:pt>
                <c:pt idx="30">
                  <c:v>30</c:v>
                </c:pt>
                <c:pt idx="34">
                  <c:v>34</c:v>
                </c:pt>
                <c:pt idx="38">
                  <c:v>38</c:v>
                </c:pt>
                <c:pt idx="42">
                  <c:v>42</c:v>
                </c:pt>
                <c:pt idx="46">
                  <c:v>46</c:v>
                </c:pt>
                <c:pt idx="51">
                  <c:v>51</c:v>
                </c:pt>
                <c:pt idx="56">
                  <c:v>56</c:v>
                </c:pt>
                <c:pt idx="64">
                  <c:v>64</c:v>
                </c:pt>
                <c:pt idx="70">
                  <c:v>70</c:v>
                </c:pt>
                <c:pt idx="76">
                  <c:v>76</c:v>
                </c:pt>
                <c:pt idx="82">
                  <c:v>82</c:v>
                </c:pt>
              </c:numCache>
            </c:numRef>
          </c:cat>
          <c:val>
            <c:numRef>
              <c:f>Sheet1!$C$2:$C$84</c:f>
              <c:numCache>
                <c:formatCode>General</c:formatCode>
                <c:ptCount val="83"/>
                <c:pt idx="0">
                  <c:v>0</c:v>
                </c:pt>
                <c:pt idx="1">
                  <c:v>-0.1</c:v>
                </c:pt>
                <c:pt idx="2">
                  <c:v>-0.1</c:v>
                </c:pt>
                <c:pt idx="3">
                  <c:v>-0.2</c:v>
                </c:pt>
                <c:pt idx="4">
                  <c:v>-0.4</c:v>
                </c:pt>
                <c:pt idx="8">
                  <c:v>-0.2</c:v>
                </c:pt>
                <c:pt idx="12">
                  <c:v>-0.1</c:v>
                </c:pt>
                <c:pt idx="16">
                  <c:v>0</c:v>
                </c:pt>
                <c:pt idx="20">
                  <c:v>0</c:v>
                </c:pt>
                <c:pt idx="25">
                  <c:v>0.5</c:v>
                </c:pt>
                <c:pt idx="30">
                  <c:v>0.6</c:v>
                </c:pt>
                <c:pt idx="34">
                  <c:v>1</c:v>
                </c:pt>
                <c:pt idx="38">
                  <c:v>1.3</c:v>
                </c:pt>
                <c:pt idx="42">
                  <c:v>1.3</c:v>
                </c:pt>
                <c:pt idx="46">
                  <c:v>1.3</c:v>
                </c:pt>
                <c:pt idx="51">
                  <c:v>1.6</c:v>
                </c:pt>
                <c:pt idx="56">
                  <c:v>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23C7-4CD6-A21D-400D8E15E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7784992"/>
        <c:axId val="537785384"/>
      </c:lineChart>
      <c:catAx>
        <c:axId val="537784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85384"/>
        <c:crossesAt val="-6"/>
        <c:auto val="1"/>
        <c:lblAlgn val="ctr"/>
        <c:lblOffset val="100"/>
        <c:tickMarkSkip val="1"/>
        <c:noMultiLvlLbl val="1"/>
      </c:catAx>
      <c:valAx>
        <c:axId val="537785384"/>
        <c:scaling>
          <c:orientation val="minMax"/>
          <c:max val="6"/>
          <c:min val="-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84992"/>
        <c:crossesAt val="0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span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2"/>
          </a:solidFill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6607070974152E-2"/>
          <c:y val="0.11035171399009303"/>
          <c:w val="0.87087371769083322"/>
          <c:h val="0.791884952841306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solidFill>
                <a:srgbClr val="001965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1965"/>
              </a:solidFill>
              <a:ln w="9525">
                <a:solidFill>
                  <a:srgbClr val="001965"/>
                </a:solidFill>
              </a:ln>
              <a:effectLst/>
            </c:spPr>
          </c:marker>
          <c:dPt>
            <c:idx val="58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rgbClr val="00196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1965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5A-4AAF-81E3-39D6798917BC}"/>
              </c:ext>
            </c:extLst>
          </c:dPt>
          <c:dPt>
            <c:idx val="64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rgbClr val="00196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1965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5A-4AAF-81E3-39D6798917BC}"/>
              </c:ext>
            </c:extLst>
          </c:dPt>
          <c:dPt>
            <c:idx val="70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rgbClr val="00196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1965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5A-4AAF-81E3-39D6798917BC}"/>
              </c:ext>
            </c:extLst>
          </c:dPt>
          <c:dPt>
            <c:idx val="76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rgbClr val="00196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1965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5A-4AAF-81E3-39D6798917BC}"/>
              </c:ext>
            </c:extLst>
          </c:dPt>
          <c:dPt>
            <c:idx val="82"/>
            <c:marker>
              <c:symbol val="circle"/>
              <c:size val="2"/>
              <c:spPr>
                <a:solidFill>
                  <a:srgbClr val="001965"/>
                </a:solidFill>
                <a:ln w="9525">
                  <a:solidFill>
                    <a:srgbClr val="00196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1965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5A-4AAF-81E3-39D6798917BC}"/>
              </c:ext>
            </c:extLst>
          </c:dPt>
          <c:errBars>
            <c:errDir val="y"/>
            <c:errBarType val="both"/>
            <c:errValType val="cust"/>
            <c:noEndCap val="1"/>
            <c:plus>
              <c:numRef>
                <c:f>Sheet1!$E$2:$E$84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0.2</c:v>
                  </c:pt>
                  <c:pt idx="8">
                    <c:v>0.3</c:v>
                  </c:pt>
                  <c:pt idx="12">
                    <c:v>0.3</c:v>
                  </c:pt>
                  <c:pt idx="16">
                    <c:v>0.4</c:v>
                  </c:pt>
                  <c:pt idx="20">
                    <c:v>0.4</c:v>
                  </c:pt>
                  <c:pt idx="25">
                    <c:v>0.5</c:v>
                  </c:pt>
                  <c:pt idx="30">
                    <c:v>0.6</c:v>
                  </c:pt>
                  <c:pt idx="34">
                    <c:v>0.6</c:v>
                  </c:pt>
                  <c:pt idx="38">
                    <c:v>0.7</c:v>
                  </c:pt>
                  <c:pt idx="42">
                    <c:v>0.7</c:v>
                  </c:pt>
                  <c:pt idx="46">
                    <c:v>0.7</c:v>
                  </c:pt>
                  <c:pt idx="51">
                    <c:v>0.8</c:v>
                  </c:pt>
                  <c:pt idx="56">
                    <c:v>0.86</c:v>
                  </c:pt>
                  <c:pt idx="58">
                    <c:v>0.9</c:v>
                  </c:pt>
                  <c:pt idx="64">
                    <c:v>0.9</c:v>
                  </c:pt>
                  <c:pt idx="70">
                    <c:v>0.9</c:v>
                  </c:pt>
                  <c:pt idx="76">
                    <c:v>1</c:v>
                  </c:pt>
                  <c:pt idx="82">
                    <c:v>0.95</c:v>
                  </c:pt>
                </c:numCache>
              </c:numRef>
            </c:plus>
            <c:minus>
              <c:numRef>
                <c:f>Sheet1!$E$2:$E$84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0.1</c:v>
                  </c:pt>
                  <c:pt idx="4">
                    <c:v>0.2</c:v>
                  </c:pt>
                  <c:pt idx="8">
                    <c:v>0.3</c:v>
                  </c:pt>
                  <c:pt idx="12">
                    <c:v>0.3</c:v>
                  </c:pt>
                  <c:pt idx="16">
                    <c:v>0.4</c:v>
                  </c:pt>
                  <c:pt idx="20">
                    <c:v>0.4</c:v>
                  </c:pt>
                  <c:pt idx="25">
                    <c:v>0.5</c:v>
                  </c:pt>
                  <c:pt idx="30">
                    <c:v>0.6</c:v>
                  </c:pt>
                  <c:pt idx="34">
                    <c:v>0.6</c:v>
                  </c:pt>
                  <c:pt idx="38">
                    <c:v>0.7</c:v>
                  </c:pt>
                  <c:pt idx="42">
                    <c:v>0.7</c:v>
                  </c:pt>
                  <c:pt idx="46">
                    <c:v>0.7</c:v>
                  </c:pt>
                  <c:pt idx="51">
                    <c:v>0.8</c:v>
                  </c:pt>
                  <c:pt idx="56">
                    <c:v>0.86</c:v>
                  </c:pt>
                  <c:pt idx="58">
                    <c:v>0.9</c:v>
                  </c:pt>
                  <c:pt idx="64">
                    <c:v>0.9</c:v>
                  </c:pt>
                  <c:pt idx="70">
                    <c:v>0.9</c:v>
                  </c:pt>
                  <c:pt idx="76">
                    <c:v>1</c:v>
                  </c:pt>
                  <c:pt idx="82">
                    <c:v>0.95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1965"/>
                </a:solidFill>
                <a:round/>
              </a:ln>
              <a:effectLst/>
            </c:spPr>
          </c:errBars>
          <c:cat>
            <c:numRef>
              <c:f>Sheet1!$A$2:$A$84</c:f>
              <c:numCache>
                <c:formatCode>General</c:formatCode>
                <c:ptCount val="83"/>
                <c:pt idx="0">
                  <c:v>0</c:v>
                </c:pt>
                <c:pt idx="4">
                  <c:v>4</c:v>
                </c:pt>
                <c:pt idx="8">
                  <c:v>8</c:v>
                </c:pt>
                <c:pt idx="12">
                  <c:v>12</c:v>
                </c:pt>
                <c:pt idx="16">
                  <c:v>16</c:v>
                </c:pt>
                <c:pt idx="20">
                  <c:v>20</c:v>
                </c:pt>
                <c:pt idx="25">
                  <c:v>25</c:v>
                </c:pt>
                <c:pt idx="30">
                  <c:v>30</c:v>
                </c:pt>
                <c:pt idx="34">
                  <c:v>34</c:v>
                </c:pt>
                <c:pt idx="38">
                  <c:v>38</c:v>
                </c:pt>
                <c:pt idx="42">
                  <c:v>42</c:v>
                </c:pt>
                <c:pt idx="46">
                  <c:v>46</c:v>
                </c:pt>
                <c:pt idx="51">
                  <c:v>51</c:v>
                </c:pt>
                <c:pt idx="56">
                  <c:v>56</c:v>
                </c:pt>
                <c:pt idx="64">
                  <c:v>64</c:v>
                </c:pt>
                <c:pt idx="70">
                  <c:v>70</c:v>
                </c:pt>
                <c:pt idx="76">
                  <c:v>76</c:v>
                </c:pt>
                <c:pt idx="82">
                  <c:v>82</c:v>
                </c:pt>
              </c:numCache>
            </c:numRef>
          </c:cat>
          <c:val>
            <c:numRef>
              <c:f>Sheet1!$B$2:$B$84</c:f>
              <c:numCache>
                <c:formatCode>General</c:formatCode>
                <c:ptCount val="83"/>
                <c:pt idx="0">
                  <c:v>0</c:v>
                </c:pt>
                <c:pt idx="1">
                  <c:v>-0.8</c:v>
                </c:pt>
                <c:pt idx="2">
                  <c:v>-1.4</c:v>
                </c:pt>
                <c:pt idx="3">
                  <c:v>-2</c:v>
                </c:pt>
                <c:pt idx="4">
                  <c:v>-2.2999999999999998</c:v>
                </c:pt>
                <c:pt idx="8">
                  <c:v>-3.2</c:v>
                </c:pt>
                <c:pt idx="12">
                  <c:v>-3.9</c:v>
                </c:pt>
                <c:pt idx="16">
                  <c:v>-4.0999999999999996</c:v>
                </c:pt>
                <c:pt idx="20">
                  <c:v>-4.0999999999999996</c:v>
                </c:pt>
                <c:pt idx="25">
                  <c:v>-3.8</c:v>
                </c:pt>
                <c:pt idx="30">
                  <c:v>-4.0999999999999996</c:v>
                </c:pt>
                <c:pt idx="34">
                  <c:v>-4.2</c:v>
                </c:pt>
                <c:pt idx="38">
                  <c:v>-3.9</c:v>
                </c:pt>
                <c:pt idx="42">
                  <c:v>-3.8</c:v>
                </c:pt>
                <c:pt idx="46">
                  <c:v>-3.4</c:v>
                </c:pt>
                <c:pt idx="51">
                  <c:v>-3.1</c:v>
                </c:pt>
                <c:pt idx="56">
                  <c:v>-2.7</c:v>
                </c:pt>
                <c:pt idx="58">
                  <c:v>-2.2999999999999998</c:v>
                </c:pt>
                <c:pt idx="64">
                  <c:v>-1.4</c:v>
                </c:pt>
                <c:pt idx="70">
                  <c:v>-0.1</c:v>
                </c:pt>
                <c:pt idx="76">
                  <c:v>0.5</c:v>
                </c:pt>
                <c:pt idx="82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55A-4AAF-81E3-39D6798917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82786F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58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5A-4AAF-81E3-39D6798917BC}"/>
              </c:ext>
            </c:extLst>
          </c:dPt>
          <c:dPt>
            <c:idx val="64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E55A-4AAF-81E3-39D6798917BC}"/>
              </c:ext>
            </c:extLst>
          </c:dPt>
          <c:dPt>
            <c:idx val="70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E55A-4AAF-81E3-39D6798917BC}"/>
              </c:ext>
            </c:extLst>
          </c:dPt>
          <c:dPt>
            <c:idx val="76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E55A-4AAF-81E3-39D6798917BC}"/>
              </c:ext>
            </c:extLst>
          </c:dPt>
          <c:dPt>
            <c:idx val="82"/>
            <c:marker>
              <c:symbol val="circle"/>
              <c:size val="2"/>
              <c:spPr>
                <a:solidFill>
                  <a:srgbClr val="82786F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E55A-4AAF-81E3-39D6798917BC}"/>
              </c:ext>
            </c:extLst>
          </c:dPt>
          <c:errBars>
            <c:errDir val="y"/>
            <c:errBarType val="both"/>
            <c:errValType val="cust"/>
            <c:noEndCap val="1"/>
            <c:plus>
              <c:numRef>
                <c:f>Sheet1!$F$2:$F$84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0.2</c:v>
                  </c:pt>
                  <c:pt idx="4">
                    <c:v>0.2</c:v>
                  </c:pt>
                  <c:pt idx="8">
                    <c:v>0.3</c:v>
                  </c:pt>
                  <c:pt idx="12">
                    <c:v>0.3</c:v>
                  </c:pt>
                  <c:pt idx="16">
                    <c:v>0.4</c:v>
                  </c:pt>
                  <c:pt idx="20">
                    <c:v>0.4</c:v>
                  </c:pt>
                  <c:pt idx="25">
                    <c:v>0.5</c:v>
                  </c:pt>
                  <c:pt idx="30">
                    <c:v>0.6</c:v>
                  </c:pt>
                  <c:pt idx="34">
                    <c:v>0.7</c:v>
                  </c:pt>
                  <c:pt idx="38">
                    <c:v>0.7</c:v>
                  </c:pt>
                  <c:pt idx="42">
                    <c:v>0.8</c:v>
                  </c:pt>
                  <c:pt idx="46">
                    <c:v>0.9</c:v>
                  </c:pt>
                  <c:pt idx="51">
                    <c:v>0.9</c:v>
                  </c:pt>
                  <c:pt idx="56">
                    <c:v>1</c:v>
                  </c:pt>
                  <c:pt idx="58">
                    <c:v>1</c:v>
                  </c:pt>
                  <c:pt idx="64">
                    <c:v>1</c:v>
                  </c:pt>
                  <c:pt idx="70">
                    <c:v>1.1000000000000001</c:v>
                  </c:pt>
                  <c:pt idx="76">
                    <c:v>1.2</c:v>
                  </c:pt>
                  <c:pt idx="82">
                    <c:v>1.1599999999999999</c:v>
                  </c:pt>
                </c:numCache>
              </c:numRef>
            </c:plus>
            <c:minus>
              <c:numRef>
                <c:f>Sheet1!$F$2:$F$84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0.1</c:v>
                  </c:pt>
                  <c:pt idx="2">
                    <c:v>0.1</c:v>
                  </c:pt>
                  <c:pt idx="3">
                    <c:v>0.2</c:v>
                  </c:pt>
                  <c:pt idx="4">
                    <c:v>0.2</c:v>
                  </c:pt>
                  <c:pt idx="8">
                    <c:v>0.3</c:v>
                  </c:pt>
                  <c:pt idx="12">
                    <c:v>0.3</c:v>
                  </c:pt>
                  <c:pt idx="16">
                    <c:v>0.4</c:v>
                  </c:pt>
                  <c:pt idx="20">
                    <c:v>0.4</c:v>
                  </c:pt>
                  <c:pt idx="25">
                    <c:v>0.5</c:v>
                  </c:pt>
                  <c:pt idx="30">
                    <c:v>0.6</c:v>
                  </c:pt>
                  <c:pt idx="34">
                    <c:v>0.7</c:v>
                  </c:pt>
                  <c:pt idx="38">
                    <c:v>0.7</c:v>
                  </c:pt>
                  <c:pt idx="42">
                    <c:v>0.8</c:v>
                  </c:pt>
                  <c:pt idx="46">
                    <c:v>0.9</c:v>
                  </c:pt>
                  <c:pt idx="51">
                    <c:v>0.9</c:v>
                  </c:pt>
                  <c:pt idx="56">
                    <c:v>1</c:v>
                  </c:pt>
                  <c:pt idx="58">
                    <c:v>1</c:v>
                  </c:pt>
                  <c:pt idx="64">
                    <c:v>1</c:v>
                  </c:pt>
                  <c:pt idx="70">
                    <c:v>1.1000000000000001</c:v>
                  </c:pt>
                  <c:pt idx="76">
                    <c:v>1.2</c:v>
                  </c:pt>
                  <c:pt idx="82">
                    <c:v>1.1599999999999999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cat>
            <c:numRef>
              <c:f>Sheet1!$A$2:$A$84</c:f>
              <c:numCache>
                <c:formatCode>General</c:formatCode>
                <c:ptCount val="83"/>
                <c:pt idx="0">
                  <c:v>0</c:v>
                </c:pt>
                <c:pt idx="4">
                  <c:v>4</c:v>
                </c:pt>
                <c:pt idx="8">
                  <c:v>8</c:v>
                </c:pt>
                <c:pt idx="12">
                  <c:v>12</c:v>
                </c:pt>
                <c:pt idx="16">
                  <c:v>16</c:v>
                </c:pt>
                <c:pt idx="20">
                  <c:v>20</c:v>
                </c:pt>
                <c:pt idx="25">
                  <c:v>25</c:v>
                </c:pt>
                <c:pt idx="30">
                  <c:v>30</c:v>
                </c:pt>
                <c:pt idx="34">
                  <c:v>34</c:v>
                </c:pt>
                <c:pt idx="38">
                  <c:v>38</c:v>
                </c:pt>
                <c:pt idx="42">
                  <c:v>42</c:v>
                </c:pt>
                <c:pt idx="46">
                  <c:v>46</c:v>
                </c:pt>
                <c:pt idx="51">
                  <c:v>51</c:v>
                </c:pt>
                <c:pt idx="56">
                  <c:v>56</c:v>
                </c:pt>
                <c:pt idx="64">
                  <c:v>64</c:v>
                </c:pt>
                <c:pt idx="70">
                  <c:v>70</c:v>
                </c:pt>
                <c:pt idx="76">
                  <c:v>76</c:v>
                </c:pt>
                <c:pt idx="82">
                  <c:v>82</c:v>
                </c:pt>
              </c:numCache>
            </c:numRef>
          </c:cat>
          <c:val>
            <c:numRef>
              <c:f>Sheet1!$C$2:$C$84</c:f>
              <c:numCache>
                <c:formatCode>General</c:formatCode>
                <c:ptCount val="83"/>
                <c:pt idx="0">
                  <c:v>0</c:v>
                </c:pt>
                <c:pt idx="1">
                  <c:v>-0.1</c:v>
                </c:pt>
                <c:pt idx="2">
                  <c:v>-0.1</c:v>
                </c:pt>
                <c:pt idx="3">
                  <c:v>-0.2</c:v>
                </c:pt>
                <c:pt idx="4">
                  <c:v>-0.4</c:v>
                </c:pt>
                <c:pt idx="8">
                  <c:v>-0.2</c:v>
                </c:pt>
                <c:pt idx="12">
                  <c:v>-0.1</c:v>
                </c:pt>
                <c:pt idx="16">
                  <c:v>0</c:v>
                </c:pt>
                <c:pt idx="20">
                  <c:v>0</c:v>
                </c:pt>
                <c:pt idx="25">
                  <c:v>0.5</c:v>
                </c:pt>
                <c:pt idx="30">
                  <c:v>0.6</c:v>
                </c:pt>
                <c:pt idx="34">
                  <c:v>1</c:v>
                </c:pt>
                <c:pt idx="38">
                  <c:v>1.3</c:v>
                </c:pt>
                <c:pt idx="42">
                  <c:v>1.3</c:v>
                </c:pt>
                <c:pt idx="46">
                  <c:v>1.3</c:v>
                </c:pt>
                <c:pt idx="51">
                  <c:v>1.6</c:v>
                </c:pt>
                <c:pt idx="56">
                  <c:v>2.1</c:v>
                </c:pt>
                <c:pt idx="58">
                  <c:v>2.2999999999999998</c:v>
                </c:pt>
                <c:pt idx="64">
                  <c:v>3.1</c:v>
                </c:pt>
                <c:pt idx="70">
                  <c:v>3.4</c:v>
                </c:pt>
                <c:pt idx="76">
                  <c:v>3.7</c:v>
                </c:pt>
                <c:pt idx="82">
                  <c:v>4.4000000000000004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E55A-4AAF-81E3-39D679891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7784992"/>
        <c:axId val="537785384"/>
      </c:lineChart>
      <c:catAx>
        <c:axId val="537784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85384"/>
        <c:crossesAt val="-6"/>
        <c:auto val="1"/>
        <c:lblAlgn val="ctr"/>
        <c:lblOffset val="100"/>
        <c:tickMarkSkip val="1"/>
        <c:noMultiLvlLbl val="1"/>
      </c:catAx>
      <c:valAx>
        <c:axId val="537785384"/>
        <c:scaling>
          <c:orientation val="minMax"/>
          <c:max val="6"/>
          <c:min val="-6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7784992"/>
        <c:crossesAt val="0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span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chemeClr val="tx2"/>
          </a:solidFill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567971283001384E-2"/>
          <c:y val="0.15541850421654305"/>
          <c:w val="0.89095052307926681"/>
          <c:h val="0.796611265162911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1965"/>
            </a:solidFill>
            <a:ln>
              <a:solidFill>
                <a:srgbClr val="001965"/>
              </a:solidFill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Apis For Office"/>
                      <a:ea typeface="Apis For Office"/>
                      <a:cs typeface="Apis For Office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888-4E69-AA17-57333446315A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Apis For Office"/>
                      <a:ea typeface="Apis For Office"/>
                      <a:cs typeface="Apis For Office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888-4E69-AA17-57333446315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43.25</c:v>
                </c:pt>
                <c:pt idx="1">
                  <c:v>26.08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E4-4B4A-B611-F763DC1AEC8E}"/>
            </c:ext>
          </c:extLst>
        </c:ser>
        <c:ser>
          <c:idx val="1"/>
          <c:order val="1"/>
          <c:spPr>
            <a:solidFill>
              <a:srgbClr val="939AA7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Apis For Office"/>
                      <a:ea typeface="Apis For Office"/>
                      <a:cs typeface="Apis For Office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888-4E69-AA17-57333446315A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2"/>
                      </a:solidFill>
                      <a:latin typeface="Apis For Office"/>
                      <a:ea typeface="Apis For Office"/>
                      <a:cs typeface="Apis For Office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888-4E69-AA17-57333446315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18.73</c:v>
                </c:pt>
                <c:pt idx="1">
                  <c:v>8.11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2E4-4B4A-B611-F763DC1AEC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overlap val="-20"/>
        <c:axId val="539835560"/>
        <c:axId val="539835952"/>
      </c:barChart>
      <c:catAx>
        <c:axId val="53983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tx2"/>
                </a:solidFill>
                <a:latin typeface="Apis For Office"/>
                <a:ea typeface="Apis For Office"/>
                <a:cs typeface="Apis For Office"/>
              </a:defRPr>
            </a:pPr>
            <a:endParaRPr lang="cs-CZ"/>
          </a:p>
        </c:txPr>
        <c:crossAx val="539835952"/>
        <c:crosses val="autoZero"/>
        <c:auto val="1"/>
        <c:lblAlgn val="ctr"/>
        <c:lblOffset val="100"/>
        <c:noMultiLvlLbl val="0"/>
      </c:catAx>
      <c:valAx>
        <c:axId val="539835952"/>
        <c:scaling>
          <c:orientation val="minMax"/>
          <c:max val="1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 w="19050">
            <a:solidFill>
              <a:srgbClr val="00196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Apis For Office"/>
                <a:ea typeface="Apis For Office"/>
                <a:cs typeface="Apis For Office"/>
              </a:defRPr>
            </a:pPr>
            <a:endParaRPr lang="cs-CZ"/>
          </a:p>
        </c:txPr>
        <c:crossAx val="53983556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2"/>
          </a:solidFill>
        </a:defRPr>
      </a:pPr>
      <a:endParaRPr lang="cs-CZ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567971283001384E-2"/>
          <c:y val="0.32324448806467598"/>
          <c:w val="0.89095052307926681"/>
          <c:h val="0.628785281314778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1965"/>
            </a:solidFill>
            <a:ln>
              <a:solidFill>
                <a:srgbClr val="001965"/>
              </a:solidFill>
            </a:ln>
            <a:effectLst/>
          </c:spPr>
          <c:invertIfNegative val="0"/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C2D-422B-A378-6BC656189796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C2D-422B-A378-6BC656189796}"/>
                </c:ext>
              </c:extLst>
            </c:dLbl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C2D-422B-A378-6BC656189796}"/>
                </c:ext>
              </c:extLst>
            </c:dLbl>
            <c:dLbl>
              <c:idx val="3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C2D-422B-A378-6BC656189796}"/>
                </c:ext>
              </c:extLst>
            </c:dLbl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C2D-422B-A378-6BC6561897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1965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6.13</c:v>
                </c:pt>
                <c:pt idx="1">
                  <c:v>14.3</c:v>
                </c:pt>
                <c:pt idx="2">
                  <c:v>1.44</c:v>
                </c:pt>
                <c:pt idx="3">
                  <c:v>6.84</c:v>
                </c:pt>
                <c:pt idx="4">
                  <c:v>7.88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2D-422B-A378-6BC6561897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2786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C2D-422B-A378-6BC65618979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2D-422B-A378-6BC65618979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C2D-422B-A378-6BC65618979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C2D-422B-A378-6BC65618979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C2D-422B-A378-6BC656189796}"/>
              </c:ext>
            </c:extLst>
          </c:dPt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8C2D-422B-A378-6BC656189796}"/>
                </c:ext>
              </c:extLst>
            </c:dLbl>
            <c:dLbl>
              <c:idx val="1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C2D-422B-A378-6BC656189796}"/>
                </c:ext>
              </c:extLst>
            </c:dLbl>
            <c:dLbl>
              <c:idx val="2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8C2D-422B-A378-6BC656189796}"/>
                </c:ext>
              </c:extLst>
            </c:dLbl>
            <c:dLbl>
              <c:idx val="3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C2D-422B-A378-6BC656189796}"/>
                </c:ext>
              </c:extLst>
            </c:dLbl>
            <c:dLbl>
              <c:idx val="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GB" sz="1200" b="0" i="0" u="none" strike="noStrike" kern="1200" baseline="0">
                      <a:solidFill>
                        <a:srgbClr val="00196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8C2D-422B-A378-6BC6561897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1965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3.19</c:v>
                </c:pt>
                <c:pt idx="1">
                  <c:v>12.19</c:v>
                </c:pt>
                <c:pt idx="2">
                  <c:v>2.27</c:v>
                </c:pt>
                <c:pt idx="3">
                  <c:v>5.82</c:v>
                </c:pt>
                <c:pt idx="4">
                  <c:v>6.57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C2D-422B-A378-6BC6561897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overlap val="-20"/>
        <c:axId val="539830464"/>
        <c:axId val="539832424"/>
      </c:barChart>
      <c:catAx>
        <c:axId val="5398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rgbClr val="001965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9832424"/>
        <c:crosses val="autoZero"/>
        <c:auto val="1"/>
        <c:lblAlgn val="ctr"/>
        <c:lblOffset val="100"/>
        <c:noMultiLvlLbl val="0"/>
      </c:catAx>
      <c:valAx>
        <c:axId val="539832424"/>
        <c:scaling>
          <c:orientation val="minMax"/>
          <c:max val="2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 w="19050">
            <a:solidFill>
              <a:srgbClr val="00196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1965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98304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90469160104987E-2"/>
          <c:y val="3.461712598425197E-2"/>
          <c:w val="0.90589552867351641"/>
          <c:h val="0.80422004570069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Liraglutide 3.0 mg</c:v>
                </c:pt>
              </c:strCache>
            </c:strRef>
          </c:tx>
          <c:spPr>
            <a:solidFill>
              <a:srgbClr val="001965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Gastrointestinální</c:v>
                </c:pt>
                <c:pt idx="2">
                  <c:v>Vážné</c:v>
                </c:pt>
                <c:pt idx="3">
                  <c:v>Fatální</c:v>
                </c:pt>
                <c:pt idx="4">
                  <c:v>Vedoucí k ukončení léčby†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88.8</c:v>
                </c:pt>
                <c:pt idx="1">
                  <c:v>64.8</c:v>
                </c:pt>
                <c:pt idx="2">
                  <c:v>2.4</c:v>
                </c:pt>
                <c:pt idx="3">
                  <c:v>0.8</c:v>
                </c:pt>
                <c:pt idx="4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2D-4D3C-971D-1CC62DDE76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Total</c:v>
                </c:pt>
                <c:pt idx="1">
                  <c:v>Gastrointestinální</c:v>
                </c:pt>
                <c:pt idx="2">
                  <c:v>Vážné</c:v>
                </c:pt>
                <c:pt idx="3">
                  <c:v>Fatální</c:v>
                </c:pt>
                <c:pt idx="4">
                  <c:v>Vedoucí k ukončení léčby†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84.9</c:v>
                </c:pt>
                <c:pt idx="1">
                  <c:v>36.5</c:v>
                </c:pt>
                <c:pt idx="2">
                  <c:v>4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2D-4D3C-971D-1CC62DDE7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0913808"/>
        <c:axId val="540925568"/>
      </c:barChart>
      <c:catAx>
        <c:axId val="54091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0925568"/>
        <c:crosses val="autoZero"/>
        <c:auto val="1"/>
        <c:lblAlgn val="ctr"/>
        <c:lblOffset val="100"/>
        <c:noMultiLvlLbl val="0"/>
      </c:catAx>
      <c:valAx>
        <c:axId val="54092556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rgbClr val="00196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091380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accent1"/>
          </a:solidFill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Liraglutide 3.0 mg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Nasopharyngitida</c:v>
                </c:pt>
                <c:pt idx="1">
                  <c:v>Nevolnost</c:v>
                </c:pt>
                <c:pt idx="2">
                  <c:v>Blest hlavy</c:v>
                </c:pt>
                <c:pt idx="3">
                  <c:v>Zvracení</c:v>
                </c:pt>
                <c:pt idx="4">
                  <c:v>Průjem</c:v>
                </c:pt>
                <c:pt idx="5">
                  <c:v>Bolest v horní části břicha</c:v>
                </c:pt>
                <c:pt idx="6">
                  <c:v>Bolest v orofaryngu</c:v>
                </c:pt>
                <c:pt idx="7">
                  <c:v>Chřipka</c:v>
                </c:pt>
                <c:pt idx="8">
                  <c:v>Gastroenteritida</c:v>
                </c:pt>
                <c:pt idx="9">
                  <c:v>Infekce horních cest dýchacích</c:v>
                </c:pt>
                <c:pt idx="10">
                  <c:v>Bolesti břicha</c:v>
                </c:pt>
                <c:pt idx="11">
                  <c:v>Horečka</c:v>
                </c:pt>
                <c:pt idx="12">
                  <c:v>Závratě</c:v>
                </c:pt>
                <c:pt idx="13">
                  <c:v>Dysmenorea</c:v>
                </c:pt>
                <c:pt idx="14">
                  <c:v>Artralgie</c:v>
                </c:pt>
                <c:pt idx="15">
                  <c:v>Faryngitida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27.2</c:v>
                </c:pt>
                <c:pt idx="1">
                  <c:v>42.4</c:v>
                </c:pt>
                <c:pt idx="2">
                  <c:v>23.2</c:v>
                </c:pt>
                <c:pt idx="3">
                  <c:v>34.4</c:v>
                </c:pt>
                <c:pt idx="4">
                  <c:v>22.4</c:v>
                </c:pt>
                <c:pt idx="5">
                  <c:v>13.6</c:v>
                </c:pt>
                <c:pt idx="6">
                  <c:v>8.8000000000000007</c:v>
                </c:pt>
                <c:pt idx="7">
                  <c:v>8.8000000000000007</c:v>
                </c:pt>
                <c:pt idx="8">
                  <c:v>12.8</c:v>
                </c:pt>
                <c:pt idx="9">
                  <c:v>8.8000000000000007</c:v>
                </c:pt>
                <c:pt idx="10">
                  <c:v>8</c:v>
                </c:pt>
                <c:pt idx="11">
                  <c:v>8</c:v>
                </c:pt>
                <c:pt idx="12">
                  <c:v>10.4</c:v>
                </c:pt>
                <c:pt idx="13">
                  <c:v>3.2</c:v>
                </c:pt>
                <c:pt idx="14">
                  <c:v>2.4</c:v>
                </c:pt>
                <c:pt idx="15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B5-4560-965A-48D8267FD6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Nasopharyngitida</c:v>
                </c:pt>
                <c:pt idx="1">
                  <c:v>Nevolnost</c:v>
                </c:pt>
                <c:pt idx="2">
                  <c:v>Blest hlavy</c:v>
                </c:pt>
                <c:pt idx="3">
                  <c:v>Zvracení</c:v>
                </c:pt>
                <c:pt idx="4">
                  <c:v>Průjem</c:v>
                </c:pt>
                <c:pt idx="5">
                  <c:v>Bolest v horní části břicha</c:v>
                </c:pt>
                <c:pt idx="6">
                  <c:v>Bolest v orofaryngu</c:v>
                </c:pt>
                <c:pt idx="7">
                  <c:v>Chřipka</c:v>
                </c:pt>
                <c:pt idx="8">
                  <c:v>Gastroenteritida</c:v>
                </c:pt>
                <c:pt idx="9">
                  <c:v>Infekce horních cest dýchacích</c:v>
                </c:pt>
                <c:pt idx="10">
                  <c:v>Bolesti břicha</c:v>
                </c:pt>
                <c:pt idx="11">
                  <c:v>Horečka</c:v>
                </c:pt>
                <c:pt idx="12">
                  <c:v>Závratě</c:v>
                </c:pt>
                <c:pt idx="13">
                  <c:v>Dysmenorea</c:v>
                </c:pt>
                <c:pt idx="14">
                  <c:v>Artralgie</c:v>
                </c:pt>
                <c:pt idx="15">
                  <c:v>Faryngitida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30.2</c:v>
                </c:pt>
                <c:pt idx="1">
                  <c:v>14.3</c:v>
                </c:pt>
                <c:pt idx="2">
                  <c:v>27.8</c:v>
                </c:pt>
                <c:pt idx="3">
                  <c:v>4</c:v>
                </c:pt>
                <c:pt idx="4">
                  <c:v>14.3</c:v>
                </c:pt>
                <c:pt idx="5">
                  <c:v>13.5</c:v>
                </c:pt>
                <c:pt idx="6">
                  <c:v>11.9</c:v>
                </c:pt>
                <c:pt idx="7">
                  <c:v>9.5</c:v>
                </c:pt>
                <c:pt idx="8">
                  <c:v>4.8</c:v>
                </c:pt>
                <c:pt idx="9">
                  <c:v>8.6999999999999993</c:v>
                </c:pt>
                <c:pt idx="10">
                  <c:v>8.6999999999999993</c:v>
                </c:pt>
                <c:pt idx="11">
                  <c:v>7.1</c:v>
                </c:pt>
                <c:pt idx="12">
                  <c:v>3.2</c:v>
                </c:pt>
                <c:pt idx="13">
                  <c:v>6.3</c:v>
                </c:pt>
                <c:pt idx="14">
                  <c:v>6.3</c:v>
                </c:pt>
                <c:pt idx="15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B5-4560-965A-48D8267FD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1306216"/>
        <c:axId val="561306608"/>
      </c:barChart>
      <c:catAx>
        <c:axId val="561306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accent1"/>
            </a:solidFill>
            <a:round/>
          </a:ln>
          <a:effectLst/>
        </c:spPr>
        <c:txPr>
          <a:bodyPr rot="-264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1306608"/>
        <c:crosses val="autoZero"/>
        <c:auto val="1"/>
        <c:lblAlgn val="ctr"/>
        <c:lblOffset val="100"/>
        <c:noMultiLvlLbl val="0"/>
      </c:catAx>
      <c:valAx>
        <c:axId val="561306608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6130621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accent1"/>
          </a:solidFill>
        </a:defRPr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26607070974152E-2"/>
          <c:y val="0.11035171399009303"/>
          <c:w val="0.87087371769083322"/>
          <c:h val="0.791884952841306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Sheet1!$E$2:$E$84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1</c:v>
                  </c:pt>
                  <c:pt idx="2">
                    <c:v>1</c:v>
                  </c:pt>
                  <c:pt idx="3">
                    <c:v>1</c:v>
                  </c:pt>
                  <c:pt idx="4">
                    <c:v>1</c:v>
                  </c:pt>
                  <c:pt idx="8">
                    <c:v>1</c:v>
                  </c:pt>
                  <c:pt idx="12">
                    <c:v>1</c:v>
                  </c:pt>
                  <c:pt idx="16">
                    <c:v>1</c:v>
                  </c:pt>
                  <c:pt idx="20">
                    <c:v>1</c:v>
                  </c:pt>
                  <c:pt idx="25">
                    <c:v>1</c:v>
                  </c:pt>
                  <c:pt idx="30">
                    <c:v>1</c:v>
                  </c:pt>
                  <c:pt idx="34">
                    <c:v>1</c:v>
                  </c:pt>
                  <c:pt idx="38">
                    <c:v>1</c:v>
                  </c:pt>
                  <c:pt idx="42">
                    <c:v>1</c:v>
                  </c:pt>
                  <c:pt idx="46">
                    <c:v>1</c:v>
                  </c:pt>
                  <c:pt idx="51">
                    <c:v>1</c:v>
                  </c:pt>
                  <c:pt idx="56">
                    <c:v>1</c:v>
                  </c:pt>
                  <c:pt idx="58">
                    <c:v>1</c:v>
                  </c:pt>
                  <c:pt idx="64">
                    <c:v>1</c:v>
                  </c:pt>
                  <c:pt idx="70">
                    <c:v>1</c:v>
                  </c:pt>
                  <c:pt idx="76">
                    <c:v>1</c:v>
                  </c:pt>
                  <c:pt idx="82">
                    <c:v>1</c:v>
                  </c:pt>
                </c:numCache>
              </c:numRef>
            </c:plus>
            <c:minus>
              <c:numRef>
                <c:f>Sheet1!$E$2:$E$84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1</c:v>
                  </c:pt>
                  <c:pt idx="2">
                    <c:v>1</c:v>
                  </c:pt>
                  <c:pt idx="3">
                    <c:v>1</c:v>
                  </c:pt>
                  <c:pt idx="4">
                    <c:v>1</c:v>
                  </c:pt>
                  <c:pt idx="8">
                    <c:v>1</c:v>
                  </c:pt>
                  <c:pt idx="12">
                    <c:v>1</c:v>
                  </c:pt>
                  <c:pt idx="16">
                    <c:v>1</c:v>
                  </c:pt>
                  <c:pt idx="20">
                    <c:v>1</c:v>
                  </c:pt>
                  <c:pt idx="25">
                    <c:v>1</c:v>
                  </c:pt>
                  <c:pt idx="30">
                    <c:v>1</c:v>
                  </c:pt>
                  <c:pt idx="34">
                    <c:v>1</c:v>
                  </c:pt>
                  <c:pt idx="38">
                    <c:v>1</c:v>
                  </c:pt>
                  <c:pt idx="42">
                    <c:v>1</c:v>
                  </c:pt>
                  <c:pt idx="46">
                    <c:v>1</c:v>
                  </c:pt>
                  <c:pt idx="51">
                    <c:v>1</c:v>
                  </c:pt>
                  <c:pt idx="56">
                    <c:v>1</c:v>
                  </c:pt>
                  <c:pt idx="58">
                    <c:v>1</c:v>
                  </c:pt>
                  <c:pt idx="64">
                    <c:v>1</c:v>
                  </c:pt>
                  <c:pt idx="70">
                    <c:v>1</c:v>
                  </c:pt>
                  <c:pt idx="76">
                    <c:v>1</c:v>
                  </c:pt>
                  <c:pt idx="82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1965"/>
                </a:solidFill>
                <a:round/>
              </a:ln>
              <a:effectLst/>
            </c:spPr>
          </c:errBars>
          <c:xVal>
            <c:numRef>
              <c:f>Sheet1!$A$2:$A$58</c:f>
              <c:numCache>
                <c:formatCode>General</c:formatCode>
                <c:ptCount val="57"/>
                <c:pt idx="0">
                  <c:v>0</c:v>
                </c:pt>
                <c:pt idx="4">
                  <c:v>4</c:v>
                </c:pt>
                <c:pt idx="8">
                  <c:v>8</c:v>
                </c:pt>
                <c:pt idx="12">
                  <c:v>12</c:v>
                </c:pt>
                <c:pt idx="16">
                  <c:v>16</c:v>
                </c:pt>
                <c:pt idx="20">
                  <c:v>20</c:v>
                </c:pt>
                <c:pt idx="25">
                  <c:v>25</c:v>
                </c:pt>
                <c:pt idx="30">
                  <c:v>30</c:v>
                </c:pt>
                <c:pt idx="34">
                  <c:v>34</c:v>
                </c:pt>
                <c:pt idx="38">
                  <c:v>38</c:v>
                </c:pt>
                <c:pt idx="42">
                  <c:v>42</c:v>
                </c:pt>
                <c:pt idx="46">
                  <c:v>46</c:v>
                </c:pt>
                <c:pt idx="51">
                  <c:v>51</c:v>
                </c:pt>
                <c:pt idx="56">
                  <c:v>56</c:v>
                </c:pt>
              </c:numCache>
            </c:numRef>
          </c:xVal>
          <c:yVal>
            <c:numRef>
              <c:f>Sheet1!$B$2:$B$58</c:f>
              <c:numCache>
                <c:formatCode>General</c:formatCode>
                <c:ptCount val="5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7E-401E-BD16-C02E6D743A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1"/>
            <c:plus>
              <c:numRef>
                <c:f>Sheet1!$F$2:$F$84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1</c:v>
                  </c:pt>
                  <c:pt idx="2">
                    <c:v>1</c:v>
                  </c:pt>
                  <c:pt idx="3">
                    <c:v>1</c:v>
                  </c:pt>
                  <c:pt idx="4">
                    <c:v>1</c:v>
                  </c:pt>
                  <c:pt idx="8">
                    <c:v>1</c:v>
                  </c:pt>
                  <c:pt idx="12">
                    <c:v>1</c:v>
                  </c:pt>
                  <c:pt idx="16">
                    <c:v>1</c:v>
                  </c:pt>
                  <c:pt idx="20">
                    <c:v>1</c:v>
                  </c:pt>
                  <c:pt idx="25">
                    <c:v>1</c:v>
                  </c:pt>
                  <c:pt idx="30">
                    <c:v>1</c:v>
                  </c:pt>
                  <c:pt idx="34">
                    <c:v>1</c:v>
                  </c:pt>
                  <c:pt idx="38">
                    <c:v>1</c:v>
                  </c:pt>
                  <c:pt idx="42">
                    <c:v>1</c:v>
                  </c:pt>
                  <c:pt idx="46">
                    <c:v>1</c:v>
                  </c:pt>
                  <c:pt idx="51">
                    <c:v>1</c:v>
                  </c:pt>
                  <c:pt idx="56">
                    <c:v>1</c:v>
                  </c:pt>
                  <c:pt idx="58">
                    <c:v>1</c:v>
                  </c:pt>
                  <c:pt idx="64">
                    <c:v>1</c:v>
                  </c:pt>
                  <c:pt idx="70">
                    <c:v>1</c:v>
                  </c:pt>
                  <c:pt idx="76">
                    <c:v>1</c:v>
                  </c:pt>
                  <c:pt idx="82">
                    <c:v>1</c:v>
                  </c:pt>
                </c:numCache>
              </c:numRef>
            </c:plus>
            <c:minus>
              <c:numRef>
                <c:f>Sheet1!$F$2:$F$84</c:f>
                <c:numCache>
                  <c:formatCode>General</c:formatCode>
                  <c:ptCount val="83"/>
                  <c:pt idx="0">
                    <c:v>0</c:v>
                  </c:pt>
                  <c:pt idx="1">
                    <c:v>1</c:v>
                  </c:pt>
                  <c:pt idx="2">
                    <c:v>1</c:v>
                  </c:pt>
                  <c:pt idx="3">
                    <c:v>1</c:v>
                  </c:pt>
                  <c:pt idx="4">
                    <c:v>1</c:v>
                  </c:pt>
                  <c:pt idx="8">
                    <c:v>1</c:v>
                  </c:pt>
                  <c:pt idx="12">
                    <c:v>1</c:v>
                  </c:pt>
                  <c:pt idx="16">
                    <c:v>1</c:v>
                  </c:pt>
                  <c:pt idx="20">
                    <c:v>1</c:v>
                  </c:pt>
                  <c:pt idx="25">
                    <c:v>1</c:v>
                  </c:pt>
                  <c:pt idx="30">
                    <c:v>1</c:v>
                  </c:pt>
                  <c:pt idx="34">
                    <c:v>1</c:v>
                  </c:pt>
                  <c:pt idx="38">
                    <c:v>1</c:v>
                  </c:pt>
                  <c:pt idx="42">
                    <c:v>1</c:v>
                  </c:pt>
                  <c:pt idx="46">
                    <c:v>1</c:v>
                  </c:pt>
                  <c:pt idx="51">
                    <c:v>1</c:v>
                  </c:pt>
                  <c:pt idx="56">
                    <c:v>1</c:v>
                  </c:pt>
                  <c:pt idx="58">
                    <c:v>1</c:v>
                  </c:pt>
                  <c:pt idx="64">
                    <c:v>1</c:v>
                  </c:pt>
                  <c:pt idx="70">
                    <c:v>1</c:v>
                  </c:pt>
                  <c:pt idx="76">
                    <c:v>1</c:v>
                  </c:pt>
                  <c:pt idx="82">
                    <c:v>1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82786F"/>
                </a:solidFill>
                <a:round/>
              </a:ln>
              <a:effectLst/>
            </c:spPr>
          </c:errBars>
          <c:xVal>
            <c:numRef>
              <c:f>Sheet1!$A$2:$A$58</c:f>
              <c:numCache>
                <c:formatCode>General</c:formatCode>
                <c:ptCount val="57"/>
                <c:pt idx="0">
                  <c:v>0</c:v>
                </c:pt>
                <c:pt idx="4">
                  <c:v>4</c:v>
                </c:pt>
                <c:pt idx="8">
                  <c:v>8</c:v>
                </c:pt>
                <c:pt idx="12">
                  <c:v>12</c:v>
                </c:pt>
                <c:pt idx="16">
                  <c:v>16</c:v>
                </c:pt>
                <c:pt idx="20">
                  <c:v>20</c:v>
                </c:pt>
                <c:pt idx="25">
                  <c:v>25</c:v>
                </c:pt>
                <c:pt idx="30">
                  <c:v>30</c:v>
                </c:pt>
                <c:pt idx="34">
                  <c:v>34</c:v>
                </c:pt>
                <c:pt idx="38">
                  <c:v>38</c:v>
                </c:pt>
                <c:pt idx="42">
                  <c:v>42</c:v>
                </c:pt>
                <c:pt idx="46">
                  <c:v>46</c:v>
                </c:pt>
                <c:pt idx="51">
                  <c:v>51</c:v>
                </c:pt>
                <c:pt idx="56">
                  <c:v>56</c:v>
                </c:pt>
              </c:numCache>
            </c:numRef>
          </c:xVal>
          <c:yVal>
            <c:numRef>
              <c:f>Sheet1!$C$2:$C$58</c:f>
              <c:numCache>
                <c:formatCode>General</c:formatCode>
                <c:ptCount val="5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57E-401E-BD16-C02E6D743A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0914200"/>
        <c:axId val="540915376"/>
      </c:scatterChart>
      <c:valAx>
        <c:axId val="540914200"/>
        <c:scaling>
          <c:orientation val="minMax"/>
          <c:max val="56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1965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0915376"/>
        <c:crossesAt val="0"/>
        <c:crossBetween val="midCat"/>
        <c:majorUnit val="4"/>
      </c:valAx>
      <c:valAx>
        <c:axId val="540915376"/>
        <c:scaling>
          <c:orientation val="minMax"/>
          <c:max val="3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196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1965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0914200"/>
        <c:crossesAt val="0"/>
        <c:crossBetween val="midCat"/>
        <c:majorUnit val="5"/>
      </c:valAx>
      <c:spPr>
        <a:noFill/>
        <a:ln>
          <a:noFill/>
        </a:ln>
        <a:effectLst/>
      </c:spPr>
    </c:plotArea>
    <c:plotVisOnly val="0"/>
    <c:dispBlanksAs val="span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623C1-EAC8-49A1-8570-9D088759F5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68A5954-6655-4530-ACDA-00F02CCF6E34}">
      <dgm:prSet phldrT="[Text]"/>
      <dgm:spPr/>
      <dgm:t>
        <a:bodyPr/>
        <a:lstStyle/>
        <a:p>
          <a:r>
            <a:rPr lang="cs-CZ" dirty="0"/>
            <a:t>WHO považuje obesitu za jeden z nejzávažnějších globálních zdravotních problémů 21. století</a:t>
          </a:r>
        </a:p>
      </dgm:t>
    </dgm:pt>
    <dgm:pt modelId="{7D67AC6A-6660-4B96-B546-B5B9CCBEFC3B}" type="parTrans" cxnId="{3B626625-54F0-40AC-B6B3-3657ABDAEC6B}">
      <dgm:prSet/>
      <dgm:spPr/>
      <dgm:t>
        <a:bodyPr/>
        <a:lstStyle/>
        <a:p>
          <a:endParaRPr lang="cs-CZ"/>
        </a:p>
      </dgm:t>
    </dgm:pt>
    <dgm:pt modelId="{0B41B423-F1A7-4614-BCA7-2E5919FD9E6F}" type="sibTrans" cxnId="{3B626625-54F0-40AC-B6B3-3657ABDAEC6B}">
      <dgm:prSet/>
      <dgm:spPr/>
      <dgm:t>
        <a:bodyPr/>
        <a:lstStyle/>
        <a:p>
          <a:endParaRPr lang="cs-CZ"/>
        </a:p>
      </dgm:t>
    </dgm:pt>
    <dgm:pt modelId="{2DB7CF52-65C6-4D64-9C5C-42C445C40CD5}">
      <dgm:prSet phldrT="[Text]" custT="1"/>
      <dgm:spPr/>
      <dgm:t>
        <a:bodyPr/>
        <a:lstStyle/>
        <a:p>
          <a:r>
            <a:rPr lang="en-US" sz="1400" dirty="0"/>
            <a:t>World Health Organization. Report of the commission on ending childhood obesity. World Health Organization: Geneva, Switzerland, 2016. </a:t>
          </a:r>
          <a:endParaRPr lang="cs-CZ" sz="1400" dirty="0"/>
        </a:p>
      </dgm:t>
    </dgm:pt>
    <dgm:pt modelId="{AAC816C9-56D5-4EA5-8EC9-95AF20006FAE}" type="parTrans" cxnId="{5646DECC-77E5-42B1-BA06-2640386AE29D}">
      <dgm:prSet/>
      <dgm:spPr/>
      <dgm:t>
        <a:bodyPr/>
        <a:lstStyle/>
        <a:p>
          <a:endParaRPr lang="cs-CZ"/>
        </a:p>
      </dgm:t>
    </dgm:pt>
    <dgm:pt modelId="{146DE12A-E5B4-4773-840B-D5A755FBB6C5}" type="sibTrans" cxnId="{5646DECC-77E5-42B1-BA06-2640386AE29D}">
      <dgm:prSet/>
      <dgm:spPr/>
      <dgm:t>
        <a:bodyPr/>
        <a:lstStyle/>
        <a:p>
          <a:endParaRPr lang="cs-CZ"/>
        </a:p>
      </dgm:t>
    </dgm:pt>
    <dgm:pt modelId="{0AB93A64-BBBD-4CD0-B1E5-7F8EA131017C}">
      <dgm:prSet phldrT="[Text]"/>
      <dgm:spPr/>
      <dgm:t>
        <a:bodyPr/>
        <a:lstStyle/>
        <a:p>
          <a:r>
            <a:rPr lang="cs-CZ" dirty="0"/>
            <a:t>Studie dokazují, že 41 milionů dětí mladších 5 let má nadváhu nebo obezitu v Evropě</a:t>
          </a:r>
        </a:p>
      </dgm:t>
    </dgm:pt>
    <dgm:pt modelId="{F89EDDD2-428E-43C8-8EE5-75D3720AA189}" type="parTrans" cxnId="{D0AD9069-E2AC-4669-8A92-601383A3F403}">
      <dgm:prSet/>
      <dgm:spPr/>
      <dgm:t>
        <a:bodyPr/>
        <a:lstStyle/>
        <a:p>
          <a:endParaRPr lang="cs-CZ"/>
        </a:p>
      </dgm:t>
    </dgm:pt>
    <dgm:pt modelId="{0D4CDE26-FCE3-4805-A4E1-B911ABB958DC}" type="sibTrans" cxnId="{D0AD9069-E2AC-4669-8A92-601383A3F403}">
      <dgm:prSet/>
      <dgm:spPr/>
      <dgm:t>
        <a:bodyPr/>
        <a:lstStyle/>
        <a:p>
          <a:endParaRPr lang="cs-CZ"/>
        </a:p>
      </dgm:t>
    </dgm:pt>
    <dgm:pt modelId="{CBF7EEDC-5FC7-4B13-8275-4BE454B4D973}">
      <dgm:prSet phldrT="[Text]" custT="1"/>
      <dgm:spPr/>
      <dgm:t>
        <a:bodyPr/>
        <a:lstStyle/>
        <a:p>
          <a:r>
            <a:rPr lang="en-US" sz="1400" dirty="0" err="1"/>
            <a:t>Cuschieri</a:t>
          </a:r>
          <a:r>
            <a:rPr lang="en-US" sz="1400" dirty="0"/>
            <a:t>, S. and Mamo, J. Getting to grips with the obesity epidemic in Europe. SAGE Open Med. 2016</a:t>
          </a:r>
          <a:r>
            <a:rPr lang="cs-CZ" sz="1400" dirty="0"/>
            <a:t>; 4: 2050312116670406</a:t>
          </a:r>
        </a:p>
      </dgm:t>
    </dgm:pt>
    <dgm:pt modelId="{801B5811-64C7-4BF7-B805-11826CA56F02}" type="parTrans" cxnId="{A066A7D8-38A5-4531-B42D-000062C84F26}">
      <dgm:prSet/>
      <dgm:spPr/>
      <dgm:t>
        <a:bodyPr/>
        <a:lstStyle/>
        <a:p>
          <a:endParaRPr lang="cs-CZ"/>
        </a:p>
      </dgm:t>
    </dgm:pt>
    <dgm:pt modelId="{DF9CBD6E-0743-4BFD-B974-E788B1861611}" type="sibTrans" cxnId="{A066A7D8-38A5-4531-B42D-000062C84F26}">
      <dgm:prSet/>
      <dgm:spPr/>
      <dgm:t>
        <a:bodyPr/>
        <a:lstStyle/>
        <a:p>
          <a:endParaRPr lang="cs-CZ"/>
        </a:p>
      </dgm:t>
    </dgm:pt>
    <dgm:pt modelId="{5E0D446B-47C6-4B44-922F-DB1EC65E59CD}">
      <dgm:prSet custT="1"/>
      <dgm:spPr/>
      <dgm:t>
        <a:bodyPr/>
        <a:lstStyle/>
        <a:p>
          <a:r>
            <a:rPr lang="en-US" sz="1400" dirty="0"/>
            <a:t>World Health Organization: Childhood overweight and obesity. Available online:</a:t>
          </a:r>
          <a:r>
            <a:rPr lang="cs-CZ" sz="1400" dirty="0"/>
            <a:t> </a:t>
          </a:r>
          <a:r>
            <a:rPr lang="en-US" sz="1400" dirty="0"/>
            <a:t>http://www.who.int/dietphysicalactivity/childhood/en/ (accessed on June 20, 2018)</a:t>
          </a:r>
          <a:endParaRPr lang="cs-CZ" sz="1400" dirty="0"/>
        </a:p>
      </dgm:t>
    </dgm:pt>
    <dgm:pt modelId="{BAC83653-26E3-40C1-BE26-C7795002B963}" type="parTrans" cxnId="{B6E01E76-BBAB-4042-8047-D796CFDD8799}">
      <dgm:prSet/>
      <dgm:spPr/>
      <dgm:t>
        <a:bodyPr/>
        <a:lstStyle/>
        <a:p>
          <a:endParaRPr lang="cs-CZ"/>
        </a:p>
      </dgm:t>
    </dgm:pt>
    <dgm:pt modelId="{70D926F3-3DF6-4B1A-8505-7711F33CD999}" type="sibTrans" cxnId="{B6E01E76-BBAB-4042-8047-D796CFDD8799}">
      <dgm:prSet/>
      <dgm:spPr/>
      <dgm:t>
        <a:bodyPr/>
        <a:lstStyle/>
        <a:p>
          <a:endParaRPr lang="cs-CZ"/>
        </a:p>
      </dgm:t>
    </dgm:pt>
    <dgm:pt modelId="{0D907B3D-1FA1-48E0-915B-A2189D41C5BA}" type="pres">
      <dgm:prSet presAssocID="{54E623C1-EAC8-49A1-8570-9D088759F5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8F07B5B-900E-41DD-A4C5-20D9FB8E9165}" type="pres">
      <dgm:prSet presAssocID="{D68A5954-6655-4530-ACDA-00F02CCF6E3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BFA96B2-CA0A-4CCD-8D7D-6A02BAA0E118}" type="pres">
      <dgm:prSet presAssocID="{D68A5954-6655-4530-ACDA-00F02CCF6E3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F38472-9B17-4C94-BFD9-D0BC2AB0A359}" type="pres">
      <dgm:prSet presAssocID="{0AB93A64-BBBD-4CD0-B1E5-7F8EA131017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C430FF1-FE9D-4D6F-818A-9C5645E05BD8}" type="pres">
      <dgm:prSet presAssocID="{0AB93A64-BBBD-4CD0-B1E5-7F8EA131017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4AEF9F84-98CB-42D4-8C66-02A70B5E4AF2}" type="presOf" srcId="{5E0D446B-47C6-4B44-922F-DB1EC65E59CD}" destId="{EBFA96B2-CA0A-4CCD-8D7D-6A02BAA0E118}" srcOrd="0" destOrd="1" presId="urn:microsoft.com/office/officeart/2005/8/layout/vList2"/>
    <dgm:cxn modelId="{D0AD9069-E2AC-4669-8A92-601383A3F403}" srcId="{54E623C1-EAC8-49A1-8570-9D088759F532}" destId="{0AB93A64-BBBD-4CD0-B1E5-7F8EA131017C}" srcOrd="1" destOrd="0" parTransId="{F89EDDD2-428E-43C8-8EE5-75D3720AA189}" sibTransId="{0D4CDE26-FCE3-4805-A4E1-B911ABB958DC}"/>
    <dgm:cxn modelId="{AD01D003-29B5-40B7-90AF-A36E9C8BD18E}" type="presOf" srcId="{2DB7CF52-65C6-4D64-9C5C-42C445C40CD5}" destId="{EBFA96B2-CA0A-4CCD-8D7D-6A02BAA0E118}" srcOrd="0" destOrd="0" presId="urn:microsoft.com/office/officeart/2005/8/layout/vList2"/>
    <dgm:cxn modelId="{5646DECC-77E5-42B1-BA06-2640386AE29D}" srcId="{D68A5954-6655-4530-ACDA-00F02CCF6E34}" destId="{2DB7CF52-65C6-4D64-9C5C-42C445C40CD5}" srcOrd="0" destOrd="0" parTransId="{AAC816C9-56D5-4EA5-8EC9-95AF20006FAE}" sibTransId="{146DE12A-E5B4-4773-840B-D5A755FBB6C5}"/>
    <dgm:cxn modelId="{B6E01E76-BBAB-4042-8047-D796CFDD8799}" srcId="{D68A5954-6655-4530-ACDA-00F02CCF6E34}" destId="{5E0D446B-47C6-4B44-922F-DB1EC65E59CD}" srcOrd="1" destOrd="0" parTransId="{BAC83653-26E3-40C1-BE26-C7795002B963}" sibTransId="{70D926F3-3DF6-4B1A-8505-7711F33CD999}"/>
    <dgm:cxn modelId="{35C380CD-C4B4-4D16-A5A9-093DC70D66AD}" type="presOf" srcId="{0AB93A64-BBBD-4CD0-B1E5-7F8EA131017C}" destId="{09F38472-9B17-4C94-BFD9-D0BC2AB0A359}" srcOrd="0" destOrd="0" presId="urn:microsoft.com/office/officeart/2005/8/layout/vList2"/>
    <dgm:cxn modelId="{ACB6AA0E-D024-492D-8ED7-2531B95DCD7D}" type="presOf" srcId="{CBF7EEDC-5FC7-4B13-8275-4BE454B4D973}" destId="{8C430FF1-FE9D-4D6F-818A-9C5645E05BD8}" srcOrd="0" destOrd="0" presId="urn:microsoft.com/office/officeart/2005/8/layout/vList2"/>
    <dgm:cxn modelId="{3B626625-54F0-40AC-B6B3-3657ABDAEC6B}" srcId="{54E623C1-EAC8-49A1-8570-9D088759F532}" destId="{D68A5954-6655-4530-ACDA-00F02CCF6E34}" srcOrd="0" destOrd="0" parTransId="{7D67AC6A-6660-4B96-B546-B5B9CCBEFC3B}" sibTransId="{0B41B423-F1A7-4614-BCA7-2E5919FD9E6F}"/>
    <dgm:cxn modelId="{C4FF3095-22E4-47E8-B70E-6C99CE81F043}" type="presOf" srcId="{D68A5954-6655-4530-ACDA-00F02CCF6E34}" destId="{68F07B5B-900E-41DD-A4C5-20D9FB8E9165}" srcOrd="0" destOrd="0" presId="urn:microsoft.com/office/officeart/2005/8/layout/vList2"/>
    <dgm:cxn modelId="{A066A7D8-38A5-4531-B42D-000062C84F26}" srcId="{0AB93A64-BBBD-4CD0-B1E5-7F8EA131017C}" destId="{CBF7EEDC-5FC7-4B13-8275-4BE454B4D973}" srcOrd="0" destOrd="0" parTransId="{801B5811-64C7-4BF7-B805-11826CA56F02}" sibTransId="{DF9CBD6E-0743-4BFD-B974-E788B1861611}"/>
    <dgm:cxn modelId="{ACC99D78-F74A-4580-BD99-5189CF58699B}" type="presOf" srcId="{54E623C1-EAC8-49A1-8570-9D088759F532}" destId="{0D907B3D-1FA1-48E0-915B-A2189D41C5BA}" srcOrd="0" destOrd="0" presId="urn:microsoft.com/office/officeart/2005/8/layout/vList2"/>
    <dgm:cxn modelId="{B3623CC4-A82E-4008-832A-6C3465A9C94A}" type="presParOf" srcId="{0D907B3D-1FA1-48E0-915B-A2189D41C5BA}" destId="{68F07B5B-900E-41DD-A4C5-20D9FB8E9165}" srcOrd="0" destOrd="0" presId="urn:microsoft.com/office/officeart/2005/8/layout/vList2"/>
    <dgm:cxn modelId="{C763CADF-0C7B-47AA-94D5-D64707A329E3}" type="presParOf" srcId="{0D907B3D-1FA1-48E0-915B-A2189D41C5BA}" destId="{EBFA96B2-CA0A-4CCD-8D7D-6A02BAA0E118}" srcOrd="1" destOrd="0" presId="urn:microsoft.com/office/officeart/2005/8/layout/vList2"/>
    <dgm:cxn modelId="{86A8422E-8A1A-4891-B6A5-CBF94AB17DD0}" type="presParOf" srcId="{0D907B3D-1FA1-48E0-915B-A2189D41C5BA}" destId="{09F38472-9B17-4C94-BFD9-D0BC2AB0A359}" srcOrd="2" destOrd="0" presId="urn:microsoft.com/office/officeart/2005/8/layout/vList2"/>
    <dgm:cxn modelId="{D712C234-034F-4B9F-BB99-CE4EDB91F9C2}" type="presParOf" srcId="{0D907B3D-1FA1-48E0-915B-A2189D41C5BA}" destId="{8C430FF1-FE9D-4D6F-818A-9C5645E05BD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0504E0-337C-457F-93FF-460FABF59DC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2804FF7-5CD6-4CE5-BBCC-A568982AA290}">
      <dgm:prSet phldrT="[Text]"/>
      <dgm:spPr/>
      <dgm:t>
        <a:bodyPr/>
        <a:lstStyle/>
        <a:p>
          <a:r>
            <a:rPr lang="cs-CZ" dirty="0"/>
            <a:t>?</a:t>
          </a:r>
        </a:p>
      </dgm:t>
    </dgm:pt>
    <dgm:pt modelId="{CA51D4B1-5C75-4224-9D4E-864B32965976}" type="parTrans" cxnId="{E4ACE998-5ACE-4ECD-9698-7DD874BC0CEE}">
      <dgm:prSet/>
      <dgm:spPr/>
      <dgm:t>
        <a:bodyPr/>
        <a:lstStyle/>
        <a:p>
          <a:endParaRPr lang="cs-CZ"/>
        </a:p>
      </dgm:t>
    </dgm:pt>
    <dgm:pt modelId="{3D2C7B89-C1E9-40AC-9048-F8A2B52FEAD1}" type="sibTrans" cxnId="{E4ACE998-5ACE-4ECD-9698-7DD874BC0CEE}">
      <dgm:prSet/>
      <dgm:spPr/>
      <dgm:t>
        <a:bodyPr/>
        <a:lstStyle/>
        <a:p>
          <a:endParaRPr lang="cs-CZ"/>
        </a:p>
      </dgm:t>
    </dgm:pt>
    <dgm:pt modelId="{A3F1A515-7D37-4FC2-ACF3-775F1E3442CD}">
      <dgm:prSet phldrT="[Text]"/>
      <dgm:spPr/>
      <dgm:t>
        <a:bodyPr/>
        <a:lstStyle/>
        <a:p>
          <a:r>
            <a:rPr lang="cs-CZ" dirty="0"/>
            <a:t>Podpora zdravého životního stylu       (edukace, monitorace pohybové aktivity )</a:t>
          </a:r>
        </a:p>
      </dgm:t>
    </dgm:pt>
    <dgm:pt modelId="{54891D1E-7842-4DE8-9769-A140401ECC99}" type="parTrans" cxnId="{CB570DC1-D8FC-4B70-8187-E9D1ED116723}">
      <dgm:prSet/>
      <dgm:spPr/>
      <dgm:t>
        <a:bodyPr/>
        <a:lstStyle/>
        <a:p>
          <a:endParaRPr lang="cs-CZ"/>
        </a:p>
      </dgm:t>
    </dgm:pt>
    <dgm:pt modelId="{2B53F8BD-8EDA-4365-9602-39BD76870DC2}" type="sibTrans" cxnId="{CB570DC1-D8FC-4B70-8187-E9D1ED116723}">
      <dgm:prSet/>
      <dgm:spPr/>
      <dgm:t>
        <a:bodyPr/>
        <a:lstStyle/>
        <a:p>
          <a:endParaRPr lang="cs-CZ"/>
        </a:p>
      </dgm:t>
    </dgm:pt>
    <dgm:pt modelId="{39564FA2-E710-4B80-BE09-17E9CC070E12}">
      <dgm:prSet/>
      <dgm:spPr/>
      <dgm:t>
        <a:bodyPr/>
        <a:lstStyle/>
        <a:p>
          <a:r>
            <a:rPr lang="cs-CZ" dirty="0"/>
            <a:t>Medikace                           (</a:t>
          </a:r>
          <a:r>
            <a:rPr lang="cs-CZ" dirty="0" err="1"/>
            <a:t>Metformin</a:t>
          </a:r>
          <a:r>
            <a:rPr lang="cs-CZ" dirty="0"/>
            <a:t>, </a:t>
          </a:r>
          <a:r>
            <a:rPr lang="cs-CZ" dirty="0" err="1"/>
            <a:t>Saxenda</a:t>
          </a:r>
          <a:r>
            <a:rPr lang="cs-CZ" dirty="0"/>
            <a:t>) </a:t>
          </a:r>
        </a:p>
      </dgm:t>
    </dgm:pt>
    <dgm:pt modelId="{3578F47E-EB65-4E8C-AC9A-3348487FF3ED}" type="parTrans" cxnId="{B9E48965-4AD1-4393-B52B-E165DDF55026}">
      <dgm:prSet/>
      <dgm:spPr/>
      <dgm:t>
        <a:bodyPr/>
        <a:lstStyle/>
        <a:p>
          <a:endParaRPr lang="cs-CZ"/>
        </a:p>
      </dgm:t>
    </dgm:pt>
    <dgm:pt modelId="{C54E73BF-1451-4BB6-8B98-60667938B3E0}" type="sibTrans" cxnId="{B9E48965-4AD1-4393-B52B-E165DDF55026}">
      <dgm:prSet/>
      <dgm:spPr/>
      <dgm:t>
        <a:bodyPr/>
        <a:lstStyle/>
        <a:p>
          <a:endParaRPr lang="cs-CZ"/>
        </a:p>
      </dgm:t>
    </dgm:pt>
    <dgm:pt modelId="{E037D677-B230-4B4C-82EC-4DA0BAC6938F}">
      <dgm:prSet/>
      <dgm:spPr/>
      <dgm:t>
        <a:bodyPr/>
        <a:lstStyle/>
        <a:p>
          <a:r>
            <a:rPr lang="cs-CZ" dirty="0" err="1"/>
            <a:t>Bariatrie</a:t>
          </a:r>
          <a:endParaRPr lang="cs-CZ" dirty="0"/>
        </a:p>
      </dgm:t>
    </dgm:pt>
    <dgm:pt modelId="{D5916272-FBCD-454E-93AB-060C8A44BEE4}" type="parTrans" cxnId="{8BDCD803-9BC9-428C-99B8-069662A13DE3}">
      <dgm:prSet/>
      <dgm:spPr/>
      <dgm:t>
        <a:bodyPr/>
        <a:lstStyle/>
        <a:p>
          <a:endParaRPr lang="cs-CZ"/>
        </a:p>
      </dgm:t>
    </dgm:pt>
    <dgm:pt modelId="{51A3C55F-6F50-4260-8817-3261DB25297F}" type="sibTrans" cxnId="{8BDCD803-9BC9-428C-99B8-069662A13DE3}">
      <dgm:prSet/>
      <dgm:spPr/>
      <dgm:t>
        <a:bodyPr/>
        <a:lstStyle/>
        <a:p>
          <a:endParaRPr lang="cs-CZ"/>
        </a:p>
      </dgm:t>
    </dgm:pt>
    <dgm:pt modelId="{2660D323-E116-4833-8134-32E3D6EC57BA}" type="pres">
      <dgm:prSet presAssocID="{610504E0-337C-457F-93FF-460FABF59DC2}" presName="Name0" presStyleCnt="0">
        <dgm:presLayoutVars>
          <dgm:dir/>
          <dgm:animLvl val="lvl"/>
          <dgm:resizeHandles val="exact"/>
        </dgm:presLayoutVars>
      </dgm:prSet>
      <dgm:spPr/>
    </dgm:pt>
    <dgm:pt modelId="{6F6C0443-BBF9-46E7-B9A1-3521FBFDD07A}" type="pres">
      <dgm:prSet presAssocID="{62804FF7-5CD6-4CE5-BBCC-A568982AA290}" presName="Name8" presStyleCnt="0"/>
      <dgm:spPr/>
    </dgm:pt>
    <dgm:pt modelId="{93F64993-F804-4DA4-9B21-5A4B409B093B}" type="pres">
      <dgm:prSet presAssocID="{62804FF7-5CD6-4CE5-BBCC-A568982AA290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BBBC3D-8901-46AA-BDD0-E5E0C3FA57EF}" type="pres">
      <dgm:prSet presAssocID="{62804FF7-5CD6-4CE5-BBCC-A568982AA2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7AE7340-AD91-495A-9F5A-9260B8F37273}" type="pres">
      <dgm:prSet presAssocID="{E037D677-B230-4B4C-82EC-4DA0BAC6938F}" presName="Name8" presStyleCnt="0"/>
      <dgm:spPr/>
    </dgm:pt>
    <dgm:pt modelId="{D4D12CC5-1BE3-4D68-8C6D-9222FF045015}" type="pres">
      <dgm:prSet presAssocID="{E037D677-B230-4B4C-82EC-4DA0BAC6938F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6E0C3B2-A3A5-4DDA-95E9-1F240E6392EE}" type="pres">
      <dgm:prSet presAssocID="{E037D677-B230-4B4C-82EC-4DA0BAC693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B5E9A3-0E32-442C-9395-B81BEB829ED2}" type="pres">
      <dgm:prSet presAssocID="{39564FA2-E710-4B80-BE09-17E9CC070E12}" presName="Name8" presStyleCnt="0"/>
      <dgm:spPr/>
    </dgm:pt>
    <dgm:pt modelId="{7513C424-E72A-4F3C-BD5D-1656E10CB4F9}" type="pres">
      <dgm:prSet presAssocID="{39564FA2-E710-4B80-BE09-17E9CC070E1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DB3BAFA-00A6-4FA7-9DE0-A091B31CBE3D}" type="pres">
      <dgm:prSet presAssocID="{39564FA2-E710-4B80-BE09-17E9CC070E1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5FD60D-0EB1-4521-A48C-F36E9C62C34B}" type="pres">
      <dgm:prSet presAssocID="{A3F1A515-7D37-4FC2-ACF3-775F1E3442CD}" presName="Name8" presStyleCnt="0"/>
      <dgm:spPr/>
    </dgm:pt>
    <dgm:pt modelId="{834286A3-7237-44C8-A12F-490E6D8B1A25}" type="pres">
      <dgm:prSet presAssocID="{A3F1A515-7D37-4FC2-ACF3-775F1E3442CD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C136826-6F89-4B36-9D72-91FD31F04D9E}" type="pres">
      <dgm:prSet presAssocID="{A3F1A515-7D37-4FC2-ACF3-775F1E3442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B570DC1-D8FC-4B70-8187-E9D1ED116723}" srcId="{610504E0-337C-457F-93FF-460FABF59DC2}" destId="{A3F1A515-7D37-4FC2-ACF3-775F1E3442CD}" srcOrd="3" destOrd="0" parTransId="{54891D1E-7842-4DE8-9769-A140401ECC99}" sibTransId="{2B53F8BD-8EDA-4365-9602-39BD76870DC2}"/>
    <dgm:cxn modelId="{E4ACE998-5ACE-4ECD-9698-7DD874BC0CEE}" srcId="{610504E0-337C-457F-93FF-460FABF59DC2}" destId="{62804FF7-5CD6-4CE5-BBCC-A568982AA290}" srcOrd="0" destOrd="0" parTransId="{CA51D4B1-5C75-4224-9D4E-864B32965976}" sibTransId="{3D2C7B89-C1E9-40AC-9048-F8A2B52FEAD1}"/>
    <dgm:cxn modelId="{D395A398-3977-4D7F-9362-EEEE176E31C0}" type="presOf" srcId="{E037D677-B230-4B4C-82EC-4DA0BAC6938F}" destId="{46E0C3B2-A3A5-4DDA-95E9-1F240E6392EE}" srcOrd="1" destOrd="0" presId="urn:microsoft.com/office/officeart/2005/8/layout/pyramid1"/>
    <dgm:cxn modelId="{2D15E011-163A-4BD1-A46A-B385A4990B31}" type="presOf" srcId="{39564FA2-E710-4B80-BE09-17E9CC070E12}" destId="{7513C424-E72A-4F3C-BD5D-1656E10CB4F9}" srcOrd="0" destOrd="0" presId="urn:microsoft.com/office/officeart/2005/8/layout/pyramid1"/>
    <dgm:cxn modelId="{28BC8D05-677F-46DF-823F-50FF8DE0AB20}" type="presOf" srcId="{39564FA2-E710-4B80-BE09-17E9CC070E12}" destId="{EDB3BAFA-00A6-4FA7-9DE0-A091B31CBE3D}" srcOrd="1" destOrd="0" presId="urn:microsoft.com/office/officeart/2005/8/layout/pyramid1"/>
    <dgm:cxn modelId="{8BDCD803-9BC9-428C-99B8-069662A13DE3}" srcId="{610504E0-337C-457F-93FF-460FABF59DC2}" destId="{E037D677-B230-4B4C-82EC-4DA0BAC6938F}" srcOrd="1" destOrd="0" parTransId="{D5916272-FBCD-454E-93AB-060C8A44BEE4}" sibTransId="{51A3C55F-6F50-4260-8817-3261DB25297F}"/>
    <dgm:cxn modelId="{2A24BCD1-AC56-428F-823A-9DC550F941F2}" type="presOf" srcId="{E037D677-B230-4B4C-82EC-4DA0BAC6938F}" destId="{D4D12CC5-1BE3-4D68-8C6D-9222FF045015}" srcOrd="0" destOrd="0" presId="urn:microsoft.com/office/officeart/2005/8/layout/pyramid1"/>
    <dgm:cxn modelId="{975FA112-B3F3-4BEE-9DB6-E798013531E4}" type="presOf" srcId="{610504E0-337C-457F-93FF-460FABF59DC2}" destId="{2660D323-E116-4833-8134-32E3D6EC57BA}" srcOrd="0" destOrd="0" presId="urn:microsoft.com/office/officeart/2005/8/layout/pyramid1"/>
    <dgm:cxn modelId="{45CF8515-C6ED-4E72-8CDE-F48563767FF7}" type="presOf" srcId="{A3F1A515-7D37-4FC2-ACF3-775F1E3442CD}" destId="{834286A3-7237-44C8-A12F-490E6D8B1A25}" srcOrd="0" destOrd="0" presId="urn:microsoft.com/office/officeart/2005/8/layout/pyramid1"/>
    <dgm:cxn modelId="{B9E48965-4AD1-4393-B52B-E165DDF55026}" srcId="{610504E0-337C-457F-93FF-460FABF59DC2}" destId="{39564FA2-E710-4B80-BE09-17E9CC070E12}" srcOrd="2" destOrd="0" parTransId="{3578F47E-EB65-4E8C-AC9A-3348487FF3ED}" sibTransId="{C54E73BF-1451-4BB6-8B98-60667938B3E0}"/>
    <dgm:cxn modelId="{9486ECA4-80E4-488B-BBC8-1829A6A27EB1}" type="presOf" srcId="{62804FF7-5CD6-4CE5-BBCC-A568982AA290}" destId="{93F64993-F804-4DA4-9B21-5A4B409B093B}" srcOrd="0" destOrd="0" presId="urn:microsoft.com/office/officeart/2005/8/layout/pyramid1"/>
    <dgm:cxn modelId="{45F03D06-28EC-4837-9D7F-E14A0A616288}" type="presOf" srcId="{A3F1A515-7D37-4FC2-ACF3-775F1E3442CD}" destId="{DC136826-6F89-4B36-9D72-91FD31F04D9E}" srcOrd="1" destOrd="0" presId="urn:microsoft.com/office/officeart/2005/8/layout/pyramid1"/>
    <dgm:cxn modelId="{39AF0310-04AE-4CA2-AD08-5CD7206C1CAC}" type="presOf" srcId="{62804FF7-5CD6-4CE5-BBCC-A568982AA290}" destId="{E2BBBC3D-8901-46AA-BDD0-E5E0C3FA57EF}" srcOrd="1" destOrd="0" presId="urn:microsoft.com/office/officeart/2005/8/layout/pyramid1"/>
    <dgm:cxn modelId="{31C39846-47FA-47A5-82A2-A47535570142}" type="presParOf" srcId="{2660D323-E116-4833-8134-32E3D6EC57BA}" destId="{6F6C0443-BBF9-46E7-B9A1-3521FBFDD07A}" srcOrd="0" destOrd="0" presId="urn:microsoft.com/office/officeart/2005/8/layout/pyramid1"/>
    <dgm:cxn modelId="{786EF8C7-2273-4855-838E-452A6377B784}" type="presParOf" srcId="{6F6C0443-BBF9-46E7-B9A1-3521FBFDD07A}" destId="{93F64993-F804-4DA4-9B21-5A4B409B093B}" srcOrd="0" destOrd="0" presId="urn:microsoft.com/office/officeart/2005/8/layout/pyramid1"/>
    <dgm:cxn modelId="{38EA2C2B-FB5F-4A7D-8020-ECD723833C7A}" type="presParOf" srcId="{6F6C0443-BBF9-46E7-B9A1-3521FBFDD07A}" destId="{E2BBBC3D-8901-46AA-BDD0-E5E0C3FA57EF}" srcOrd="1" destOrd="0" presId="urn:microsoft.com/office/officeart/2005/8/layout/pyramid1"/>
    <dgm:cxn modelId="{0E8545C2-F970-416E-A79E-719381057179}" type="presParOf" srcId="{2660D323-E116-4833-8134-32E3D6EC57BA}" destId="{67AE7340-AD91-495A-9F5A-9260B8F37273}" srcOrd="1" destOrd="0" presId="urn:microsoft.com/office/officeart/2005/8/layout/pyramid1"/>
    <dgm:cxn modelId="{B4278864-0416-4BA0-AE30-D90AC6A325BB}" type="presParOf" srcId="{67AE7340-AD91-495A-9F5A-9260B8F37273}" destId="{D4D12CC5-1BE3-4D68-8C6D-9222FF045015}" srcOrd="0" destOrd="0" presId="urn:microsoft.com/office/officeart/2005/8/layout/pyramid1"/>
    <dgm:cxn modelId="{D26152E3-6512-4728-9543-3A3E2652328E}" type="presParOf" srcId="{67AE7340-AD91-495A-9F5A-9260B8F37273}" destId="{46E0C3B2-A3A5-4DDA-95E9-1F240E6392EE}" srcOrd="1" destOrd="0" presId="urn:microsoft.com/office/officeart/2005/8/layout/pyramid1"/>
    <dgm:cxn modelId="{D8786A27-4673-4085-95D7-711764FAF7AE}" type="presParOf" srcId="{2660D323-E116-4833-8134-32E3D6EC57BA}" destId="{A7B5E9A3-0E32-442C-9395-B81BEB829ED2}" srcOrd="2" destOrd="0" presId="urn:microsoft.com/office/officeart/2005/8/layout/pyramid1"/>
    <dgm:cxn modelId="{021CC822-0BB8-4300-8685-100C41670EDF}" type="presParOf" srcId="{A7B5E9A3-0E32-442C-9395-B81BEB829ED2}" destId="{7513C424-E72A-4F3C-BD5D-1656E10CB4F9}" srcOrd="0" destOrd="0" presId="urn:microsoft.com/office/officeart/2005/8/layout/pyramid1"/>
    <dgm:cxn modelId="{43866AC3-F3BC-4295-9038-95FF7E5DD7B9}" type="presParOf" srcId="{A7B5E9A3-0E32-442C-9395-B81BEB829ED2}" destId="{EDB3BAFA-00A6-4FA7-9DE0-A091B31CBE3D}" srcOrd="1" destOrd="0" presId="urn:microsoft.com/office/officeart/2005/8/layout/pyramid1"/>
    <dgm:cxn modelId="{39AD2866-2276-4E54-BC5A-29BE3444A895}" type="presParOf" srcId="{2660D323-E116-4833-8134-32E3D6EC57BA}" destId="{E15FD60D-0EB1-4521-A48C-F36E9C62C34B}" srcOrd="3" destOrd="0" presId="urn:microsoft.com/office/officeart/2005/8/layout/pyramid1"/>
    <dgm:cxn modelId="{64BF7B1C-E65C-4408-A196-84FB3D83B1D1}" type="presParOf" srcId="{E15FD60D-0EB1-4521-A48C-F36E9C62C34B}" destId="{834286A3-7237-44C8-A12F-490E6D8B1A25}" srcOrd="0" destOrd="0" presId="urn:microsoft.com/office/officeart/2005/8/layout/pyramid1"/>
    <dgm:cxn modelId="{654DC996-5CBC-4879-B510-0B8C7B37736A}" type="presParOf" srcId="{E15FD60D-0EB1-4521-A48C-F36E9C62C34B}" destId="{DC136826-6F89-4B36-9D72-91FD31F04D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6969CD-30BC-443F-92A2-0AA070226E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DD50B52-E2D4-4ED9-9F2E-7AF4535171E7}">
      <dgm:prSet phldrT="[Text]"/>
      <dgm:spPr/>
      <dgm:t>
        <a:bodyPr/>
        <a:lstStyle/>
        <a:p>
          <a:r>
            <a:rPr lang="cs-CZ" dirty="0"/>
            <a:t>Do roku 2050 existuje předpoklad, že obezita postihne 60% mužů, 50% žen a 25% dětí, pokud budou současné trendy pokračovat</a:t>
          </a:r>
        </a:p>
      </dgm:t>
    </dgm:pt>
    <dgm:pt modelId="{EDFF7536-2038-40C2-8089-3E0ACA73E0C0}" type="parTrans" cxnId="{732A00DE-B7BB-48D2-9DD3-02508BEE9CA5}">
      <dgm:prSet/>
      <dgm:spPr/>
      <dgm:t>
        <a:bodyPr/>
        <a:lstStyle/>
        <a:p>
          <a:endParaRPr lang="cs-CZ"/>
        </a:p>
      </dgm:t>
    </dgm:pt>
    <dgm:pt modelId="{C44386B8-A413-4B6A-A31B-6D1B9B5FEC85}" type="sibTrans" cxnId="{732A00DE-B7BB-48D2-9DD3-02508BEE9CA5}">
      <dgm:prSet/>
      <dgm:spPr/>
      <dgm:t>
        <a:bodyPr/>
        <a:lstStyle/>
        <a:p>
          <a:endParaRPr lang="cs-CZ"/>
        </a:p>
      </dgm:t>
    </dgm:pt>
    <dgm:pt modelId="{680FC34F-F829-471C-A141-2283AC4F1535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dirty="0"/>
            <a:t>Kerry Swanton. National Heart forum. Healthy Weight, Healthy Lives: A Toolkit For Developing Local Strategies. http://www.fph.org.uk/ uploads/full_obesity_toolkit-1.pdf</a:t>
          </a:r>
          <a:endParaRPr lang="cs-CZ" sz="1400" dirty="0"/>
        </a:p>
      </dgm:t>
    </dgm:pt>
    <dgm:pt modelId="{E487413B-A220-46A2-8D2F-8D778B1AD52B}" type="parTrans" cxnId="{4B872C11-8B6E-4106-9BE9-B47947D025C2}">
      <dgm:prSet/>
      <dgm:spPr/>
      <dgm:t>
        <a:bodyPr/>
        <a:lstStyle/>
        <a:p>
          <a:endParaRPr lang="cs-CZ"/>
        </a:p>
      </dgm:t>
    </dgm:pt>
    <dgm:pt modelId="{FAE67454-3987-4862-B1D3-C1B582ED0911}" type="sibTrans" cxnId="{4B872C11-8B6E-4106-9BE9-B47947D025C2}">
      <dgm:prSet/>
      <dgm:spPr/>
      <dgm:t>
        <a:bodyPr/>
        <a:lstStyle/>
        <a:p>
          <a:endParaRPr lang="cs-CZ"/>
        </a:p>
      </dgm:t>
    </dgm:pt>
    <dgm:pt modelId="{C613E660-BAC2-45B5-B5E4-BD38083D29DC}">
      <dgm:prSet phldrT="[Text]"/>
      <dgm:spPr/>
      <dgm:t>
        <a:bodyPr/>
        <a:lstStyle/>
        <a:p>
          <a:r>
            <a:rPr lang="cs-CZ" dirty="0"/>
            <a:t>Odhaduje se, že náklady na léčbu obezitu (přímé i nepřímé) v Evropě jsou kolem 81 miliard EUR ročně, tj.1,9% - 4,7% z celkových ročních nákladů na zdravotní péči při léčbě obézních pacientů</a:t>
          </a:r>
        </a:p>
      </dgm:t>
    </dgm:pt>
    <dgm:pt modelId="{55B9B8CB-F93D-4B21-9F27-542F03759822}" type="parTrans" cxnId="{923085E0-4659-4844-A7BE-BC07FE603F83}">
      <dgm:prSet/>
      <dgm:spPr/>
      <dgm:t>
        <a:bodyPr/>
        <a:lstStyle/>
        <a:p>
          <a:endParaRPr lang="cs-CZ"/>
        </a:p>
      </dgm:t>
    </dgm:pt>
    <dgm:pt modelId="{6D8AA4AE-60D0-41A7-9FF8-C0D35321843E}" type="sibTrans" cxnId="{923085E0-4659-4844-A7BE-BC07FE603F83}">
      <dgm:prSet/>
      <dgm:spPr/>
      <dgm:t>
        <a:bodyPr/>
        <a:lstStyle/>
        <a:p>
          <a:endParaRPr lang="cs-CZ"/>
        </a:p>
      </dgm:t>
    </dgm:pt>
    <dgm:pt modelId="{DDC97F07-90EC-466C-AA17-FEFC2BA0AC98}">
      <dgm:prSet phldrT="[Text]" custT="1"/>
      <dgm:spPr/>
      <dgm:t>
        <a:bodyPr/>
        <a:lstStyle/>
        <a:p>
          <a:r>
            <a:rPr lang="en-US" sz="1400" dirty="0"/>
            <a:t>World Health Organization: Childhood</a:t>
          </a:r>
          <a:r>
            <a:rPr lang="cs-CZ" sz="1400" dirty="0"/>
            <a:t> </a:t>
          </a:r>
          <a:r>
            <a:rPr lang="en-US" sz="1400" dirty="0"/>
            <a:t>overweight and obesity. Available online: http://www.who.int/dietphysicalactivity/childhood/en/ (accessed on June 20, 2018</a:t>
          </a:r>
          <a:r>
            <a:rPr lang="cs-CZ" sz="1400" dirty="0"/>
            <a:t>)</a:t>
          </a:r>
        </a:p>
      </dgm:t>
    </dgm:pt>
    <dgm:pt modelId="{1D2FB2A9-953A-487A-AD25-D5230379D1E5}" type="parTrans" cxnId="{609FFE9C-30EF-4739-AB7D-4EF007041132}">
      <dgm:prSet/>
      <dgm:spPr/>
      <dgm:t>
        <a:bodyPr/>
        <a:lstStyle/>
        <a:p>
          <a:endParaRPr lang="cs-CZ"/>
        </a:p>
      </dgm:t>
    </dgm:pt>
    <dgm:pt modelId="{3EB09CD5-E7B8-4D83-B50D-412313CF0FA4}" type="sibTrans" cxnId="{609FFE9C-30EF-4739-AB7D-4EF007041132}">
      <dgm:prSet/>
      <dgm:spPr/>
      <dgm:t>
        <a:bodyPr/>
        <a:lstStyle/>
        <a:p>
          <a:endParaRPr lang="cs-CZ"/>
        </a:p>
      </dgm:t>
    </dgm:pt>
    <dgm:pt modelId="{65F47166-28B2-407A-9FF6-2E7F9993CDDB}" type="pres">
      <dgm:prSet presAssocID="{916969CD-30BC-443F-92A2-0AA070226E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26950FC-BC8E-4B31-BEBB-C0F4C962F811}" type="pres">
      <dgm:prSet presAssocID="{ADD50B52-E2D4-4ED9-9F2E-7AF4535171E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79AC36-8AB0-4F0A-A43B-E485E3603F2C}" type="pres">
      <dgm:prSet presAssocID="{ADD50B52-E2D4-4ED9-9F2E-7AF4535171E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DC21EB-2BBC-40A1-87DE-CA0B772017C4}" type="pres">
      <dgm:prSet presAssocID="{C613E660-BAC2-45B5-B5E4-BD38083D29D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CABBB3-C4E1-4CD4-AF11-0DC5F51C6137}" type="pres">
      <dgm:prSet presAssocID="{C613E660-BAC2-45B5-B5E4-BD38083D29D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DBC5041-065A-40F2-A89C-282A9263227E}" type="presOf" srcId="{916969CD-30BC-443F-92A2-0AA070226E58}" destId="{65F47166-28B2-407A-9FF6-2E7F9993CDDB}" srcOrd="0" destOrd="0" presId="urn:microsoft.com/office/officeart/2005/8/layout/vList2"/>
    <dgm:cxn modelId="{D332521F-78B1-4AF2-AFDC-84BFBE62A1C2}" type="presOf" srcId="{ADD50B52-E2D4-4ED9-9F2E-7AF4535171E7}" destId="{826950FC-BC8E-4B31-BEBB-C0F4C962F811}" srcOrd="0" destOrd="0" presId="urn:microsoft.com/office/officeart/2005/8/layout/vList2"/>
    <dgm:cxn modelId="{923085E0-4659-4844-A7BE-BC07FE603F83}" srcId="{916969CD-30BC-443F-92A2-0AA070226E58}" destId="{C613E660-BAC2-45B5-B5E4-BD38083D29DC}" srcOrd="1" destOrd="0" parTransId="{55B9B8CB-F93D-4B21-9F27-542F03759822}" sibTransId="{6D8AA4AE-60D0-41A7-9FF8-C0D35321843E}"/>
    <dgm:cxn modelId="{37DF62ED-5213-46CF-A5E4-9C6EBB998EBB}" type="presOf" srcId="{C613E660-BAC2-45B5-B5E4-BD38083D29DC}" destId="{CADC21EB-2BBC-40A1-87DE-CA0B772017C4}" srcOrd="0" destOrd="0" presId="urn:microsoft.com/office/officeart/2005/8/layout/vList2"/>
    <dgm:cxn modelId="{9B067A69-75E6-45C8-9D36-CDF0711958FB}" type="presOf" srcId="{680FC34F-F829-471C-A141-2283AC4F1535}" destId="{DB79AC36-8AB0-4F0A-A43B-E485E3603F2C}" srcOrd="0" destOrd="0" presId="urn:microsoft.com/office/officeart/2005/8/layout/vList2"/>
    <dgm:cxn modelId="{732A00DE-B7BB-48D2-9DD3-02508BEE9CA5}" srcId="{916969CD-30BC-443F-92A2-0AA070226E58}" destId="{ADD50B52-E2D4-4ED9-9F2E-7AF4535171E7}" srcOrd="0" destOrd="0" parTransId="{EDFF7536-2038-40C2-8089-3E0ACA73E0C0}" sibTransId="{C44386B8-A413-4B6A-A31B-6D1B9B5FEC85}"/>
    <dgm:cxn modelId="{609FFE9C-30EF-4739-AB7D-4EF007041132}" srcId="{C613E660-BAC2-45B5-B5E4-BD38083D29DC}" destId="{DDC97F07-90EC-466C-AA17-FEFC2BA0AC98}" srcOrd="0" destOrd="0" parTransId="{1D2FB2A9-953A-487A-AD25-D5230379D1E5}" sibTransId="{3EB09CD5-E7B8-4D83-B50D-412313CF0FA4}"/>
    <dgm:cxn modelId="{4B872C11-8B6E-4106-9BE9-B47947D025C2}" srcId="{ADD50B52-E2D4-4ED9-9F2E-7AF4535171E7}" destId="{680FC34F-F829-471C-A141-2283AC4F1535}" srcOrd="0" destOrd="0" parTransId="{E487413B-A220-46A2-8D2F-8D778B1AD52B}" sibTransId="{FAE67454-3987-4862-B1D3-C1B582ED0911}"/>
    <dgm:cxn modelId="{C8504EE6-D659-4A80-97A6-175E8D29F684}" type="presOf" srcId="{DDC97F07-90EC-466C-AA17-FEFC2BA0AC98}" destId="{FFCABBB3-C4E1-4CD4-AF11-0DC5F51C6137}" srcOrd="0" destOrd="0" presId="urn:microsoft.com/office/officeart/2005/8/layout/vList2"/>
    <dgm:cxn modelId="{29260177-A875-464D-B0B1-61AD35F9E6B9}" type="presParOf" srcId="{65F47166-28B2-407A-9FF6-2E7F9993CDDB}" destId="{826950FC-BC8E-4B31-BEBB-C0F4C962F811}" srcOrd="0" destOrd="0" presId="urn:microsoft.com/office/officeart/2005/8/layout/vList2"/>
    <dgm:cxn modelId="{166CC95A-E1BF-4985-A788-0543E5EF1B2F}" type="presParOf" srcId="{65F47166-28B2-407A-9FF6-2E7F9993CDDB}" destId="{DB79AC36-8AB0-4F0A-A43B-E485E3603F2C}" srcOrd="1" destOrd="0" presId="urn:microsoft.com/office/officeart/2005/8/layout/vList2"/>
    <dgm:cxn modelId="{29F96F3F-DD28-4359-8C32-93702A964E6D}" type="presParOf" srcId="{65F47166-28B2-407A-9FF6-2E7F9993CDDB}" destId="{CADC21EB-2BBC-40A1-87DE-CA0B772017C4}" srcOrd="2" destOrd="0" presId="urn:microsoft.com/office/officeart/2005/8/layout/vList2"/>
    <dgm:cxn modelId="{005AC6EB-E450-4890-82A5-703DDB0D5703}" type="presParOf" srcId="{65F47166-28B2-407A-9FF6-2E7F9993CDDB}" destId="{FFCABBB3-C4E1-4CD4-AF11-0DC5F51C613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B0629-4F99-4495-8BAC-6051A566EE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C10C51D-094E-4876-AF4A-CEF50CB38DCD}">
      <dgm:prSet phldrT="[Text]"/>
      <dgm:spPr/>
      <dgm:t>
        <a:bodyPr/>
        <a:lstStyle/>
        <a:p>
          <a:r>
            <a:rPr lang="cs-CZ" dirty="0"/>
            <a:t>Děti s obezitou jsou vystaveny zvýšenému riziku komplikací včetně metabolických a kardiovaskulárních</a:t>
          </a:r>
        </a:p>
      </dgm:t>
    </dgm:pt>
    <dgm:pt modelId="{1894F286-7DAE-4539-9A91-314CC3236E35}" type="parTrans" cxnId="{EA38431A-8794-4540-804C-12723E526B74}">
      <dgm:prSet/>
      <dgm:spPr/>
      <dgm:t>
        <a:bodyPr/>
        <a:lstStyle/>
        <a:p>
          <a:endParaRPr lang="cs-CZ"/>
        </a:p>
      </dgm:t>
    </dgm:pt>
    <dgm:pt modelId="{E9828BF4-7307-4774-B7A6-9D828BA80D34}" type="sibTrans" cxnId="{EA38431A-8794-4540-804C-12723E526B74}">
      <dgm:prSet/>
      <dgm:spPr/>
      <dgm:t>
        <a:bodyPr/>
        <a:lstStyle/>
        <a:p>
          <a:endParaRPr lang="cs-CZ"/>
        </a:p>
      </dgm:t>
    </dgm:pt>
    <dgm:pt modelId="{9AFC702A-DBA9-44A0-A3DD-B7B930A7D4BB}">
      <dgm:prSet phldrT="[Text]" custT="1"/>
      <dgm:spPr/>
      <dgm:t>
        <a:bodyPr/>
        <a:lstStyle/>
        <a:p>
          <a:r>
            <a:rPr lang="cs-CZ" sz="1400" dirty="0" err="1"/>
            <a:t>Zimmet</a:t>
          </a:r>
          <a:r>
            <a:rPr lang="cs-CZ" sz="1400" dirty="0"/>
            <a:t> P, Alberti KG, Kaufman F, et al; IDF </a:t>
          </a:r>
          <a:r>
            <a:rPr lang="cs-CZ" sz="1400" dirty="0" err="1"/>
            <a:t>Consensus</a:t>
          </a:r>
          <a:r>
            <a:rPr lang="cs-CZ" sz="1400" dirty="0"/>
            <a:t> Group. </a:t>
          </a:r>
          <a:r>
            <a:rPr lang="cs-CZ" sz="1400" dirty="0" err="1"/>
            <a:t>The</a:t>
          </a:r>
          <a:r>
            <a:rPr lang="cs-CZ" sz="1400" dirty="0"/>
            <a:t> </a:t>
          </a:r>
          <a:r>
            <a:rPr lang="cs-CZ" sz="1400" dirty="0" err="1"/>
            <a:t>metabolic</a:t>
          </a:r>
          <a:r>
            <a:rPr lang="cs-CZ" sz="1400" dirty="0"/>
            <a:t> syndrome in </a:t>
          </a:r>
          <a:r>
            <a:rPr lang="cs-CZ" sz="1400" dirty="0" err="1"/>
            <a:t>children</a:t>
          </a:r>
          <a:r>
            <a:rPr lang="cs-CZ" sz="1400" dirty="0"/>
            <a:t> and </a:t>
          </a:r>
          <a:r>
            <a:rPr lang="cs-CZ" sz="1400" dirty="0" err="1"/>
            <a:t>adolescents</a:t>
          </a:r>
          <a:r>
            <a:rPr lang="cs-CZ" sz="1400" dirty="0"/>
            <a:t> - </a:t>
          </a:r>
          <a:r>
            <a:rPr lang="cs-CZ" sz="1400" dirty="0" err="1"/>
            <a:t>an</a:t>
          </a:r>
          <a:r>
            <a:rPr lang="cs-CZ" sz="1400" dirty="0"/>
            <a:t> IDF </a:t>
          </a:r>
          <a:r>
            <a:rPr lang="cs-CZ" sz="1400" dirty="0" err="1"/>
            <a:t>consensus</a:t>
          </a:r>
          <a:r>
            <a:rPr lang="cs-CZ" sz="1400" dirty="0"/>
            <a:t> report. Pediatr Diabetes 2007;8:299-306. </a:t>
          </a:r>
        </a:p>
      </dgm:t>
    </dgm:pt>
    <dgm:pt modelId="{98CF4D4B-627F-4B52-9001-77F37E78274C}" type="parTrans" cxnId="{A3E3B4A1-FBAF-4F05-8047-CC4CBAE78FDF}">
      <dgm:prSet/>
      <dgm:spPr/>
      <dgm:t>
        <a:bodyPr/>
        <a:lstStyle/>
        <a:p>
          <a:endParaRPr lang="cs-CZ"/>
        </a:p>
      </dgm:t>
    </dgm:pt>
    <dgm:pt modelId="{0D1F4D9D-4432-484D-9364-36E005B6C6AF}" type="sibTrans" cxnId="{A3E3B4A1-FBAF-4F05-8047-CC4CBAE78FDF}">
      <dgm:prSet/>
      <dgm:spPr/>
      <dgm:t>
        <a:bodyPr/>
        <a:lstStyle/>
        <a:p>
          <a:endParaRPr lang="cs-CZ"/>
        </a:p>
      </dgm:t>
    </dgm:pt>
    <dgm:pt modelId="{55DF106B-2C1C-427B-981C-82EFA1267FB7}">
      <dgm:prSet phldrT="[Text]"/>
      <dgm:spPr/>
      <dgm:t>
        <a:bodyPr/>
        <a:lstStyle/>
        <a:p>
          <a:r>
            <a:rPr lang="cs-CZ" dirty="0"/>
            <a:t>Dětská obezita může být spojená s rozvojem závažných psychických potíží s negativním dopadem na úroveň vzdělání</a:t>
          </a:r>
        </a:p>
      </dgm:t>
    </dgm:pt>
    <dgm:pt modelId="{B0911277-225A-4608-A519-96DE73F36120}" type="parTrans" cxnId="{94ABD637-E406-4244-85C7-7F90C19705A7}">
      <dgm:prSet/>
      <dgm:spPr/>
      <dgm:t>
        <a:bodyPr/>
        <a:lstStyle/>
        <a:p>
          <a:endParaRPr lang="cs-CZ"/>
        </a:p>
      </dgm:t>
    </dgm:pt>
    <dgm:pt modelId="{68D5945E-2728-4875-B88A-B3F57F9390A7}" type="sibTrans" cxnId="{94ABD637-E406-4244-85C7-7F90C19705A7}">
      <dgm:prSet/>
      <dgm:spPr/>
      <dgm:t>
        <a:bodyPr/>
        <a:lstStyle/>
        <a:p>
          <a:endParaRPr lang="cs-CZ"/>
        </a:p>
      </dgm:t>
    </dgm:pt>
    <dgm:pt modelId="{8701AE1E-1200-4AFD-90E3-84A5310357A7}">
      <dgm:prSet phldrT="[Text]" custT="1"/>
      <dgm:spPr/>
      <dgm:t>
        <a:bodyPr/>
        <a:lstStyle/>
        <a:p>
          <a:r>
            <a:rPr lang="en-US" sz="1400" dirty="0"/>
            <a:t>Griffiths </a:t>
          </a:r>
          <a:r>
            <a:rPr lang="en-US" sz="1400" dirty="0" err="1"/>
            <a:t>LJ,WolkeD</a:t>
          </a:r>
          <a:r>
            <a:rPr lang="en-US" sz="1400" dirty="0"/>
            <a:t>, </a:t>
          </a:r>
          <a:r>
            <a:rPr lang="en-US" sz="1400" dirty="0" err="1"/>
            <a:t>PageAS</a:t>
          </a:r>
          <a:r>
            <a:rPr lang="en-US" sz="1400" dirty="0"/>
            <a:t>, et al. Obesity and bullying: different effects for boys and girls. Archives of Disease in Childhood 2006;91:121-125</a:t>
          </a:r>
          <a:r>
            <a:rPr lang="cs-CZ" sz="1400" dirty="0"/>
            <a:t>.</a:t>
          </a:r>
        </a:p>
      </dgm:t>
    </dgm:pt>
    <dgm:pt modelId="{9D005F71-B75E-4C3A-BDE5-C5F02B3B195A}" type="parTrans" cxnId="{8D63E7FC-094C-4E0F-8325-73A3B2BE7E6F}">
      <dgm:prSet/>
      <dgm:spPr/>
      <dgm:t>
        <a:bodyPr/>
        <a:lstStyle/>
        <a:p>
          <a:endParaRPr lang="cs-CZ"/>
        </a:p>
      </dgm:t>
    </dgm:pt>
    <dgm:pt modelId="{2DE88A31-A301-47D5-A8BF-BDA9A47DE15B}" type="sibTrans" cxnId="{8D63E7FC-094C-4E0F-8325-73A3B2BE7E6F}">
      <dgm:prSet/>
      <dgm:spPr/>
      <dgm:t>
        <a:bodyPr/>
        <a:lstStyle/>
        <a:p>
          <a:endParaRPr lang="cs-CZ"/>
        </a:p>
      </dgm:t>
    </dgm:pt>
    <dgm:pt modelId="{8849D9EF-5C46-49F0-B0FB-E42DDAAC5C54}">
      <dgm:prSet custT="1"/>
      <dgm:spPr/>
      <dgm:t>
        <a:bodyPr/>
        <a:lstStyle/>
        <a:p>
          <a:r>
            <a:rPr lang="cs-CZ" sz="1400" dirty="0" err="1"/>
            <a:t>Ahrens</a:t>
          </a:r>
          <a:r>
            <a:rPr lang="cs-CZ" sz="1400" dirty="0"/>
            <a:t> W, </a:t>
          </a:r>
          <a:r>
            <a:rPr lang="cs-CZ" sz="1400" dirty="0" err="1"/>
            <a:t>Moreno</a:t>
          </a:r>
          <a:r>
            <a:rPr lang="cs-CZ" sz="1400" dirty="0"/>
            <a:t> LA, </a:t>
          </a:r>
          <a:r>
            <a:rPr lang="cs-CZ" sz="1400" dirty="0" err="1"/>
            <a:t>Mårild</a:t>
          </a:r>
          <a:r>
            <a:rPr lang="cs-CZ" sz="1400" dirty="0"/>
            <a:t> S, et al; IDEFICS </a:t>
          </a:r>
          <a:r>
            <a:rPr lang="cs-CZ" sz="1400" dirty="0" err="1"/>
            <a:t>consortium</a:t>
          </a:r>
          <a:r>
            <a:rPr lang="cs-CZ" sz="1400" dirty="0"/>
            <a:t>. </a:t>
          </a:r>
          <a:r>
            <a:rPr lang="cs-CZ" sz="1400" dirty="0" err="1"/>
            <a:t>Metabolic</a:t>
          </a:r>
          <a:r>
            <a:rPr lang="cs-CZ" sz="1400" dirty="0"/>
            <a:t> syndrome in </a:t>
          </a:r>
          <a:r>
            <a:rPr lang="cs-CZ" sz="1400" dirty="0" err="1"/>
            <a:t>young</a:t>
          </a:r>
          <a:r>
            <a:rPr lang="cs-CZ" sz="1400" dirty="0"/>
            <a:t> </a:t>
          </a:r>
          <a:r>
            <a:rPr lang="cs-CZ" sz="1400" dirty="0" err="1"/>
            <a:t>children</a:t>
          </a:r>
          <a:r>
            <a:rPr lang="cs-CZ" sz="1400" dirty="0"/>
            <a:t>: </a:t>
          </a:r>
          <a:r>
            <a:rPr lang="cs-CZ" sz="1400" dirty="0" err="1"/>
            <a:t>definitions</a:t>
          </a:r>
          <a:r>
            <a:rPr lang="cs-CZ" sz="1400" dirty="0"/>
            <a:t> and </a:t>
          </a:r>
          <a:r>
            <a:rPr lang="cs-CZ" sz="1400" dirty="0" err="1"/>
            <a:t>results</a:t>
          </a:r>
          <a:r>
            <a:rPr lang="cs-CZ" sz="1400" dirty="0"/>
            <a:t> </a:t>
          </a:r>
          <a:r>
            <a:rPr lang="cs-CZ" sz="1400" dirty="0" err="1"/>
            <a:t>of</a:t>
          </a:r>
          <a:r>
            <a:rPr lang="cs-CZ" sz="1400" dirty="0"/>
            <a:t> </a:t>
          </a:r>
          <a:r>
            <a:rPr lang="cs-CZ" sz="1400" dirty="0" err="1"/>
            <a:t>the</a:t>
          </a:r>
          <a:r>
            <a:rPr lang="cs-CZ" sz="1400" dirty="0"/>
            <a:t> IDEFICS study. </a:t>
          </a:r>
          <a:r>
            <a:rPr lang="cs-CZ" sz="1400" dirty="0" err="1"/>
            <a:t>Int</a:t>
          </a:r>
          <a:r>
            <a:rPr lang="cs-CZ" sz="1400" dirty="0"/>
            <a:t> J </a:t>
          </a:r>
          <a:r>
            <a:rPr lang="cs-CZ" sz="1400" dirty="0" err="1"/>
            <a:t>Obes</a:t>
          </a:r>
          <a:r>
            <a:rPr lang="cs-CZ" sz="1400" dirty="0"/>
            <a:t> 2014;38:S4-14.</a:t>
          </a:r>
        </a:p>
      </dgm:t>
    </dgm:pt>
    <dgm:pt modelId="{C8A8A79F-6692-4B72-B849-2C0A8DC11B46}" type="parTrans" cxnId="{D9611202-B3BC-4612-8ED6-72B213F2C3FD}">
      <dgm:prSet/>
      <dgm:spPr/>
      <dgm:t>
        <a:bodyPr/>
        <a:lstStyle/>
        <a:p>
          <a:endParaRPr lang="cs-CZ"/>
        </a:p>
      </dgm:t>
    </dgm:pt>
    <dgm:pt modelId="{9FC054E8-9050-4D90-A6E9-4F88BF24BAF9}" type="sibTrans" cxnId="{D9611202-B3BC-4612-8ED6-72B213F2C3FD}">
      <dgm:prSet/>
      <dgm:spPr/>
      <dgm:t>
        <a:bodyPr/>
        <a:lstStyle/>
        <a:p>
          <a:endParaRPr lang="cs-CZ"/>
        </a:p>
      </dgm:t>
    </dgm:pt>
    <dgm:pt modelId="{0BCBE32D-5334-4E59-90FA-60F15D872F86}" type="pres">
      <dgm:prSet presAssocID="{853B0629-4F99-4495-8BAC-6051A566EE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C3B7A94-9EC5-4023-BCED-62EE304811AB}" type="pres">
      <dgm:prSet presAssocID="{EC10C51D-094E-4876-AF4A-CEF50CB38DC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4BE7B08-DC12-4461-9633-E6D4AA02E505}" type="pres">
      <dgm:prSet presAssocID="{EC10C51D-094E-4876-AF4A-CEF50CB38DC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1CEBF4-CE38-42C9-8943-9BEFD358959F}" type="pres">
      <dgm:prSet presAssocID="{55DF106B-2C1C-427B-981C-82EFA1267FB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771F32A-546C-4479-9BAB-4A5B681FD7FC}" type="pres">
      <dgm:prSet presAssocID="{55DF106B-2C1C-427B-981C-82EFA1267FB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A38431A-8794-4540-804C-12723E526B74}" srcId="{853B0629-4F99-4495-8BAC-6051A566EE92}" destId="{EC10C51D-094E-4876-AF4A-CEF50CB38DCD}" srcOrd="0" destOrd="0" parTransId="{1894F286-7DAE-4539-9A91-314CC3236E35}" sibTransId="{E9828BF4-7307-4774-B7A6-9D828BA80D34}"/>
    <dgm:cxn modelId="{39238BFA-C6AF-4515-927D-02951DF3FCA6}" type="presOf" srcId="{853B0629-4F99-4495-8BAC-6051A566EE92}" destId="{0BCBE32D-5334-4E59-90FA-60F15D872F86}" srcOrd="0" destOrd="0" presId="urn:microsoft.com/office/officeart/2005/8/layout/vList2"/>
    <dgm:cxn modelId="{D9611202-B3BC-4612-8ED6-72B213F2C3FD}" srcId="{EC10C51D-094E-4876-AF4A-CEF50CB38DCD}" destId="{8849D9EF-5C46-49F0-B0FB-E42DDAAC5C54}" srcOrd="1" destOrd="0" parTransId="{C8A8A79F-6692-4B72-B849-2C0A8DC11B46}" sibTransId="{9FC054E8-9050-4D90-A6E9-4F88BF24BAF9}"/>
    <dgm:cxn modelId="{E3BFA137-B6D9-497C-AD04-400F82806874}" type="presOf" srcId="{EC10C51D-094E-4876-AF4A-CEF50CB38DCD}" destId="{3C3B7A94-9EC5-4023-BCED-62EE304811AB}" srcOrd="0" destOrd="0" presId="urn:microsoft.com/office/officeart/2005/8/layout/vList2"/>
    <dgm:cxn modelId="{FCF470DA-E9D7-4F38-9943-B10005A55AFF}" type="presOf" srcId="{9AFC702A-DBA9-44A0-A3DD-B7B930A7D4BB}" destId="{D4BE7B08-DC12-4461-9633-E6D4AA02E505}" srcOrd="0" destOrd="0" presId="urn:microsoft.com/office/officeart/2005/8/layout/vList2"/>
    <dgm:cxn modelId="{8D63E7FC-094C-4E0F-8325-73A3B2BE7E6F}" srcId="{55DF106B-2C1C-427B-981C-82EFA1267FB7}" destId="{8701AE1E-1200-4AFD-90E3-84A5310357A7}" srcOrd="0" destOrd="0" parTransId="{9D005F71-B75E-4C3A-BDE5-C5F02B3B195A}" sibTransId="{2DE88A31-A301-47D5-A8BF-BDA9A47DE15B}"/>
    <dgm:cxn modelId="{94ABD637-E406-4244-85C7-7F90C19705A7}" srcId="{853B0629-4F99-4495-8BAC-6051A566EE92}" destId="{55DF106B-2C1C-427B-981C-82EFA1267FB7}" srcOrd="1" destOrd="0" parTransId="{B0911277-225A-4608-A519-96DE73F36120}" sibTransId="{68D5945E-2728-4875-B88A-B3F57F9390A7}"/>
    <dgm:cxn modelId="{A3E3B4A1-FBAF-4F05-8047-CC4CBAE78FDF}" srcId="{EC10C51D-094E-4876-AF4A-CEF50CB38DCD}" destId="{9AFC702A-DBA9-44A0-A3DD-B7B930A7D4BB}" srcOrd="0" destOrd="0" parTransId="{98CF4D4B-627F-4B52-9001-77F37E78274C}" sibTransId="{0D1F4D9D-4432-484D-9364-36E005B6C6AF}"/>
    <dgm:cxn modelId="{1692E4E7-661D-4823-9934-DA589B236A5E}" type="presOf" srcId="{55DF106B-2C1C-427B-981C-82EFA1267FB7}" destId="{371CEBF4-CE38-42C9-8943-9BEFD358959F}" srcOrd="0" destOrd="0" presId="urn:microsoft.com/office/officeart/2005/8/layout/vList2"/>
    <dgm:cxn modelId="{4BB2E2DC-F9E7-4873-A259-2F08CBF4599A}" type="presOf" srcId="{8701AE1E-1200-4AFD-90E3-84A5310357A7}" destId="{6771F32A-546C-4479-9BAB-4A5B681FD7FC}" srcOrd="0" destOrd="0" presId="urn:microsoft.com/office/officeart/2005/8/layout/vList2"/>
    <dgm:cxn modelId="{F577891C-9EE6-4049-8B97-EA6B79814253}" type="presOf" srcId="{8849D9EF-5C46-49F0-B0FB-E42DDAAC5C54}" destId="{D4BE7B08-DC12-4461-9633-E6D4AA02E505}" srcOrd="0" destOrd="1" presId="urn:microsoft.com/office/officeart/2005/8/layout/vList2"/>
    <dgm:cxn modelId="{65DEB7B7-B706-4392-945F-C62211CEB22F}" type="presParOf" srcId="{0BCBE32D-5334-4E59-90FA-60F15D872F86}" destId="{3C3B7A94-9EC5-4023-BCED-62EE304811AB}" srcOrd="0" destOrd="0" presId="urn:microsoft.com/office/officeart/2005/8/layout/vList2"/>
    <dgm:cxn modelId="{DD95FF45-69AD-40EE-BDC4-9864E289DEA2}" type="presParOf" srcId="{0BCBE32D-5334-4E59-90FA-60F15D872F86}" destId="{D4BE7B08-DC12-4461-9633-E6D4AA02E505}" srcOrd="1" destOrd="0" presId="urn:microsoft.com/office/officeart/2005/8/layout/vList2"/>
    <dgm:cxn modelId="{88CA1E23-C45C-48F5-9174-173C9E77FEA7}" type="presParOf" srcId="{0BCBE32D-5334-4E59-90FA-60F15D872F86}" destId="{371CEBF4-CE38-42C9-8943-9BEFD358959F}" srcOrd="2" destOrd="0" presId="urn:microsoft.com/office/officeart/2005/8/layout/vList2"/>
    <dgm:cxn modelId="{58C90B67-D9D9-4744-A94A-762BF32AC4C1}" type="presParOf" srcId="{0BCBE32D-5334-4E59-90FA-60F15D872F86}" destId="{6771F32A-546C-4479-9BAB-4A5B681FD7F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79BBC2-15FC-492D-A289-DE49894AF2E6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6668154-4A2E-4E61-8692-DA6CF6887620}">
      <dgm:prSet phldrT="[Text]"/>
      <dgm:spPr/>
      <dgm:t>
        <a:bodyPr/>
        <a:lstStyle/>
        <a:p>
          <a:pPr algn="l"/>
          <a:r>
            <a:rPr lang="cs-CZ" dirty="0"/>
            <a:t>Individuální </a:t>
          </a:r>
        </a:p>
      </dgm:t>
    </dgm:pt>
    <dgm:pt modelId="{F64E9704-2A02-42FB-A53A-8AD4F03D9605}" type="parTrans" cxnId="{EBC9871E-4DC0-41E2-B906-1DCAF15CB30F}">
      <dgm:prSet/>
      <dgm:spPr/>
      <dgm:t>
        <a:bodyPr/>
        <a:lstStyle/>
        <a:p>
          <a:endParaRPr lang="cs-CZ"/>
        </a:p>
      </dgm:t>
    </dgm:pt>
    <dgm:pt modelId="{8C231C05-7DC0-4F71-8A95-BF7F3CD587F1}" type="sibTrans" cxnId="{EBC9871E-4DC0-41E2-B906-1DCAF15CB30F}">
      <dgm:prSet/>
      <dgm:spPr/>
      <dgm:t>
        <a:bodyPr/>
        <a:lstStyle/>
        <a:p>
          <a:endParaRPr lang="cs-CZ"/>
        </a:p>
      </dgm:t>
    </dgm:pt>
    <dgm:pt modelId="{14D41963-6C62-4A2F-A983-8E54DC581AAD}">
      <dgm:prSet phldrT="[Text]"/>
      <dgm:spPr/>
      <dgm:t>
        <a:bodyPr/>
        <a:lstStyle/>
        <a:p>
          <a:r>
            <a:rPr lang="cs-CZ" dirty="0"/>
            <a:t>Kojení </a:t>
          </a:r>
        </a:p>
      </dgm:t>
    </dgm:pt>
    <dgm:pt modelId="{539220C5-D16A-4CB0-972F-83FF6609EE82}" type="parTrans" cxnId="{695A90BF-653B-4EC2-91C5-F762F1E9BB45}">
      <dgm:prSet/>
      <dgm:spPr/>
      <dgm:t>
        <a:bodyPr/>
        <a:lstStyle/>
        <a:p>
          <a:endParaRPr lang="cs-CZ"/>
        </a:p>
      </dgm:t>
    </dgm:pt>
    <dgm:pt modelId="{7AF729EB-F595-47E0-8123-30D5A455EC65}" type="sibTrans" cxnId="{695A90BF-653B-4EC2-91C5-F762F1E9BB45}">
      <dgm:prSet/>
      <dgm:spPr/>
      <dgm:t>
        <a:bodyPr/>
        <a:lstStyle/>
        <a:p>
          <a:endParaRPr lang="cs-CZ"/>
        </a:p>
      </dgm:t>
    </dgm:pt>
    <dgm:pt modelId="{487A4BC5-6A11-43A0-BC41-DB45E781243A}">
      <dgm:prSet phldrT="[Text]"/>
      <dgm:spPr/>
      <dgm:t>
        <a:bodyPr/>
        <a:lstStyle/>
        <a:p>
          <a:r>
            <a:rPr lang="cs-CZ" dirty="0"/>
            <a:t>Pravidelná fyzická aktivita </a:t>
          </a:r>
        </a:p>
      </dgm:t>
    </dgm:pt>
    <dgm:pt modelId="{737E61F8-6149-436B-88F3-B5FEDF03F6D8}" type="parTrans" cxnId="{8467F75F-3221-4CE5-AAFE-12446014D69F}">
      <dgm:prSet/>
      <dgm:spPr/>
      <dgm:t>
        <a:bodyPr/>
        <a:lstStyle/>
        <a:p>
          <a:endParaRPr lang="cs-CZ"/>
        </a:p>
      </dgm:t>
    </dgm:pt>
    <dgm:pt modelId="{343AAD64-B657-454F-9E84-17902DFC253E}" type="sibTrans" cxnId="{8467F75F-3221-4CE5-AAFE-12446014D69F}">
      <dgm:prSet/>
      <dgm:spPr/>
      <dgm:t>
        <a:bodyPr/>
        <a:lstStyle/>
        <a:p>
          <a:endParaRPr lang="cs-CZ"/>
        </a:p>
      </dgm:t>
    </dgm:pt>
    <dgm:pt modelId="{43D32A9E-9700-4BB3-B85C-C77DB44E6C5B}">
      <dgm:prSet phldrT="[Text]"/>
      <dgm:spPr/>
      <dgm:t>
        <a:bodyPr/>
        <a:lstStyle/>
        <a:p>
          <a:pPr algn="l"/>
          <a:r>
            <a:rPr lang="cs-CZ" dirty="0"/>
            <a:t>Rodina</a:t>
          </a:r>
        </a:p>
      </dgm:t>
    </dgm:pt>
    <dgm:pt modelId="{91156735-876B-43BD-8632-3D6BF934633D}" type="parTrans" cxnId="{4B3B70EC-D2B8-4418-996D-8DC2369611FA}">
      <dgm:prSet/>
      <dgm:spPr/>
      <dgm:t>
        <a:bodyPr/>
        <a:lstStyle/>
        <a:p>
          <a:endParaRPr lang="cs-CZ"/>
        </a:p>
      </dgm:t>
    </dgm:pt>
    <dgm:pt modelId="{6FF2083D-D29F-4D03-9C4D-E3391D97B429}" type="sibTrans" cxnId="{4B3B70EC-D2B8-4418-996D-8DC2369611FA}">
      <dgm:prSet/>
      <dgm:spPr/>
      <dgm:t>
        <a:bodyPr/>
        <a:lstStyle/>
        <a:p>
          <a:endParaRPr lang="cs-CZ"/>
        </a:p>
      </dgm:t>
    </dgm:pt>
    <dgm:pt modelId="{6AE72832-D23D-4606-A5BC-A297871F2F4B}">
      <dgm:prSet phldrT="[Text]"/>
      <dgm:spPr/>
      <dgm:t>
        <a:bodyPr/>
        <a:lstStyle/>
        <a:p>
          <a:r>
            <a:rPr lang="cs-CZ" dirty="0"/>
            <a:t>Podpora vhodných jídelních zvyklostí </a:t>
          </a:r>
        </a:p>
      </dgm:t>
    </dgm:pt>
    <dgm:pt modelId="{B862243B-E2AA-45B7-8583-938EE87CE33C}" type="parTrans" cxnId="{F741DE09-1251-4DE0-98DB-63413B40AF5A}">
      <dgm:prSet/>
      <dgm:spPr/>
      <dgm:t>
        <a:bodyPr/>
        <a:lstStyle/>
        <a:p>
          <a:endParaRPr lang="cs-CZ"/>
        </a:p>
      </dgm:t>
    </dgm:pt>
    <dgm:pt modelId="{7E7A1FAC-2AF6-4DC4-A963-4B3E28084E85}" type="sibTrans" cxnId="{F741DE09-1251-4DE0-98DB-63413B40AF5A}">
      <dgm:prSet/>
      <dgm:spPr/>
      <dgm:t>
        <a:bodyPr/>
        <a:lstStyle/>
        <a:p>
          <a:endParaRPr lang="cs-CZ"/>
        </a:p>
      </dgm:t>
    </dgm:pt>
    <dgm:pt modelId="{0566DCF8-B717-4389-AAE6-CCAC76D60CCB}">
      <dgm:prSet phldrT="[Text]"/>
      <dgm:spPr/>
      <dgm:t>
        <a:bodyPr/>
        <a:lstStyle/>
        <a:p>
          <a:r>
            <a:rPr lang="cs-CZ" dirty="0"/>
            <a:t>Podpora vhodné fyzické aktivity</a:t>
          </a:r>
        </a:p>
      </dgm:t>
    </dgm:pt>
    <dgm:pt modelId="{A0CF3DA8-1AB7-4483-9573-F7BEC3612A82}" type="parTrans" cxnId="{F43C7C34-2652-4DF4-B330-B7CBEA06426A}">
      <dgm:prSet/>
      <dgm:spPr/>
      <dgm:t>
        <a:bodyPr/>
        <a:lstStyle/>
        <a:p>
          <a:endParaRPr lang="cs-CZ"/>
        </a:p>
      </dgm:t>
    </dgm:pt>
    <dgm:pt modelId="{801A35F6-8C45-485A-A677-F5382185DA8C}" type="sibTrans" cxnId="{F43C7C34-2652-4DF4-B330-B7CBEA06426A}">
      <dgm:prSet/>
      <dgm:spPr/>
      <dgm:t>
        <a:bodyPr/>
        <a:lstStyle/>
        <a:p>
          <a:endParaRPr lang="cs-CZ"/>
        </a:p>
      </dgm:t>
    </dgm:pt>
    <dgm:pt modelId="{48E28ADD-C9D0-4F50-80C6-E119C82E6C99}">
      <dgm:prSet phldrT="[Text]"/>
      <dgm:spPr/>
      <dgm:t>
        <a:bodyPr/>
        <a:lstStyle/>
        <a:p>
          <a:pPr algn="l"/>
          <a:r>
            <a:rPr lang="cs-CZ" dirty="0"/>
            <a:t>Společnost</a:t>
          </a:r>
        </a:p>
      </dgm:t>
    </dgm:pt>
    <dgm:pt modelId="{65DFCD03-C296-4937-9768-19390EC37AD6}" type="parTrans" cxnId="{78BD068A-F9C7-4DCB-95C0-9837E8EDFDAD}">
      <dgm:prSet/>
      <dgm:spPr/>
      <dgm:t>
        <a:bodyPr/>
        <a:lstStyle/>
        <a:p>
          <a:endParaRPr lang="cs-CZ"/>
        </a:p>
      </dgm:t>
    </dgm:pt>
    <dgm:pt modelId="{82C85A64-FEDC-4653-B893-8ABEFC0ECC4E}" type="sibTrans" cxnId="{78BD068A-F9C7-4DCB-95C0-9837E8EDFDAD}">
      <dgm:prSet/>
      <dgm:spPr/>
      <dgm:t>
        <a:bodyPr/>
        <a:lstStyle/>
        <a:p>
          <a:endParaRPr lang="cs-CZ"/>
        </a:p>
      </dgm:t>
    </dgm:pt>
    <dgm:pt modelId="{2D08A224-E5C9-4BBD-9D5E-B363CBB5ED43}">
      <dgm:prSet phldrT="[Text]"/>
      <dgm:spPr/>
      <dgm:t>
        <a:bodyPr/>
        <a:lstStyle/>
        <a:p>
          <a:r>
            <a:rPr lang="cs-CZ" dirty="0"/>
            <a:t>Podpora vhodných edukačních programů </a:t>
          </a:r>
        </a:p>
      </dgm:t>
    </dgm:pt>
    <dgm:pt modelId="{814EB8A1-9747-44C7-BD44-67C64B781A98}" type="parTrans" cxnId="{87FEDE1E-4EF0-4A15-A58A-DC5F2F51A9F2}">
      <dgm:prSet/>
      <dgm:spPr/>
      <dgm:t>
        <a:bodyPr/>
        <a:lstStyle/>
        <a:p>
          <a:endParaRPr lang="cs-CZ"/>
        </a:p>
      </dgm:t>
    </dgm:pt>
    <dgm:pt modelId="{4B194C03-175E-4881-9DF1-04C5879DBEE3}" type="sibTrans" cxnId="{87FEDE1E-4EF0-4A15-A58A-DC5F2F51A9F2}">
      <dgm:prSet/>
      <dgm:spPr/>
      <dgm:t>
        <a:bodyPr/>
        <a:lstStyle/>
        <a:p>
          <a:endParaRPr lang="cs-CZ"/>
        </a:p>
      </dgm:t>
    </dgm:pt>
    <dgm:pt modelId="{D559A40E-DAF4-438E-B6BA-05CDE0C01682}">
      <dgm:prSet phldrT="[Text]"/>
      <dgm:spPr/>
      <dgm:t>
        <a:bodyPr/>
        <a:lstStyle/>
        <a:p>
          <a:r>
            <a:rPr lang="cs-CZ" dirty="0"/>
            <a:t>Regulace reklamy, automatů ve školách, zdanění „nezdravých“ potravin </a:t>
          </a:r>
        </a:p>
      </dgm:t>
    </dgm:pt>
    <dgm:pt modelId="{286B9A6B-2CA2-45A2-91C5-4386C05C99D4}" type="parTrans" cxnId="{32AC7429-90A5-4085-80DA-EFACAF27B479}">
      <dgm:prSet/>
      <dgm:spPr/>
      <dgm:t>
        <a:bodyPr/>
        <a:lstStyle/>
        <a:p>
          <a:endParaRPr lang="cs-CZ"/>
        </a:p>
      </dgm:t>
    </dgm:pt>
    <dgm:pt modelId="{167985E4-E19D-49D0-B662-846EA963C443}" type="sibTrans" cxnId="{32AC7429-90A5-4085-80DA-EFACAF27B479}">
      <dgm:prSet/>
      <dgm:spPr/>
      <dgm:t>
        <a:bodyPr/>
        <a:lstStyle/>
        <a:p>
          <a:endParaRPr lang="cs-CZ"/>
        </a:p>
      </dgm:t>
    </dgm:pt>
    <dgm:pt modelId="{FA5A61BB-6A32-4A8E-AAB5-039FD1F300BE}">
      <dgm:prSet phldrT="[Text]"/>
      <dgm:spPr/>
      <dgm:t>
        <a:bodyPr/>
        <a:lstStyle/>
        <a:p>
          <a:r>
            <a:rPr lang="cs-CZ" dirty="0"/>
            <a:t>Vyvážená strava</a:t>
          </a:r>
        </a:p>
      </dgm:t>
    </dgm:pt>
    <dgm:pt modelId="{5DA951B2-084C-403F-B899-92F29FFB576B}" type="parTrans" cxnId="{B8B5F28C-3021-4BE4-AA39-ED74FD49DFA6}">
      <dgm:prSet/>
      <dgm:spPr/>
      <dgm:t>
        <a:bodyPr/>
        <a:lstStyle/>
        <a:p>
          <a:endParaRPr lang="cs-CZ"/>
        </a:p>
      </dgm:t>
    </dgm:pt>
    <dgm:pt modelId="{3E02B37E-EC6E-4F2B-BBD7-6BD9D4C249AA}" type="sibTrans" cxnId="{B8B5F28C-3021-4BE4-AA39-ED74FD49DFA6}">
      <dgm:prSet/>
      <dgm:spPr/>
      <dgm:t>
        <a:bodyPr/>
        <a:lstStyle/>
        <a:p>
          <a:endParaRPr lang="cs-CZ"/>
        </a:p>
      </dgm:t>
    </dgm:pt>
    <dgm:pt modelId="{E105EB88-E149-4F52-8D1B-66543E483399}">
      <dgm:prSet phldrT="[Text]"/>
      <dgm:spPr/>
      <dgm:t>
        <a:bodyPr/>
        <a:lstStyle/>
        <a:p>
          <a:r>
            <a:rPr lang="cs-CZ" dirty="0"/>
            <a:t>Snížení příjmu slazených nápojů</a:t>
          </a:r>
        </a:p>
      </dgm:t>
    </dgm:pt>
    <dgm:pt modelId="{61D06DA3-A66E-42B3-95DD-2719C4611E5D}" type="parTrans" cxnId="{F5BA7D02-5F05-48B1-B659-97DFBF2B6BEE}">
      <dgm:prSet/>
      <dgm:spPr/>
      <dgm:t>
        <a:bodyPr/>
        <a:lstStyle/>
        <a:p>
          <a:endParaRPr lang="cs-CZ"/>
        </a:p>
      </dgm:t>
    </dgm:pt>
    <dgm:pt modelId="{E2E35FAF-9C25-44D2-9B43-3308C437A37C}" type="sibTrans" cxnId="{F5BA7D02-5F05-48B1-B659-97DFBF2B6BEE}">
      <dgm:prSet/>
      <dgm:spPr/>
      <dgm:t>
        <a:bodyPr/>
        <a:lstStyle/>
        <a:p>
          <a:endParaRPr lang="cs-CZ"/>
        </a:p>
      </dgm:t>
    </dgm:pt>
    <dgm:pt modelId="{0625F09F-A0AC-40AF-9251-BC049913F52F}">
      <dgm:prSet phldrT="[Text]"/>
      <dgm:spPr/>
      <dgm:t>
        <a:bodyPr/>
        <a:lstStyle/>
        <a:p>
          <a:r>
            <a:rPr lang="cs-CZ" dirty="0"/>
            <a:t>Limitace času strávených na sítích </a:t>
          </a:r>
        </a:p>
      </dgm:t>
    </dgm:pt>
    <dgm:pt modelId="{8D1C4E49-91A0-4336-87E8-8DE2B78805CD}" type="parTrans" cxnId="{208C020E-3CB8-46AE-A56A-7909C91B8F38}">
      <dgm:prSet/>
      <dgm:spPr/>
      <dgm:t>
        <a:bodyPr/>
        <a:lstStyle/>
        <a:p>
          <a:endParaRPr lang="cs-CZ"/>
        </a:p>
      </dgm:t>
    </dgm:pt>
    <dgm:pt modelId="{7EABF875-798D-4CF0-B7D5-FDDF6B4E3DF3}" type="sibTrans" cxnId="{208C020E-3CB8-46AE-A56A-7909C91B8F38}">
      <dgm:prSet/>
      <dgm:spPr/>
      <dgm:t>
        <a:bodyPr/>
        <a:lstStyle/>
        <a:p>
          <a:endParaRPr lang="cs-CZ"/>
        </a:p>
      </dgm:t>
    </dgm:pt>
    <dgm:pt modelId="{5548D60D-249F-4E9E-805D-B3EC6603F1F3}">
      <dgm:prSet phldrT="[Text]"/>
      <dgm:spPr/>
      <dgm:t>
        <a:bodyPr/>
        <a:lstStyle/>
        <a:p>
          <a:r>
            <a:rPr lang="cs-CZ" dirty="0"/>
            <a:t>Podpora zdravého prostředí (školní stravování, zdravého pitné režimu – pítka, dostupnost vhodné fyzické aktivity – školní hřiště)</a:t>
          </a:r>
        </a:p>
      </dgm:t>
    </dgm:pt>
    <dgm:pt modelId="{58B2B48F-C618-4AC7-85EA-D255A350D7FF}" type="parTrans" cxnId="{1BD25BA6-65EC-4245-B9AD-6FF5B75DD230}">
      <dgm:prSet/>
      <dgm:spPr/>
      <dgm:t>
        <a:bodyPr/>
        <a:lstStyle/>
        <a:p>
          <a:endParaRPr lang="cs-CZ"/>
        </a:p>
      </dgm:t>
    </dgm:pt>
    <dgm:pt modelId="{E3932412-44F7-47D1-927F-58961D46FDB1}" type="sibTrans" cxnId="{1BD25BA6-65EC-4245-B9AD-6FF5B75DD230}">
      <dgm:prSet/>
      <dgm:spPr/>
      <dgm:t>
        <a:bodyPr/>
        <a:lstStyle/>
        <a:p>
          <a:endParaRPr lang="cs-CZ"/>
        </a:p>
      </dgm:t>
    </dgm:pt>
    <dgm:pt modelId="{50B19D33-02C5-4BEC-9230-B3A93B067DE4}">
      <dgm:prSet phldrT="[Text]"/>
      <dgm:spPr/>
      <dgm:t>
        <a:bodyPr/>
        <a:lstStyle/>
        <a:p>
          <a:r>
            <a:rPr lang="cs-CZ" dirty="0"/>
            <a:t>Vhodný režim spánku</a:t>
          </a:r>
        </a:p>
      </dgm:t>
    </dgm:pt>
    <dgm:pt modelId="{74B9DB36-CC6D-4435-874F-E7C3D711133B}" type="parTrans" cxnId="{84FB93B9-3136-4D71-96AD-8637E2AC4CEE}">
      <dgm:prSet/>
      <dgm:spPr/>
      <dgm:t>
        <a:bodyPr/>
        <a:lstStyle/>
        <a:p>
          <a:endParaRPr lang="cs-CZ"/>
        </a:p>
      </dgm:t>
    </dgm:pt>
    <dgm:pt modelId="{D7C795B7-AB4C-4111-BB42-2E9F44823F55}" type="sibTrans" cxnId="{84FB93B9-3136-4D71-96AD-8637E2AC4CEE}">
      <dgm:prSet/>
      <dgm:spPr/>
      <dgm:t>
        <a:bodyPr/>
        <a:lstStyle/>
        <a:p>
          <a:endParaRPr lang="cs-CZ"/>
        </a:p>
      </dgm:t>
    </dgm:pt>
    <dgm:pt modelId="{3B3C9ECC-DBC2-40F6-907E-707496898582}" type="pres">
      <dgm:prSet presAssocID="{3579BBC2-15FC-492D-A289-DE49894AF2E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37DB94F-16D8-404C-9A2E-96F3F34FC9F3}" type="pres">
      <dgm:prSet presAssocID="{76668154-4A2E-4E61-8692-DA6CF6887620}" presName="circle1" presStyleLbl="node1" presStyleIdx="0" presStyleCnt="3"/>
      <dgm:spPr/>
    </dgm:pt>
    <dgm:pt modelId="{901A6090-98B8-45B2-A25A-6BD9192F902B}" type="pres">
      <dgm:prSet presAssocID="{76668154-4A2E-4E61-8692-DA6CF6887620}" presName="space" presStyleCnt="0"/>
      <dgm:spPr/>
    </dgm:pt>
    <dgm:pt modelId="{1857A751-A4A9-40EF-9DC4-B8D78D35782A}" type="pres">
      <dgm:prSet presAssocID="{76668154-4A2E-4E61-8692-DA6CF6887620}" presName="rect1" presStyleLbl="alignAcc1" presStyleIdx="0" presStyleCnt="3"/>
      <dgm:spPr/>
      <dgm:t>
        <a:bodyPr/>
        <a:lstStyle/>
        <a:p>
          <a:endParaRPr lang="cs-CZ"/>
        </a:p>
      </dgm:t>
    </dgm:pt>
    <dgm:pt modelId="{D43385DA-E811-483B-9932-52D100DA506C}" type="pres">
      <dgm:prSet presAssocID="{43D32A9E-9700-4BB3-B85C-C77DB44E6C5B}" presName="vertSpace2" presStyleLbl="node1" presStyleIdx="0" presStyleCnt="3"/>
      <dgm:spPr/>
    </dgm:pt>
    <dgm:pt modelId="{EB1F81E9-52FF-45F3-A8D7-60A3C48C39E4}" type="pres">
      <dgm:prSet presAssocID="{43D32A9E-9700-4BB3-B85C-C77DB44E6C5B}" presName="circle2" presStyleLbl="node1" presStyleIdx="1" presStyleCnt="3"/>
      <dgm:spPr/>
    </dgm:pt>
    <dgm:pt modelId="{C7A831ED-08BE-4C8B-BD6B-462A9ACCDDBA}" type="pres">
      <dgm:prSet presAssocID="{43D32A9E-9700-4BB3-B85C-C77DB44E6C5B}" presName="rect2" presStyleLbl="alignAcc1" presStyleIdx="1" presStyleCnt="3"/>
      <dgm:spPr/>
      <dgm:t>
        <a:bodyPr/>
        <a:lstStyle/>
        <a:p>
          <a:endParaRPr lang="cs-CZ"/>
        </a:p>
      </dgm:t>
    </dgm:pt>
    <dgm:pt modelId="{8B8CFF50-75F6-4641-BA39-2610304DCDCD}" type="pres">
      <dgm:prSet presAssocID="{48E28ADD-C9D0-4F50-80C6-E119C82E6C99}" presName="vertSpace3" presStyleLbl="node1" presStyleIdx="1" presStyleCnt="3"/>
      <dgm:spPr/>
    </dgm:pt>
    <dgm:pt modelId="{638719F8-F9F0-44C7-B044-C08CFEBFA7E6}" type="pres">
      <dgm:prSet presAssocID="{48E28ADD-C9D0-4F50-80C6-E119C82E6C99}" presName="circle3" presStyleLbl="node1" presStyleIdx="2" presStyleCnt="3"/>
      <dgm:spPr/>
    </dgm:pt>
    <dgm:pt modelId="{EAA729E9-CAB2-4E78-894E-2BA87750585E}" type="pres">
      <dgm:prSet presAssocID="{48E28ADD-C9D0-4F50-80C6-E119C82E6C99}" presName="rect3" presStyleLbl="alignAcc1" presStyleIdx="2" presStyleCnt="3"/>
      <dgm:spPr/>
      <dgm:t>
        <a:bodyPr/>
        <a:lstStyle/>
        <a:p>
          <a:endParaRPr lang="cs-CZ"/>
        </a:p>
      </dgm:t>
    </dgm:pt>
    <dgm:pt modelId="{0823EFAD-5268-46DF-AA10-AE3647A4A298}" type="pres">
      <dgm:prSet presAssocID="{76668154-4A2E-4E61-8692-DA6CF6887620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7AB6E50-7F4A-4083-BC92-1D4DED654AFE}" type="pres">
      <dgm:prSet presAssocID="{76668154-4A2E-4E61-8692-DA6CF6887620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77419A2-FE1D-489C-B605-7BDBA086B9C0}" type="pres">
      <dgm:prSet presAssocID="{43D32A9E-9700-4BB3-B85C-C77DB44E6C5B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D70F08-BB87-46D4-8850-5DF398E216AE}" type="pres">
      <dgm:prSet presAssocID="{43D32A9E-9700-4BB3-B85C-C77DB44E6C5B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1E3DB7C-50D9-446B-ACEF-C303A2AECB16}" type="pres">
      <dgm:prSet presAssocID="{48E28ADD-C9D0-4F50-80C6-E119C82E6C99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998DB4B-B4E1-4C5A-AA2A-4EFF05FEDF4F}" type="pres">
      <dgm:prSet presAssocID="{48E28ADD-C9D0-4F50-80C6-E119C82E6C99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EDD583D-A856-41A7-B989-FCE3EF8F393E}" type="presOf" srcId="{3579BBC2-15FC-492D-A289-DE49894AF2E6}" destId="{3B3C9ECC-DBC2-40F6-907E-707496898582}" srcOrd="0" destOrd="0" presId="urn:microsoft.com/office/officeart/2005/8/layout/target3"/>
    <dgm:cxn modelId="{DC350E2B-485C-406B-9CAD-C928717BA675}" type="presOf" srcId="{0566DCF8-B717-4389-AAE6-CCAC76D60CCB}" destId="{0ED70F08-BB87-46D4-8850-5DF398E216AE}" srcOrd="0" destOrd="2" presId="urn:microsoft.com/office/officeart/2005/8/layout/target3"/>
    <dgm:cxn modelId="{84FB93B9-3136-4D71-96AD-8637E2AC4CEE}" srcId="{43D32A9E-9700-4BB3-B85C-C77DB44E6C5B}" destId="{50B19D33-02C5-4BEC-9230-B3A93B067DE4}" srcOrd="3" destOrd="0" parTransId="{74B9DB36-CC6D-4435-874F-E7C3D711133B}" sibTransId="{D7C795B7-AB4C-4111-BB42-2E9F44823F55}"/>
    <dgm:cxn modelId="{F741DE09-1251-4DE0-98DB-63413B40AF5A}" srcId="{43D32A9E-9700-4BB3-B85C-C77DB44E6C5B}" destId="{6AE72832-D23D-4606-A5BC-A297871F2F4B}" srcOrd="0" destOrd="0" parTransId="{B862243B-E2AA-45B7-8583-938EE87CE33C}" sibTransId="{7E7A1FAC-2AF6-4DC4-A963-4B3E28084E85}"/>
    <dgm:cxn modelId="{8467F75F-3221-4CE5-AAFE-12446014D69F}" srcId="{76668154-4A2E-4E61-8692-DA6CF6887620}" destId="{487A4BC5-6A11-43A0-BC41-DB45E781243A}" srcOrd="3" destOrd="0" parTransId="{737E61F8-6149-436B-88F3-B5FEDF03F6D8}" sibTransId="{343AAD64-B657-454F-9E84-17902DFC253E}"/>
    <dgm:cxn modelId="{EFBEA9F9-A2E8-4CEC-9B85-769E2E18DF2A}" type="presOf" srcId="{D559A40E-DAF4-438E-B6BA-05CDE0C01682}" destId="{E998DB4B-B4E1-4C5A-AA2A-4EFF05FEDF4F}" srcOrd="0" destOrd="2" presId="urn:microsoft.com/office/officeart/2005/8/layout/target3"/>
    <dgm:cxn modelId="{441C4603-A7A0-4B62-9E2B-692B5AF79AFD}" type="presOf" srcId="{6AE72832-D23D-4606-A5BC-A297871F2F4B}" destId="{0ED70F08-BB87-46D4-8850-5DF398E216AE}" srcOrd="0" destOrd="0" presId="urn:microsoft.com/office/officeart/2005/8/layout/target3"/>
    <dgm:cxn modelId="{4A5CE5E9-E05F-4D8C-901E-02D673DF6552}" type="presOf" srcId="{2D08A224-E5C9-4BBD-9D5E-B363CBB5ED43}" destId="{E998DB4B-B4E1-4C5A-AA2A-4EFF05FEDF4F}" srcOrd="0" destOrd="0" presId="urn:microsoft.com/office/officeart/2005/8/layout/target3"/>
    <dgm:cxn modelId="{FF06BDA4-0D52-454C-AC22-C002D861847B}" type="presOf" srcId="{5548D60D-249F-4E9E-805D-B3EC6603F1F3}" destId="{E998DB4B-B4E1-4C5A-AA2A-4EFF05FEDF4F}" srcOrd="0" destOrd="1" presId="urn:microsoft.com/office/officeart/2005/8/layout/target3"/>
    <dgm:cxn modelId="{06E902F2-77B4-4BC1-BDB1-E03C976F82E2}" type="presOf" srcId="{48E28ADD-C9D0-4F50-80C6-E119C82E6C99}" destId="{11E3DB7C-50D9-446B-ACEF-C303A2AECB16}" srcOrd="1" destOrd="0" presId="urn:microsoft.com/office/officeart/2005/8/layout/target3"/>
    <dgm:cxn modelId="{1BD25BA6-65EC-4245-B9AD-6FF5B75DD230}" srcId="{48E28ADD-C9D0-4F50-80C6-E119C82E6C99}" destId="{5548D60D-249F-4E9E-805D-B3EC6603F1F3}" srcOrd="1" destOrd="0" parTransId="{58B2B48F-C618-4AC7-85EA-D255A350D7FF}" sibTransId="{E3932412-44F7-47D1-927F-58961D46FDB1}"/>
    <dgm:cxn modelId="{9092E542-FC45-45EC-AACE-8FB034E7FF0E}" type="presOf" srcId="{43D32A9E-9700-4BB3-B85C-C77DB44E6C5B}" destId="{C7A831ED-08BE-4C8B-BD6B-462A9ACCDDBA}" srcOrd="0" destOrd="0" presId="urn:microsoft.com/office/officeart/2005/8/layout/target3"/>
    <dgm:cxn modelId="{208C020E-3CB8-46AE-A56A-7909C91B8F38}" srcId="{43D32A9E-9700-4BB3-B85C-C77DB44E6C5B}" destId="{0625F09F-A0AC-40AF-9251-BC049913F52F}" srcOrd="1" destOrd="0" parTransId="{8D1C4E49-91A0-4336-87E8-8DE2B78805CD}" sibTransId="{7EABF875-798D-4CF0-B7D5-FDDF6B4E3DF3}"/>
    <dgm:cxn modelId="{695A90BF-653B-4EC2-91C5-F762F1E9BB45}" srcId="{76668154-4A2E-4E61-8692-DA6CF6887620}" destId="{14D41963-6C62-4A2F-A983-8E54DC581AAD}" srcOrd="0" destOrd="0" parTransId="{539220C5-D16A-4CB0-972F-83FF6609EE82}" sibTransId="{7AF729EB-F595-47E0-8123-30D5A455EC65}"/>
    <dgm:cxn modelId="{B8B5F28C-3021-4BE4-AA39-ED74FD49DFA6}" srcId="{76668154-4A2E-4E61-8692-DA6CF6887620}" destId="{FA5A61BB-6A32-4A8E-AAB5-039FD1F300BE}" srcOrd="1" destOrd="0" parTransId="{5DA951B2-084C-403F-B899-92F29FFB576B}" sibTransId="{3E02B37E-EC6E-4F2B-BBD7-6BD9D4C249AA}"/>
    <dgm:cxn modelId="{6FDD6E84-01A9-4D63-8212-28A9F21CD236}" type="presOf" srcId="{E105EB88-E149-4F52-8D1B-66543E483399}" destId="{27AB6E50-7F4A-4083-BC92-1D4DED654AFE}" srcOrd="0" destOrd="2" presId="urn:microsoft.com/office/officeart/2005/8/layout/target3"/>
    <dgm:cxn modelId="{9FF00F1D-31D4-4AA1-B1BB-27414EFD6C95}" type="presOf" srcId="{76668154-4A2E-4E61-8692-DA6CF6887620}" destId="{0823EFAD-5268-46DF-AA10-AE3647A4A298}" srcOrd="1" destOrd="0" presId="urn:microsoft.com/office/officeart/2005/8/layout/target3"/>
    <dgm:cxn modelId="{6D53976F-A697-4664-83B4-53D16136D076}" type="presOf" srcId="{0625F09F-A0AC-40AF-9251-BC049913F52F}" destId="{0ED70F08-BB87-46D4-8850-5DF398E216AE}" srcOrd="0" destOrd="1" presId="urn:microsoft.com/office/officeart/2005/8/layout/target3"/>
    <dgm:cxn modelId="{C5802582-EE71-48DF-A9FF-AA1E51CBD82B}" type="presOf" srcId="{487A4BC5-6A11-43A0-BC41-DB45E781243A}" destId="{27AB6E50-7F4A-4083-BC92-1D4DED654AFE}" srcOrd="0" destOrd="3" presId="urn:microsoft.com/office/officeart/2005/8/layout/target3"/>
    <dgm:cxn modelId="{78BD068A-F9C7-4DCB-95C0-9837E8EDFDAD}" srcId="{3579BBC2-15FC-492D-A289-DE49894AF2E6}" destId="{48E28ADD-C9D0-4F50-80C6-E119C82E6C99}" srcOrd="2" destOrd="0" parTransId="{65DFCD03-C296-4937-9768-19390EC37AD6}" sibTransId="{82C85A64-FEDC-4653-B893-8ABEFC0ECC4E}"/>
    <dgm:cxn modelId="{D98CDB7F-E7F3-49FB-A67E-1C1508838883}" type="presOf" srcId="{FA5A61BB-6A32-4A8E-AAB5-039FD1F300BE}" destId="{27AB6E50-7F4A-4083-BC92-1D4DED654AFE}" srcOrd="0" destOrd="1" presId="urn:microsoft.com/office/officeart/2005/8/layout/target3"/>
    <dgm:cxn modelId="{EBC9871E-4DC0-41E2-B906-1DCAF15CB30F}" srcId="{3579BBC2-15FC-492D-A289-DE49894AF2E6}" destId="{76668154-4A2E-4E61-8692-DA6CF6887620}" srcOrd="0" destOrd="0" parTransId="{F64E9704-2A02-42FB-A53A-8AD4F03D9605}" sibTransId="{8C231C05-7DC0-4F71-8A95-BF7F3CD587F1}"/>
    <dgm:cxn modelId="{625678E9-2608-44BD-BF4F-DCCDCC609DBD}" type="presOf" srcId="{48E28ADD-C9D0-4F50-80C6-E119C82E6C99}" destId="{EAA729E9-CAB2-4E78-894E-2BA87750585E}" srcOrd="0" destOrd="0" presId="urn:microsoft.com/office/officeart/2005/8/layout/target3"/>
    <dgm:cxn modelId="{F43C7C34-2652-4DF4-B330-B7CBEA06426A}" srcId="{43D32A9E-9700-4BB3-B85C-C77DB44E6C5B}" destId="{0566DCF8-B717-4389-AAE6-CCAC76D60CCB}" srcOrd="2" destOrd="0" parTransId="{A0CF3DA8-1AB7-4483-9573-F7BEC3612A82}" sibTransId="{801A35F6-8C45-485A-A677-F5382185DA8C}"/>
    <dgm:cxn modelId="{ADDF0D4F-6210-4BF6-919C-CE021C0584FB}" type="presOf" srcId="{43D32A9E-9700-4BB3-B85C-C77DB44E6C5B}" destId="{C77419A2-FE1D-489C-B605-7BDBA086B9C0}" srcOrd="1" destOrd="0" presId="urn:microsoft.com/office/officeart/2005/8/layout/target3"/>
    <dgm:cxn modelId="{F5BA7D02-5F05-48B1-B659-97DFBF2B6BEE}" srcId="{76668154-4A2E-4E61-8692-DA6CF6887620}" destId="{E105EB88-E149-4F52-8D1B-66543E483399}" srcOrd="2" destOrd="0" parTransId="{61D06DA3-A66E-42B3-95DD-2719C4611E5D}" sibTransId="{E2E35FAF-9C25-44D2-9B43-3308C437A37C}"/>
    <dgm:cxn modelId="{A2F3BB49-EAC7-4800-8CC4-0E7729FBE257}" type="presOf" srcId="{50B19D33-02C5-4BEC-9230-B3A93B067DE4}" destId="{0ED70F08-BB87-46D4-8850-5DF398E216AE}" srcOrd="0" destOrd="3" presId="urn:microsoft.com/office/officeart/2005/8/layout/target3"/>
    <dgm:cxn modelId="{87FEDE1E-4EF0-4A15-A58A-DC5F2F51A9F2}" srcId="{48E28ADD-C9D0-4F50-80C6-E119C82E6C99}" destId="{2D08A224-E5C9-4BBD-9D5E-B363CBB5ED43}" srcOrd="0" destOrd="0" parTransId="{814EB8A1-9747-44C7-BD44-67C64B781A98}" sibTransId="{4B194C03-175E-4881-9DF1-04C5879DBEE3}"/>
    <dgm:cxn modelId="{2E003B2B-8FBD-431F-AEB5-B0AC616D89D0}" type="presOf" srcId="{76668154-4A2E-4E61-8692-DA6CF6887620}" destId="{1857A751-A4A9-40EF-9DC4-B8D78D35782A}" srcOrd="0" destOrd="0" presId="urn:microsoft.com/office/officeart/2005/8/layout/target3"/>
    <dgm:cxn modelId="{4B3B70EC-D2B8-4418-996D-8DC2369611FA}" srcId="{3579BBC2-15FC-492D-A289-DE49894AF2E6}" destId="{43D32A9E-9700-4BB3-B85C-C77DB44E6C5B}" srcOrd="1" destOrd="0" parTransId="{91156735-876B-43BD-8632-3D6BF934633D}" sibTransId="{6FF2083D-D29F-4D03-9C4D-E3391D97B429}"/>
    <dgm:cxn modelId="{32AC7429-90A5-4085-80DA-EFACAF27B479}" srcId="{48E28ADD-C9D0-4F50-80C6-E119C82E6C99}" destId="{D559A40E-DAF4-438E-B6BA-05CDE0C01682}" srcOrd="2" destOrd="0" parTransId="{286B9A6B-2CA2-45A2-91C5-4386C05C99D4}" sibTransId="{167985E4-E19D-49D0-B662-846EA963C443}"/>
    <dgm:cxn modelId="{BD46B6A8-26C8-40F4-8725-F5C3A03AF3A9}" type="presOf" srcId="{14D41963-6C62-4A2F-A983-8E54DC581AAD}" destId="{27AB6E50-7F4A-4083-BC92-1D4DED654AFE}" srcOrd="0" destOrd="0" presId="urn:microsoft.com/office/officeart/2005/8/layout/target3"/>
    <dgm:cxn modelId="{B48E860D-4561-4920-86BA-943A9E621357}" type="presParOf" srcId="{3B3C9ECC-DBC2-40F6-907E-707496898582}" destId="{637DB94F-16D8-404C-9A2E-96F3F34FC9F3}" srcOrd="0" destOrd="0" presId="urn:microsoft.com/office/officeart/2005/8/layout/target3"/>
    <dgm:cxn modelId="{52C21D03-B3D6-4AC4-90FB-F68A2FDD83D0}" type="presParOf" srcId="{3B3C9ECC-DBC2-40F6-907E-707496898582}" destId="{901A6090-98B8-45B2-A25A-6BD9192F902B}" srcOrd="1" destOrd="0" presId="urn:microsoft.com/office/officeart/2005/8/layout/target3"/>
    <dgm:cxn modelId="{BDD3FFF4-09C4-42CC-9F83-7445AFA08F56}" type="presParOf" srcId="{3B3C9ECC-DBC2-40F6-907E-707496898582}" destId="{1857A751-A4A9-40EF-9DC4-B8D78D35782A}" srcOrd="2" destOrd="0" presId="urn:microsoft.com/office/officeart/2005/8/layout/target3"/>
    <dgm:cxn modelId="{61414917-530C-4305-8F32-C82F7E96F819}" type="presParOf" srcId="{3B3C9ECC-DBC2-40F6-907E-707496898582}" destId="{D43385DA-E811-483B-9932-52D100DA506C}" srcOrd="3" destOrd="0" presId="urn:microsoft.com/office/officeart/2005/8/layout/target3"/>
    <dgm:cxn modelId="{B313A949-585E-4855-8FA1-022CB1657F3A}" type="presParOf" srcId="{3B3C9ECC-DBC2-40F6-907E-707496898582}" destId="{EB1F81E9-52FF-45F3-A8D7-60A3C48C39E4}" srcOrd="4" destOrd="0" presId="urn:microsoft.com/office/officeart/2005/8/layout/target3"/>
    <dgm:cxn modelId="{883494E5-30D5-4F10-A8D9-79AC7955A8AA}" type="presParOf" srcId="{3B3C9ECC-DBC2-40F6-907E-707496898582}" destId="{C7A831ED-08BE-4C8B-BD6B-462A9ACCDDBA}" srcOrd="5" destOrd="0" presId="urn:microsoft.com/office/officeart/2005/8/layout/target3"/>
    <dgm:cxn modelId="{32344E82-7358-4D44-91A7-8E5DFCBC15E3}" type="presParOf" srcId="{3B3C9ECC-DBC2-40F6-907E-707496898582}" destId="{8B8CFF50-75F6-4641-BA39-2610304DCDCD}" srcOrd="6" destOrd="0" presId="urn:microsoft.com/office/officeart/2005/8/layout/target3"/>
    <dgm:cxn modelId="{EE3CA6E2-BCF3-4C57-91D8-6D169098472C}" type="presParOf" srcId="{3B3C9ECC-DBC2-40F6-907E-707496898582}" destId="{638719F8-F9F0-44C7-B044-C08CFEBFA7E6}" srcOrd="7" destOrd="0" presId="urn:microsoft.com/office/officeart/2005/8/layout/target3"/>
    <dgm:cxn modelId="{9E20C05D-0A8B-4001-BD34-AFB22E2542D9}" type="presParOf" srcId="{3B3C9ECC-DBC2-40F6-907E-707496898582}" destId="{EAA729E9-CAB2-4E78-894E-2BA87750585E}" srcOrd="8" destOrd="0" presId="urn:microsoft.com/office/officeart/2005/8/layout/target3"/>
    <dgm:cxn modelId="{BC3319F9-E147-4733-BFCF-4338D0836E9A}" type="presParOf" srcId="{3B3C9ECC-DBC2-40F6-907E-707496898582}" destId="{0823EFAD-5268-46DF-AA10-AE3647A4A298}" srcOrd="9" destOrd="0" presId="urn:microsoft.com/office/officeart/2005/8/layout/target3"/>
    <dgm:cxn modelId="{6A907ABD-B25D-4DE7-AC86-705326FAA011}" type="presParOf" srcId="{3B3C9ECC-DBC2-40F6-907E-707496898582}" destId="{27AB6E50-7F4A-4083-BC92-1D4DED654AFE}" srcOrd="10" destOrd="0" presId="urn:microsoft.com/office/officeart/2005/8/layout/target3"/>
    <dgm:cxn modelId="{B8278D25-E289-467C-962A-7350EABB64A8}" type="presParOf" srcId="{3B3C9ECC-DBC2-40F6-907E-707496898582}" destId="{C77419A2-FE1D-489C-B605-7BDBA086B9C0}" srcOrd="11" destOrd="0" presId="urn:microsoft.com/office/officeart/2005/8/layout/target3"/>
    <dgm:cxn modelId="{E2C3DD3B-F12E-42B8-A1ED-F192CE1E0AA7}" type="presParOf" srcId="{3B3C9ECC-DBC2-40F6-907E-707496898582}" destId="{0ED70F08-BB87-46D4-8850-5DF398E216AE}" srcOrd="12" destOrd="0" presId="urn:microsoft.com/office/officeart/2005/8/layout/target3"/>
    <dgm:cxn modelId="{314E0C06-09E0-4CA9-922E-61170BFBACD5}" type="presParOf" srcId="{3B3C9ECC-DBC2-40F6-907E-707496898582}" destId="{11E3DB7C-50D9-446B-ACEF-C303A2AECB16}" srcOrd="13" destOrd="0" presId="urn:microsoft.com/office/officeart/2005/8/layout/target3"/>
    <dgm:cxn modelId="{93710EB2-E1AF-488F-988A-3693973B52F5}" type="presParOf" srcId="{3B3C9ECC-DBC2-40F6-907E-707496898582}" destId="{E998DB4B-B4E1-4C5A-AA2A-4EFF05FEDF4F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0504E0-337C-457F-93FF-460FABF59DC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2804FF7-5CD6-4CE5-BBCC-A568982AA290}">
      <dgm:prSet phldrT="[Text]"/>
      <dgm:spPr/>
      <dgm:t>
        <a:bodyPr/>
        <a:lstStyle/>
        <a:p>
          <a:r>
            <a:rPr lang="cs-CZ" dirty="0">
              <a:solidFill>
                <a:schemeClr val="bg1"/>
              </a:solidFill>
            </a:rPr>
            <a:t>?</a:t>
          </a:r>
        </a:p>
      </dgm:t>
    </dgm:pt>
    <dgm:pt modelId="{CA51D4B1-5C75-4224-9D4E-864B32965976}" type="parTrans" cxnId="{E4ACE998-5ACE-4ECD-9698-7DD874BC0CEE}">
      <dgm:prSet/>
      <dgm:spPr/>
      <dgm:t>
        <a:bodyPr/>
        <a:lstStyle/>
        <a:p>
          <a:endParaRPr lang="cs-CZ"/>
        </a:p>
      </dgm:t>
    </dgm:pt>
    <dgm:pt modelId="{3D2C7B89-C1E9-40AC-9048-F8A2B52FEAD1}" type="sibTrans" cxnId="{E4ACE998-5ACE-4ECD-9698-7DD874BC0CEE}">
      <dgm:prSet/>
      <dgm:spPr/>
      <dgm:t>
        <a:bodyPr/>
        <a:lstStyle/>
        <a:p>
          <a:endParaRPr lang="cs-CZ"/>
        </a:p>
      </dgm:t>
    </dgm:pt>
    <dgm:pt modelId="{A3F1A515-7D37-4FC2-ACF3-775F1E3442CD}">
      <dgm:prSet phldrT="[Text]"/>
      <dgm:spPr/>
      <dgm:t>
        <a:bodyPr/>
        <a:lstStyle/>
        <a:p>
          <a:r>
            <a:rPr lang="cs-CZ" dirty="0">
              <a:solidFill>
                <a:schemeClr val="bg1"/>
              </a:solidFill>
            </a:rPr>
            <a:t>Podpora zdravého životního stylu       </a:t>
          </a:r>
        </a:p>
      </dgm:t>
    </dgm:pt>
    <dgm:pt modelId="{54891D1E-7842-4DE8-9769-A140401ECC99}" type="parTrans" cxnId="{CB570DC1-D8FC-4B70-8187-E9D1ED116723}">
      <dgm:prSet/>
      <dgm:spPr/>
      <dgm:t>
        <a:bodyPr/>
        <a:lstStyle/>
        <a:p>
          <a:endParaRPr lang="cs-CZ"/>
        </a:p>
      </dgm:t>
    </dgm:pt>
    <dgm:pt modelId="{2B53F8BD-8EDA-4365-9602-39BD76870DC2}" type="sibTrans" cxnId="{CB570DC1-D8FC-4B70-8187-E9D1ED116723}">
      <dgm:prSet/>
      <dgm:spPr/>
      <dgm:t>
        <a:bodyPr/>
        <a:lstStyle/>
        <a:p>
          <a:endParaRPr lang="cs-CZ"/>
        </a:p>
      </dgm:t>
    </dgm:pt>
    <dgm:pt modelId="{39564FA2-E710-4B80-BE09-17E9CC070E12}">
      <dgm:prSet/>
      <dgm:spPr/>
      <dgm:t>
        <a:bodyPr/>
        <a:lstStyle/>
        <a:p>
          <a:r>
            <a:rPr lang="cs-CZ" dirty="0">
              <a:solidFill>
                <a:schemeClr val="bg1"/>
              </a:solidFill>
            </a:rPr>
            <a:t>Medikace</a:t>
          </a:r>
          <a:r>
            <a:rPr lang="cs-CZ" dirty="0"/>
            <a:t>                           </a:t>
          </a:r>
          <a:endParaRPr lang="cs-CZ" dirty="0">
            <a:highlight>
              <a:srgbClr val="C0C0C0"/>
            </a:highlight>
          </a:endParaRPr>
        </a:p>
      </dgm:t>
    </dgm:pt>
    <dgm:pt modelId="{3578F47E-EB65-4E8C-AC9A-3348487FF3ED}" type="parTrans" cxnId="{B9E48965-4AD1-4393-B52B-E165DDF55026}">
      <dgm:prSet/>
      <dgm:spPr/>
      <dgm:t>
        <a:bodyPr/>
        <a:lstStyle/>
        <a:p>
          <a:endParaRPr lang="cs-CZ"/>
        </a:p>
      </dgm:t>
    </dgm:pt>
    <dgm:pt modelId="{C54E73BF-1451-4BB6-8B98-60667938B3E0}" type="sibTrans" cxnId="{B9E48965-4AD1-4393-B52B-E165DDF55026}">
      <dgm:prSet/>
      <dgm:spPr/>
      <dgm:t>
        <a:bodyPr/>
        <a:lstStyle/>
        <a:p>
          <a:endParaRPr lang="cs-CZ"/>
        </a:p>
      </dgm:t>
    </dgm:pt>
    <dgm:pt modelId="{E037D677-B230-4B4C-82EC-4DA0BAC6938F}">
      <dgm:prSet/>
      <dgm:spPr/>
      <dgm:t>
        <a:bodyPr/>
        <a:lstStyle/>
        <a:p>
          <a:r>
            <a:rPr lang="cs-CZ" dirty="0" err="1">
              <a:solidFill>
                <a:schemeClr val="bg1"/>
              </a:solidFill>
            </a:rPr>
            <a:t>Bariatrie</a:t>
          </a:r>
          <a:endParaRPr lang="cs-CZ" dirty="0">
            <a:solidFill>
              <a:schemeClr val="bg1"/>
            </a:solidFill>
          </a:endParaRPr>
        </a:p>
      </dgm:t>
    </dgm:pt>
    <dgm:pt modelId="{D5916272-FBCD-454E-93AB-060C8A44BEE4}" type="parTrans" cxnId="{8BDCD803-9BC9-428C-99B8-069662A13DE3}">
      <dgm:prSet/>
      <dgm:spPr/>
      <dgm:t>
        <a:bodyPr/>
        <a:lstStyle/>
        <a:p>
          <a:endParaRPr lang="cs-CZ"/>
        </a:p>
      </dgm:t>
    </dgm:pt>
    <dgm:pt modelId="{51A3C55F-6F50-4260-8817-3261DB25297F}" type="sibTrans" cxnId="{8BDCD803-9BC9-428C-99B8-069662A13DE3}">
      <dgm:prSet/>
      <dgm:spPr/>
      <dgm:t>
        <a:bodyPr/>
        <a:lstStyle/>
        <a:p>
          <a:endParaRPr lang="cs-CZ"/>
        </a:p>
      </dgm:t>
    </dgm:pt>
    <dgm:pt modelId="{2660D323-E116-4833-8134-32E3D6EC57BA}" type="pres">
      <dgm:prSet presAssocID="{610504E0-337C-457F-93FF-460FABF59DC2}" presName="Name0" presStyleCnt="0">
        <dgm:presLayoutVars>
          <dgm:dir/>
          <dgm:animLvl val="lvl"/>
          <dgm:resizeHandles val="exact"/>
        </dgm:presLayoutVars>
      </dgm:prSet>
      <dgm:spPr/>
    </dgm:pt>
    <dgm:pt modelId="{6F6C0443-BBF9-46E7-B9A1-3521FBFDD07A}" type="pres">
      <dgm:prSet presAssocID="{62804FF7-5CD6-4CE5-BBCC-A568982AA290}" presName="Name8" presStyleCnt="0"/>
      <dgm:spPr/>
    </dgm:pt>
    <dgm:pt modelId="{93F64993-F804-4DA4-9B21-5A4B409B093B}" type="pres">
      <dgm:prSet presAssocID="{62804FF7-5CD6-4CE5-BBCC-A568982AA290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BBBC3D-8901-46AA-BDD0-E5E0C3FA57EF}" type="pres">
      <dgm:prSet presAssocID="{62804FF7-5CD6-4CE5-BBCC-A568982AA2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7AE7340-AD91-495A-9F5A-9260B8F37273}" type="pres">
      <dgm:prSet presAssocID="{E037D677-B230-4B4C-82EC-4DA0BAC6938F}" presName="Name8" presStyleCnt="0"/>
      <dgm:spPr/>
    </dgm:pt>
    <dgm:pt modelId="{D4D12CC5-1BE3-4D68-8C6D-9222FF045015}" type="pres">
      <dgm:prSet presAssocID="{E037D677-B230-4B4C-82EC-4DA0BAC6938F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6E0C3B2-A3A5-4DDA-95E9-1F240E6392EE}" type="pres">
      <dgm:prSet presAssocID="{E037D677-B230-4B4C-82EC-4DA0BAC693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B5E9A3-0E32-442C-9395-B81BEB829ED2}" type="pres">
      <dgm:prSet presAssocID="{39564FA2-E710-4B80-BE09-17E9CC070E12}" presName="Name8" presStyleCnt="0"/>
      <dgm:spPr/>
    </dgm:pt>
    <dgm:pt modelId="{7513C424-E72A-4F3C-BD5D-1656E10CB4F9}" type="pres">
      <dgm:prSet presAssocID="{39564FA2-E710-4B80-BE09-17E9CC070E1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DB3BAFA-00A6-4FA7-9DE0-A091B31CBE3D}" type="pres">
      <dgm:prSet presAssocID="{39564FA2-E710-4B80-BE09-17E9CC070E1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5FD60D-0EB1-4521-A48C-F36E9C62C34B}" type="pres">
      <dgm:prSet presAssocID="{A3F1A515-7D37-4FC2-ACF3-775F1E3442CD}" presName="Name8" presStyleCnt="0"/>
      <dgm:spPr/>
    </dgm:pt>
    <dgm:pt modelId="{834286A3-7237-44C8-A12F-490E6D8B1A25}" type="pres">
      <dgm:prSet presAssocID="{A3F1A515-7D37-4FC2-ACF3-775F1E3442CD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C136826-6F89-4B36-9D72-91FD31F04D9E}" type="pres">
      <dgm:prSet presAssocID="{A3F1A515-7D37-4FC2-ACF3-775F1E3442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B570DC1-D8FC-4B70-8187-E9D1ED116723}" srcId="{610504E0-337C-457F-93FF-460FABF59DC2}" destId="{A3F1A515-7D37-4FC2-ACF3-775F1E3442CD}" srcOrd="3" destOrd="0" parTransId="{54891D1E-7842-4DE8-9769-A140401ECC99}" sibTransId="{2B53F8BD-8EDA-4365-9602-39BD76870DC2}"/>
    <dgm:cxn modelId="{E4ACE998-5ACE-4ECD-9698-7DD874BC0CEE}" srcId="{610504E0-337C-457F-93FF-460FABF59DC2}" destId="{62804FF7-5CD6-4CE5-BBCC-A568982AA290}" srcOrd="0" destOrd="0" parTransId="{CA51D4B1-5C75-4224-9D4E-864B32965976}" sibTransId="{3D2C7B89-C1E9-40AC-9048-F8A2B52FEAD1}"/>
    <dgm:cxn modelId="{D395A398-3977-4D7F-9362-EEEE176E31C0}" type="presOf" srcId="{E037D677-B230-4B4C-82EC-4DA0BAC6938F}" destId="{46E0C3B2-A3A5-4DDA-95E9-1F240E6392EE}" srcOrd="1" destOrd="0" presId="urn:microsoft.com/office/officeart/2005/8/layout/pyramid1"/>
    <dgm:cxn modelId="{2D15E011-163A-4BD1-A46A-B385A4990B31}" type="presOf" srcId="{39564FA2-E710-4B80-BE09-17E9CC070E12}" destId="{7513C424-E72A-4F3C-BD5D-1656E10CB4F9}" srcOrd="0" destOrd="0" presId="urn:microsoft.com/office/officeart/2005/8/layout/pyramid1"/>
    <dgm:cxn modelId="{28BC8D05-677F-46DF-823F-50FF8DE0AB20}" type="presOf" srcId="{39564FA2-E710-4B80-BE09-17E9CC070E12}" destId="{EDB3BAFA-00A6-4FA7-9DE0-A091B31CBE3D}" srcOrd="1" destOrd="0" presId="urn:microsoft.com/office/officeart/2005/8/layout/pyramid1"/>
    <dgm:cxn modelId="{8BDCD803-9BC9-428C-99B8-069662A13DE3}" srcId="{610504E0-337C-457F-93FF-460FABF59DC2}" destId="{E037D677-B230-4B4C-82EC-4DA0BAC6938F}" srcOrd="1" destOrd="0" parTransId="{D5916272-FBCD-454E-93AB-060C8A44BEE4}" sibTransId="{51A3C55F-6F50-4260-8817-3261DB25297F}"/>
    <dgm:cxn modelId="{2A24BCD1-AC56-428F-823A-9DC550F941F2}" type="presOf" srcId="{E037D677-B230-4B4C-82EC-4DA0BAC6938F}" destId="{D4D12CC5-1BE3-4D68-8C6D-9222FF045015}" srcOrd="0" destOrd="0" presId="urn:microsoft.com/office/officeart/2005/8/layout/pyramid1"/>
    <dgm:cxn modelId="{975FA112-B3F3-4BEE-9DB6-E798013531E4}" type="presOf" srcId="{610504E0-337C-457F-93FF-460FABF59DC2}" destId="{2660D323-E116-4833-8134-32E3D6EC57BA}" srcOrd="0" destOrd="0" presId="urn:microsoft.com/office/officeart/2005/8/layout/pyramid1"/>
    <dgm:cxn modelId="{45CF8515-C6ED-4E72-8CDE-F48563767FF7}" type="presOf" srcId="{A3F1A515-7D37-4FC2-ACF3-775F1E3442CD}" destId="{834286A3-7237-44C8-A12F-490E6D8B1A25}" srcOrd="0" destOrd="0" presId="urn:microsoft.com/office/officeart/2005/8/layout/pyramid1"/>
    <dgm:cxn modelId="{B9E48965-4AD1-4393-B52B-E165DDF55026}" srcId="{610504E0-337C-457F-93FF-460FABF59DC2}" destId="{39564FA2-E710-4B80-BE09-17E9CC070E12}" srcOrd="2" destOrd="0" parTransId="{3578F47E-EB65-4E8C-AC9A-3348487FF3ED}" sibTransId="{C54E73BF-1451-4BB6-8B98-60667938B3E0}"/>
    <dgm:cxn modelId="{9486ECA4-80E4-488B-BBC8-1829A6A27EB1}" type="presOf" srcId="{62804FF7-5CD6-4CE5-BBCC-A568982AA290}" destId="{93F64993-F804-4DA4-9B21-5A4B409B093B}" srcOrd="0" destOrd="0" presId="urn:microsoft.com/office/officeart/2005/8/layout/pyramid1"/>
    <dgm:cxn modelId="{45F03D06-28EC-4837-9D7F-E14A0A616288}" type="presOf" srcId="{A3F1A515-7D37-4FC2-ACF3-775F1E3442CD}" destId="{DC136826-6F89-4B36-9D72-91FD31F04D9E}" srcOrd="1" destOrd="0" presId="urn:microsoft.com/office/officeart/2005/8/layout/pyramid1"/>
    <dgm:cxn modelId="{39AF0310-04AE-4CA2-AD08-5CD7206C1CAC}" type="presOf" srcId="{62804FF7-5CD6-4CE5-BBCC-A568982AA290}" destId="{E2BBBC3D-8901-46AA-BDD0-E5E0C3FA57EF}" srcOrd="1" destOrd="0" presId="urn:microsoft.com/office/officeart/2005/8/layout/pyramid1"/>
    <dgm:cxn modelId="{31C39846-47FA-47A5-82A2-A47535570142}" type="presParOf" srcId="{2660D323-E116-4833-8134-32E3D6EC57BA}" destId="{6F6C0443-BBF9-46E7-B9A1-3521FBFDD07A}" srcOrd="0" destOrd="0" presId="urn:microsoft.com/office/officeart/2005/8/layout/pyramid1"/>
    <dgm:cxn modelId="{786EF8C7-2273-4855-838E-452A6377B784}" type="presParOf" srcId="{6F6C0443-BBF9-46E7-B9A1-3521FBFDD07A}" destId="{93F64993-F804-4DA4-9B21-5A4B409B093B}" srcOrd="0" destOrd="0" presId="urn:microsoft.com/office/officeart/2005/8/layout/pyramid1"/>
    <dgm:cxn modelId="{38EA2C2B-FB5F-4A7D-8020-ECD723833C7A}" type="presParOf" srcId="{6F6C0443-BBF9-46E7-B9A1-3521FBFDD07A}" destId="{E2BBBC3D-8901-46AA-BDD0-E5E0C3FA57EF}" srcOrd="1" destOrd="0" presId="urn:microsoft.com/office/officeart/2005/8/layout/pyramid1"/>
    <dgm:cxn modelId="{0E8545C2-F970-416E-A79E-719381057179}" type="presParOf" srcId="{2660D323-E116-4833-8134-32E3D6EC57BA}" destId="{67AE7340-AD91-495A-9F5A-9260B8F37273}" srcOrd="1" destOrd="0" presId="urn:microsoft.com/office/officeart/2005/8/layout/pyramid1"/>
    <dgm:cxn modelId="{B4278864-0416-4BA0-AE30-D90AC6A325BB}" type="presParOf" srcId="{67AE7340-AD91-495A-9F5A-9260B8F37273}" destId="{D4D12CC5-1BE3-4D68-8C6D-9222FF045015}" srcOrd="0" destOrd="0" presId="urn:microsoft.com/office/officeart/2005/8/layout/pyramid1"/>
    <dgm:cxn modelId="{D26152E3-6512-4728-9543-3A3E2652328E}" type="presParOf" srcId="{67AE7340-AD91-495A-9F5A-9260B8F37273}" destId="{46E0C3B2-A3A5-4DDA-95E9-1F240E6392EE}" srcOrd="1" destOrd="0" presId="urn:microsoft.com/office/officeart/2005/8/layout/pyramid1"/>
    <dgm:cxn modelId="{D8786A27-4673-4085-95D7-711764FAF7AE}" type="presParOf" srcId="{2660D323-E116-4833-8134-32E3D6EC57BA}" destId="{A7B5E9A3-0E32-442C-9395-B81BEB829ED2}" srcOrd="2" destOrd="0" presId="urn:microsoft.com/office/officeart/2005/8/layout/pyramid1"/>
    <dgm:cxn modelId="{021CC822-0BB8-4300-8685-100C41670EDF}" type="presParOf" srcId="{A7B5E9A3-0E32-442C-9395-B81BEB829ED2}" destId="{7513C424-E72A-4F3C-BD5D-1656E10CB4F9}" srcOrd="0" destOrd="0" presId="urn:microsoft.com/office/officeart/2005/8/layout/pyramid1"/>
    <dgm:cxn modelId="{43866AC3-F3BC-4295-9038-95FF7E5DD7B9}" type="presParOf" srcId="{A7B5E9A3-0E32-442C-9395-B81BEB829ED2}" destId="{EDB3BAFA-00A6-4FA7-9DE0-A091B31CBE3D}" srcOrd="1" destOrd="0" presId="urn:microsoft.com/office/officeart/2005/8/layout/pyramid1"/>
    <dgm:cxn modelId="{39AD2866-2276-4E54-BC5A-29BE3444A895}" type="presParOf" srcId="{2660D323-E116-4833-8134-32E3D6EC57BA}" destId="{E15FD60D-0EB1-4521-A48C-F36E9C62C34B}" srcOrd="3" destOrd="0" presId="urn:microsoft.com/office/officeart/2005/8/layout/pyramid1"/>
    <dgm:cxn modelId="{64BF7B1C-E65C-4408-A196-84FB3D83B1D1}" type="presParOf" srcId="{E15FD60D-0EB1-4521-A48C-F36E9C62C34B}" destId="{834286A3-7237-44C8-A12F-490E6D8B1A25}" srcOrd="0" destOrd="0" presId="urn:microsoft.com/office/officeart/2005/8/layout/pyramid1"/>
    <dgm:cxn modelId="{654DC996-5CBC-4879-B510-0B8C7B37736A}" type="presParOf" srcId="{E15FD60D-0EB1-4521-A48C-F36E9C62C34B}" destId="{DC136826-6F89-4B36-9D72-91FD31F04D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E231CF-27E9-42E0-9FAE-B89FD8219995}" type="doc">
      <dgm:prSet loTypeId="urn:microsoft.com/office/officeart/2005/8/layout/cycle7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63A1940-49C5-4C02-8A65-EA6372B196E9}">
      <dgm:prSet phldrT="[Text]"/>
      <dgm:spPr/>
      <dgm:t>
        <a:bodyPr/>
        <a:lstStyle/>
        <a:p>
          <a:r>
            <a:rPr lang="cs-CZ" dirty="0"/>
            <a:t>Medikace      (</a:t>
          </a:r>
          <a:r>
            <a:rPr lang="cs-CZ" dirty="0" err="1"/>
            <a:t>Metformin</a:t>
          </a:r>
          <a:r>
            <a:rPr lang="cs-CZ" dirty="0"/>
            <a:t>, </a:t>
          </a:r>
          <a:r>
            <a:rPr lang="cs-CZ" dirty="0" err="1"/>
            <a:t>Saxenda</a:t>
          </a:r>
          <a:r>
            <a:rPr lang="cs-CZ" dirty="0"/>
            <a:t>) </a:t>
          </a:r>
        </a:p>
      </dgm:t>
    </dgm:pt>
    <dgm:pt modelId="{E885E055-66FA-4D96-A4D8-71C595935F61}" type="sibTrans" cxnId="{CFF32DEC-4910-4FED-B350-EBA48483CCF9}">
      <dgm:prSet/>
      <dgm:spPr/>
      <dgm:t>
        <a:bodyPr/>
        <a:lstStyle/>
        <a:p>
          <a:endParaRPr lang="cs-CZ"/>
        </a:p>
      </dgm:t>
    </dgm:pt>
    <dgm:pt modelId="{7BB7BE73-2FC5-4E29-A4A0-6CDD9E96E8DD}" type="parTrans" cxnId="{CFF32DEC-4910-4FED-B350-EBA48483CCF9}">
      <dgm:prSet/>
      <dgm:spPr/>
      <dgm:t>
        <a:bodyPr/>
        <a:lstStyle/>
        <a:p>
          <a:endParaRPr lang="cs-CZ"/>
        </a:p>
      </dgm:t>
    </dgm:pt>
    <dgm:pt modelId="{9DF1C47B-5516-40C5-B7F1-A360B2382441}">
      <dgm:prSet phldrT="[Text]"/>
      <dgm:spPr/>
      <dgm:t>
        <a:bodyPr/>
        <a:lstStyle/>
        <a:p>
          <a:r>
            <a:rPr lang="cs-CZ" dirty="0" err="1"/>
            <a:t>Bariatrie</a:t>
          </a:r>
          <a:r>
            <a:rPr lang="cs-CZ" dirty="0"/>
            <a:t> </a:t>
          </a:r>
        </a:p>
      </dgm:t>
    </dgm:pt>
    <dgm:pt modelId="{DDB85FD0-759F-41BF-A3AA-31BFC5B4760A}" type="sibTrans" cxnId="{93245022-809C-42AC-B1D5-72553A27003B}">
      <dgm:prSet/>
      <dgm:spPr/>
      <dgm:t>
        <a:bodyPr/>
        <a:lstStyle/>
        <a:p>
          <a:endParaRPr lang="cs-CZ"/>
        </a:p>
      </dgm:t>
    </dgm:pt>
    <dgm:pt modelId="{5A6286F9-2D58-466B-AAE0-D93576ABAA5F}" type="parTrans" cxnId="{93245022-809C-42AC-B1D5-72553A27003B}">
      <dgm:prSet/>
      <dgm:spPr/>
      <dgm:t>
        <a:bodyPr/>
        <a:lstStyle/>
        <a:p>
          <a:endParaRPr lang="cs-CZ"/>
        </a:p>
      </dgm:t>
    </dgm:pt>
    <dgm:pt modelId="{E7EB8F00-265D-4697-9D1E-F2D3C7AD43B9}">
      <dgm:prSet phldrT="[Text]"/>
      <dgm:spPr/>
      <dgm:t>
        <a:bodyPr/>
        <a:lstStyle/>
        <a:p>
          <a:r>
            <a:rPr lang="cs-CZ" dirty="0"/>
            <a:t>Podpora zdravého životního stylu       (edukace, monitorace pohybové aktivity )</a:t>
          </a:r>
        </a:p>
      </dgm:t>
    </dgm:pt>
    <dgm:pt modelId="{86ED3622-1846-471C-A53F-AF39F53481E5}" type="sibTrans" cxnId="{972413E4-40D4-4789-9D1C-30FB529606ED}">
      <dgm:prSet/>
      <dgm:spPr/>
      <dgm:t>
        <a:bodyPr/>
        <a:lstStyle/>
        <a:p>
          <a:endParaRPr lang="cs-CZ"/>
        </a:p>
      </dgm:t>
    </dgm:pt>
    <dgm:pt modelId="{192CF8A2-8D29-4C20-914E-AF555316EE47}" type="parTrans" cxnId="{972413E4-40D4-4789-9D1C-30FB529606ED}">
      <dgm:prSet/>
      <dgm:spPr/>
      <dgm:t>
        <a:bodyPr/>
        <a:lstStyle/>
        <a:p>
          <a:endParaRPr lang="cs-CZ"/>
        </a:p>
      </dgm:t>
    </dgm:pt>
    <dgm:pt modelId="{49F953FC-AFB9-462B-BF50-8736BB32B4EE}" type="pres">
      <dgm:prSet presAssocID="{09E231CF-27E9-42E0-9FAE-B89FD821999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3826FA7-A445-4FA8-979D-581FF91A00A6}" type="pres">
      <dgm:prSet presAssocID="{E7EB8F00-265D-4697-9D1E-F2D3C7AD43B9}" presName="node" presStyleLbl="node1" presStyleIdx="0" presStyleCnt="3" custScaleX="143470" custScaleY="144501" custRadScaleRad="32150" custRadScaleInc="-28653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70C91CD-82C5-4CB6-8C69-E6F92B688338}" type="pres">
      <dgm:prSet presAssocID="{86ED3622-1846-471C-A53F-AF39F53481E5}" presName="sibTrans" presStyleLbl="sibTrans2D1" presStyleIdx="0" presStyleCnt="3"/>
      <dgm:spPr/>
      <dgm:t>
        <a:bodyPr/>
        <a:lstStyle/>
        <a:p>
          <a:endParaRPr lang="cs-CZ"/>
        </a:p>
      </dgm:t>
    </dgm:pt>
    <dgm:pt modelId="{F8649427-3D00-4277-9DC9-4F162E0215C6}" type="pres">
      <dgm:prSet presAssocID="{86ED3622-1846-471C-A53F-AF39F53481E5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D59D43B8-85C9-4987-BA3D-91BADF93EC69}" type="pres">
      <dgm:prSet presAssocID="{9DF1C47B-5516-40C5-B7F1-A360B2382441}" presName="node" presStyleLbl="node1" presStyleIdx="1" presStyleCnt="3" custScaleX="140376" custScaleY="130395" custRadScaleRad="172643" custRadScaleInc="-9432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59EA1D8-5E7A-467E-9096-13CC10FE33D8}" type="pres">
      <dgm:prSet presAssocID="{DDB85FD0-759F-41BF-A3AA-31BFC5B4760A}" presName="sibTrans" presStyleLbl="sibTrans2D1" presStyleIdx="1" presStyleCnt="3" custLinFactNeighborX="-1262" custLinFactNeighborY="-68876"/>
      <dgm:spPr/>
      <dgm:t>
        <a:bodyPr/>
        <a:lstStyle/>
        <a:p>
          <a:endParaRPr lang="cs-CZ"/>
        </a:p>
      </dgm:t>
    </dgm:pt>
    <dgm:pt modelId="{D97602FF-8419-4EBB-AE59-4EF51283DA67}" type="pres">
      <dgm:prSet presAssocID="{DDB85FD0-759F-41BF-A3AA-31BFC5B4760A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7207EB6B-C208-4343-ACCD-D74362E4C36E}" type="pres">
      <dgm:prSet presAssocID="{563A1940-49C5-4C02-8A65-EA6372B196E9}" presName="node" presStyleLbl="node1" presStyleIdx="2" presStyleCnt="3" custScaleX="145000" custScaleY="126940" custRadScaleRad="181378" custRadScaleInc="925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3B9FE73-3ADA-4577-93AA-08CE6404DFC7}" type="pres">
      <dgm:prSet presAssocID="{E885E055-66FA-4D96-A4D8-71C595935F61}" presName="sibTrans" presStyleLbl="sibTrans2D1" presStyleIdx="2" presStyleCnt="3"/>
      <dgm:spPr/>
      <dgm:t>
        <a:bodyPr/>
        <a:lstStyle/>
        <a:p>
          <a:endParaRPr lang="cs-CZ"/>
        </a:p>
      </dgm:t>
    </dgm:pt>
    <dgm:pt modelId="{90C449F4-EBED-4A56-AECA-0EA7641BC4B3}" type="pres">
      <dgm:prSet presAssocID="{E885E055-66FA-4D96-A4D8-71C595935F61}" presName="connectorText" presStyleLbl="sibTrans2D1" presStyleIdx="2" presStyleCnt="3"/>
      <dgm:spPr/>
      <dgm:t>
        <a:bodyPr/>
        <a:lstStyle/>
        <a:p>
          <a:endParaRPr lang="cs-CZ"/>
        </a:p>
      </dgm:t>
    </dgm:pt>
  </dgm:ptLst>
  <dgm:cxnLst>
    <dgm:cxn modelId="{93245022-809C-42AC-B1D5-72553A27003B}" srcId="{09E231CF-27E9-42E0-9FAE-B89FD8219995}" destId="{9DF1C47B-5516-40C5-B7F1-A360B2382441}" srcOrd="1" destOrd="0" parTransId="{5A6286F9-2D58-466B-AAE0-D93576ABAA5F}" sibTransId="{DDB85FD0-759F-41BF-A3AA-31BFC5B4760A}"/>
    <dgm:cxn modelId="{1CA99F33-5E0F-44C4-A843-E3B6DA4F09D8}" type="presOf" srcId="{86ED3622-1846-471C-A53F-AF39F53481E5}" destId="{070C91CD-82C5-4CB6-8C69-E6F92B688338}" srcOrd="0" destOrd="0" presId="urn:microsoft.com/office/officeart/2005/8/layout/cycle7"/>
    <dgm:cxn modelId="{2079A0EA-3305-46E4-B1A6-FD578AD70590}" type="presOf" srcId="{DDB85FD0-759F-41BF-A3AA-31BFC5B4760A}" destId="{E59EA1D8-5E7A-467E-9096-13CC10FE33D8}" srcOrd="0" destOrd="0" presId="urn:microsoft.com/office/officeart/2005/8/layout/cycle7"/>
    <dgm:cxn modelId="{CFF32DEC-4910-4FED-B350-EBA48483CCF9}" srcId="{09E231CF-27E9-42E0-9FAE-B89FD8219995}" destId="{563A1940-49C5-4C02-8A65-EA6372B196E9}" srcOrd="2" destOrd="0" parTransId="{7BB7BE73-2FC5-4E29-A4A0-6CDD9E96E8DD}" sibTransId="{E885E055-66FA-4D96-A4D8-71C595935F61}"/>
    <dgm:cxn modelId="{C4611FC4-3535-45A5-A916-D2119A942DEE}" type="presOf" srcId="{E7EB8F00-265D-4697-9D1E-F2D3C7AD43B9}" destId="{B3826FA7-A445-4FA8-979D-581FF91A00A6}" srcOrd="0" destOrd="0" presId="urn:microsoft.com/office/officeart/2005/8/layout/cycle7"/>
    <dgm:cxn modelId="{972413E4-40D4-4789-9D1C-30FB529606ED}" srcId="{09E231CF-27E9-42E0-9FAE-B89FD8219995}" destId="{E7EB8F00-265D-4697-9D1E-F2D3C7AD43B9}" srcOrd="0" destOrd="0" parTransId="{192CF8A2-8D29-4C20-914E-AF555316EE47}" sibTransId="{86ED3622-1846-471C-A53F-AF39F53481E5}"/>
    <dgm:cxn modelId="{296A2ABF-85F8-4B4A-A36C-BD80BFE9F7AA}" type="presOf" srcId="{563A1940-49C5-4C02-8A65-EA6372B196E9}" destId="{7207EB6B-C208-4343-ACCD-D74362E4C36E}" srcOrd="0" destOrd="0" presId="urn:microsoft.com/office/officeart/2005/8/layout/cycle7"/>
    <dgm:cxn modelId="{A1D790BD-A0A6-44C7-BF57-BB5E1E0F0DDA}" type="presOf" srcId="{E885E055-66FA-4D96-A4D8-71C595935F61}" destId="{93B9FE73-3ADA-4577-93AA-08CE6404DFC7}" srcOrd="0" destOrd="0" presId="urn:microsoft.com/office/officeart/2005/8/layout/cycle7"/>
    <dgm:cxn modelId="{980163F0-326E-4546-999F-095F20934768}" type="presOf" srcId="{86ED3622-1846-471C-A53F-AF39F53481E5}" destId="{F8649427-3D00-4277-9DC9-4F162E0215C6}" srcOrd="1" destOrd="0" presId="urn:microsoft.com/office/officeart/2005/8/layout/cycle7"/>
    <dgm:cxn modelId="{996F03B1-61B6-4F04-983F-9A9B0156C2A6}" type="presOf" srcId="{9DF1C47B-5516-40C5-B7F1-A360B2382441}" destId="{D59D43B8-85C9-4987-BA3D-91BADF93EC69}" srcOrd="0" destOrd="0" presId="urn:microsoft.com/office/officeart/2005/8/layout/cycle7"/>
    <dgm:cxn modelId="{58F59B49-CCAF-49A5-AA00-140F676CEFE6}" type="presOf" srcId="{09E231CF-27E9-42E0-9FAE-B89FD8219995}" destId="{49F953FC-AFB9-462B-BF50-8736BB32B4EE}" srcOrd="0" destOrd="0" presId="urn:microsoft.com/office/officeart/2005/8/layout/cycle7"/>
    <dgm:cxn modelId="{063659B2-7627-4CAC-8E92-8D0FFF48A1C4}" type="presOf" srcId="{E885E055-66FA-4D96-A4D8-71C595935F61}" destId="{90C449F4-EBED-4A56-AECA-0EA7641BC4B3}" srcOrd="1" destOrd="0" presId="urn:microsoft.com/office/officeart/2005/8/layout/cycle7"/>
    <dgm:cxn modelId="{803484D9-B8C7-4EA7-B365-261957CDC0F5}" type="presOf" srcId="{DDB85FD0-759F-41BF-A3AA-31BFC5B4760A}" destId="{D97602FF-8419-4EBB-AE59-4EF51283DA67}" srcOrd="1" destOrd="0" presId="urn:microsoft.com/office/officeart/2005/8/layout/cycle7"/>
    <dgm:cxn modelId="{CFCE2E92-D1B0-483F-8498-B70C98D2DEF6}" type="presParOf" srcId="{49F953FC-AFB9-462B-BF50-8736BB32B4EE}" destId="{B3826FA7-A445-4FA8-979D-581FF91A00A6}" srcOrd="0" destOrd="0" presId="urn:microsoft.com/office/officeart/2005/8/layout/cycle7"/>
    <dgm:cxn modelId="{5205F216-26C5-4A82-9399-FD1294479D29}" type="presParOf" srcId="{49F953FC-AFB9-462B-BF50-8736BB32B4EE}" destId="{070C91CD-82C5-4CB6-8C69-E6F92B688338}" srcOrd="1" destOrd="0" presId="urn:microsoft.com/office/officeart/2005/8/layout/cycle7"/>
    <dgm:cxn modelId="{71C4645E-89E2-4EC4-976D-9B4E072A863E}" type="presParOf" srcId="{070C91CD-82C5-4CB6-8C69-E6F92B688338}" destId="{F8649427-3D00-4277-9DC9-4F162E0215C6}" srcOrd="0" destOrd="0" presId="urn:microsoft.com/office/officeart/2005/8/layout/cycle7"/>
    <dgm:cxn modelId="{53A37B8C-BE38-407F-B32D-7B1854356555}" type="presParOf" srcId="{49F953FC-AFB9-462B-BF50-8736BB32B4EE}" destId="{D59D43B8-85C9-4987-BA3D-91BADF93EC69}" srcOrd="2" destOrd="0" presId="urn:microsoft.com/office/officeart/2005/8/layout/cycle7"/>
    <dgm:cxn modelId="{72345286-BD30-4EEB-BEC9-AFAC7F1102DA}" type="presParOf" srcId="{49F953FC-AFB9-462B-BF50-8736BB32B4EE}" destId="{E59EA1D8-5E7A-467E-9096-13CC10FE33D8}" srcOrd="3" destOrd="0" presId="urn:microsoft.com/office/officeart/2005/8/layout/cycle7"/>
    <dgm:cxn modelId="{DBEA5592-237B-4533-AE4E-4D03DDD0335D}" type="presParOf" srcId="{E59EA1D8-5E7A-467E-9096-13CC10FE33D8}" destId="{D97602FF-8419-4EBB-AE59-4EF51283DA67}" srcOrd="0" destOrd="0" presId="urn:microsoft.com/office/officeart/2005/8/layout/cycle7"/>
    <dgm:cxn modelId="{6FAAC65B-43C6-4770-9625-746EC2CC2856}" type="presParOf" srcId="{49F953FC-AFB9-462B-BF50-8736BB32B4EE}" destId="{7207EB6B-C208-4343-ACCD-D74362E4C36E}" srcOrd="4" destOrd="0" presId="urn:microsoft.com/office/officeart/2005/8/layout/cycle7"/>
    <dgm:cxn modelId="{A831719A-F261-41AD-88CC-47DA7F3F0D6F}" type="presParOf" srcId="{49F953FC-AFB9-462B-BF50-8736BB32B4EE}" destId="{93B9FE73-3ADA-4577-93AA-08CE6404DFC7}" srcOrd="5" destOrd="0" presId="urn:microsoft.com/office/officeart/2005/8/layout/cycle7"/>
    <dgm:cxn modelId="{02050223-6F54-4520-A981-CF966E2134C3}" type="presParOf" srcId="{93B9FE73-3ADA-4577-93AA-08CE6404DFC7}" destId="{90C449F4-EBED-4A56-AECA-0EA7641BC4B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0504E0-337C-457F-93FF-460FABF59DC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62804FF7-5CD6-4CE5-BBCC-A568982AA290}">
      <dgm:prSet phldrT="[Text]"/>
      <dgm:spPr/>
      <dgm:t>
        <a:bodyPr/>
        <a:lstStyle/>
        <a:p>
          <a:r>
            <a:rPr lang="cs-CZ" dirty="0"/>
            <a:t>?</a:t>
          </a:r>
        </a:p>
      </dgm:t>
    </dgm:pt>
    <dgm:pt modelId="{CA51D4B1-5C75-4224-9D4E-864B32965976}" type="parTrans" cxnId="{E4ACE998-5ACE-4ECD-9698-7DD874BC0CEE}">
      <dgm:prSet/>
      <dgm:spPr/>
      <dgm:t>
        <a:bodyPr/>
        <a:lstStyle/>
        <a:p>
          <a:endParaRPr lang="cs-CZ"/>
        </a:p>
      </dgm:t>
    </dgm:pt>
    <dgm:pt modelId="{3D2C7B89-C1E9-40AC-9048-F8A2B52FEAD1}" type="sibTrans" cxnId="{E4ACE998-5ACE-4ECD-9698-7DD874BC0CEE}">
      <dgm:prSet/>
      <dgm:spPr/>
      <dgm:t>
        <a:bodyPr/>
        <a:lstStyle/>
        <a:p>
          <a:endParaRPr lang="cs-CZ"/>
        </a:p>
      </dgm:t>
    </dgm:pt>
    <dgm:pt modelId="{A3F1A515-7D37-4FC2-ACF3-775F1E3442CD}">
      <dgm:prSet phldrT="[Text]"/>
      <dgm:spPr/>
      <dgm:t>
        <a:bodyPr/>
        <a:lstStyle/>
        <a:p>
          <a:r>
            <a:rPr lang="cs-CZ" dirty="0"/>
            <a:t>Podpora zdravého životního stylu       (edukace, monitorace pohybové aktivity )</a:t>
          </a:r>
        </a:p>
      </dgm:t>
    </dgm:pt>
    <dgm:pt modelId="{54891D1E-7842-4DE8-9769-A140401ECC99}" type="parTrans" cxnId="{CB570DC1-D8FC-4B70-8187-E9D1ED116723}">
      <dgm:prSet/>
      <dgm:spPr/>
      <dgm:t>
        <a:bodyPr/>
        <a:lstStyle/>
        <a:p>
          <a:endParaRPr lang="cs-CZ"/>
        </a:p>
      </dgm:t>
    </dgm:pt>
    <dgm:pt modelId="{2B53F8BD-8EDA-4365-9602-39BD76870DC2}" type="sibTrans" cxnId="{CB570DC1-D8FC-4B70-8187-E9D1ED116723}">
      <dgm:prSet/>
      <dgm:spPr/>
      <dgm:t>
        <a:bodyPr/>
        <a:lstStyle/>
        <a:p>
          <a:endParaRPr lang="cs-CZ"/>
        </a:p>
      </dgm:t>
    </dgm:pt>
    <dgm:pt modelId="{39564FA2-E710-4B80-BE09-17E9CC070E12}">
      <dgm:prSet/>
      <dgm:spPr/>
      <dgm:t>
        <a:bodyPr/>
        <a:lstStyle/>
        <a:p>
          <a:r>
            <a:rPr lang="cs-CZ" dirty="0"/>
            <a:t>Medikace                           (</a:t>
          </a:r>
          <a:r>
            <a:rPr lang="cs-CZ" dirty="0" err="1"/>
            <a:t>Metformin</a:t>
          </a:r>
          <a:r>
            <a:rPr lang="cs-CZ" dirty="0"/>
            <a:t>, </a:t>
          </a:r>
          <a:r>
            <a:rPr lang="cs-CZ" dirty="0" err="1"/>
            <a:t>Saxenda</a:t>
          </a:r>
          <a:r>
            <a:rPr lang="cs-CZ" dirty="0"/>
            <a:t>) </a:t>
          </a:r>
        </a:p>
      </dgm:t>
    </dgm:pt>
    <dgm:pt modelId="{3578F47E-EB65-4E8C-AC9A-3348487FF3ED}" type="parTrans" cxnId="{B9E48965-4AD1-4393-B52B-E165DDF55026}">
      <dgm:prSet/>
      <dgm:spPr/>
      <dgm:t>
        <a:bodyPr/>
        <a:lstStyle/>
        <a:p>
          <a:endParaRPr lang="cs-CZ"/>
        </a:p>
      </dgm:t>
    </dgm:pt>
    <dgm:pt modelId="{C54E73BF-1451-4BB6-8B98-60667938B3E0}" type="sibTrans" cxnId="{B9E48965-4AD1-4393-B52B-E165DDF55026}">
      <dgm:prSet/>
      <dgm:spPr/>
      <dgm:t>
        <a:bodyPr/>
        <a:lstStyle/>
        <a:p>
          <a:endParaRPr lang="cs-CZ"/>
        </a:p>
      </dgm:t>
    </dgm:pt>
    <dgm:pt modelId="{E037D677-B230-4B4C-82EC-4DA0BAC6938F}">
      <dgm:prSet/>
      <dgm:spPr/>
      <dgm:t>
        <a:bodyPr/>
        <a:lstStyle/>
        <a:p>
          <a:r>
            <a:rPr lang="cs-CZ" dirty="0" err="1"/>
            <a:t>Bariatrie</a:t>
          </a:r>
          <a:endParaRPr lang="cs-CZ" dirty="0"/>
        </a:p>
      </dgm:t>
    </dgm:pt>
    <dgm:pt modelId="{D5916272-FBCD-454E-93AB-060C8A44BEE4}" type="parTrans" cxnId="{8BDCD803-9BC9-428C-99B8-069662A13DE3}">
      <dgm:prSet/>
      <dgm:spPr/>
      <dgm:t>
        <a:bodyPr/>
        <a:lstStyle/>
        <a:p>
          <a:endParaRPr lang="cs-CZ"/>
        </a:p>
      </dgm:t>
    </dgm:pt>
    <dgm:pt modelId="{51A3C55F-6F50-4260-8817-3261DB25297F}" type="sibTrans" cxnId="{8BDCD803-9BC9-428C-99B8-069662A13DE3}">
      <dgm:prSet/>
      <dgm:spPr/>
      <dgm:t>
        <a:bodyPr/>
        <a:lstStyle/>
        <a:p>
          <a:endParaRPr lang="cs-CZ"/>
        </a:p>
      </dgm:t>
    </dgm:pt>
    <dgm:pt modelId="{2660D323-E116-4833-8134-32E3D6EC57BA}" type="pres">
      <dgm:prSet presAssocID="{610504E0-337C-457F-93FF-460FABF59DC2}" presName="Name0" presStyleCnt="0">
        <dgm:presLayoutVars>
          <dgm:dir/>
          <dgm:animLvl val="lvl"/>
          <dgm:resizeHandles val="exact"/>
        </dgm:presLayoutVars>
      </dgm:prSet>
      <dgm:spPr/>
    </dgm:pt>
    <dgm:pt modelId="{6F6C0443-BBF9-46E7-B9A1-3521FBFDD07A}" type="pres">
      <dgm:prSet presAssocID="{62804FF7-5CD6-4CE5-BBCC-A568982AA290}" presName="Name8" presStyleCnt="0"/>
      <dgm:spPr/>
    </dgm:pt>
    <dgm:pt modelId="{93F64993-F804-4DA4-9B21-5A4B409B093B}" type="pres">
      <dgm:prSet presAssocID="{62804FF7-5CD6-4CE5-BBCC-A568982AA290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BBBC3D-8901-46AA-BDD0-E5E0C3FA57EF}" type="pres">
      <dgm:prSet presAssocID="{62804FF7-5CD6-4CE5-BBCC-A568982AA2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7AE7340-AD91-495A-9F5A-9260B8F37273}" type="pres">
      <dgm:prSet presAssocID="{E037D677-B230-4B4C-82EC-4DA0BAC6938F}" presName="Name8" presStyleCnt="0"/>
      <dgm:spPr/>
    </dgm:pt>
    <dgm:pt modelId="{D4D12CC5-1BE3-4D68-8C6D-9222FF045015}" type="pres">
      <dgm:prSet presAssocID="{E037D677-B230-4B4C-82EC-4DA0BAC6938F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6E0C3B2-A3A5-4DDA-95E9-1F240E6392EE}" type="pres">
      <dgm:prSet presAssocID="{E037D677-B230-4B4C-82EC-4DA0BAC693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B5E9A3-0E32-442C-9395-B81BEB829ED2}" type="pres">
      <dgm:prSet presAssocID="{39564FA2-E710-4B80-BE09-17E9CC070E12}" presName="Name8" presStyleCnt="0"/>
      <dgm:spPr/>
    </dgm:pt>
    <dgm:pt modelId="{7513C424-E72A-4F3C-BD5D-1656E10CB4F9}" type="pres">
      <dgm:prSet presAssocID="{39564FA2-E710-4B80-BE09-17E9CC070E1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DB3BAFA-00A6-4FA7-9DE0-A091B31CBE3D}" type="pres">
      <dgm:prSet presAssocID="{39564FA2-E710-4B80-BE09-17E9CC070E1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5FD60D-0EB1-4521-A48C-F36E9C62C34B}" type="pres">
      <dgm:prSet presAssocID="{A3F1A515-7D37-4FC2-ACF3-775F1E3442CD}" presName="Name8" presStyleCnt="0"/>
      <dgm:spPr/>
    </dgm:pt>
    <dgm:pt modelId="{834286A3-7237-44C8-A12F-490E6D8B1A25}" type="pres">
      <dgm:prSet presAssocID="{A3F1A515-7D37-4FC2-ACF3-775F1E3442CD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C136826-6F89-4B36-9D72-91FD31F04D9E}" type="pres">
      <dgm:prSet presAssocID="{A3F1A515-7D37-4FC2-ACF3-775F1E3442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B570DC1-D8FC-4B70-8187-E9D1ED116723}" srcId="{610504E0-337C-457F-93FF-460FABF59DC2}" destId="{A3F1A515-7D37-4FC2-ACF3-775F1E3442CD}" srcOrd="3" destOrd="0" parTransId="{54891D1E-7842-4DE8-9769-A140401ECC99}" sibTransId="{2B53F8BD-8EDA-4365-9602-39BD76870DC2}"/>
    <dgm:cxn modelId="{E4ACE998-5ACE-4ECD-9698-7DD874BC0CEE}" srcId="{610504E0-337C-457F-93FF-460FABF59DC2}" destId="{62804FF7-5CD6-4CE5-BBCC-A568982AA290}" srcOrd="0" destOrd="0" parTransId="{CA51D4B1-5C75-4224-9D4E-864B32965976}" sibTransId="{3D2C7B89-C1E9-40AC-9048-F8A2B52FEAD1}"/>
    <dgm:cxn modelId="{D395A398-3977-4D7F-9362-EEEE176E31C0}" type="presOf" srcId="{E037D677-B230-4B4C-82EC-4DA0BAC6938F}" destId="{46E0C3B2-A3A5-4DDA-95E9-1F240E6392EE}" srcOrd="1" destOrd="0" presId="urn:microsoft.com/office/officeart/2005/8/layout/pyramid1"/>
    <dgm:cxn modelId="{2D15E011-163A-4BD1-A46A-B385A4990B31}" type="presOf" srcId="{39564FA2-E710-4B80-BE09-17E9CC070E12}" destId="{7513C424-E72A-4F3C-BD5D-1656E10CB4F9}" srcOrd="0" destOrd="0" presId="urn:microsoft.com/office/officeart/2005/8/layout/pyramid1"/>
    <dgm:cxn modelId="{28BC8D05-677F-46DF-823F-50FF8DE0AB20}" type="presOf" srcId="{39564FA2-E710-4B80-BE09-17E9CC070E12}" destId="{EDB3BAFA-00A6-4FA7-9DE0-A091B31CBE3D}" srcOrd="1" destOrd="0" presId="urn:microsoft.com/office/officeart/2005/8/layout/pyramid1"/>
    <dgm:cxn modelId="{8BDCD803-9BC9-428C-99B8-069662A13DE3}" srcId="{610504E0-337C-457F-93FF-460FABF59DC2}" destId="{E037D677-B230-4B4C-82EC-4DA0BAC6938F}" srcOrd="1" destOrd="0" parTransId="{D5916272-FBCD-454E-93AB-060C8A44BEE4}" sibTransId="{51A3C55F-6F50-4260-8817-3261DB25297F}"/>
    <dgm:cxn modelId="{2A24BCD1-AC56-428F-823A-9DC550F941F2}" type="presOf" srcId="{E037D677-B230-4B4C-82EC-4DA0BAC6938F}" destId="{D4D12CC5-1BE3-4D68-8C6D-9222FF045015}" srcOrd="0" destOrd="0" presId="urn:microsoft.com/office/officeart/2005/8/layout/pyramid1"/>
    <dgm:cxn modelId="{975FA112-B3F3-4BEE-9DB6-E798013531E4}" type="presOf" srcId="{610504E0-337C-457F-93FF-460FABF59DC2}" destId="{2660D323-E116-4833-8134-32E3D6EC57BA}" srcOrd="0" destOrd="0" presId="urn:microsoft.com/office/officeart/2005/8/layout/pyramid1"/>
    <dgm:cxn modelId="{45CF8515-C6ED-4E72-8CDE-F48563767FF7}" type="presOf" srcId="{A3F1A515-7D37-4FC2-ACF3-775F1E3442CD}" destId="{834286A3-7237-44C8-A12F-490E6D8B1A25}" srcOrd="0" destOrd="0" presId="urn:microsoft.com/office/officeart/2005/8/layout/pyramid1"/>
    <dgm:cxn modelId="{B9E48965-4AD1-4393-B52B-E165DDF55026}" srcId="{610504E0-337C-457F-93FF-460FABF59DC2}" destId="{39564FA2-E710-4B80-BE09-17E9CC070E12}" srcOrd="2" destOrd="0" parTransId="{3578F47E-EB65-4E8C-AC9A-3348487FF3ED}" sibTransId="{C54E73BF-1451-4BB6-8B98-60667938B3E0}"/>
    <dgm:cxn modelId="{9486ECA4-80E4-488B-BBC8-1829A6A27EB1}" type="presOf" srcId="{62804FF7-5CD6-4CE5-BBCC-A568982AA290}" destId="{93F64993-F804-4DA4-9B21-5A4B409B093B}" srcOrd="0" destOrd="0" presId="urn:microsoft.com/office/officeart/2005/8/layout/pyramid1"/>
    <dgm:cxn modelId="{45F03D06-28EC-4837-9D7F-E14A0A616288}" type="presOf" srcId="{A3F1A515-7D37-4FC2-ACF3-775F1E3442CD}" destId="{DC136826-6F89-4B36-9D72-91FD31F04D9E}" srcOrd="1" destOrd="0" presId="urn:microsoft.com/office/officeart/2005/8/layout/pyramid1"/>
    <dgm:cxn modelId="{39AF0310-04AE-4CA2-AD08-5CD7206C1CAC}" type="presOf" srcId="{62804FF7-5CD6-4CE5-BBCC-A568982AA290}" destId="{E2BBBC3D-8901-46AA-BDD0-E5E0C3FA57EF}" srcOrd="1" destOrd="0" presId="urn:microsoft.com/office/officeart/2005/8/layout/pyramid1"/>
    <dgm:cxn modelId="{31C39846-47FA-47A5-82A2-A47535570142}" type="presParOf" srcId="{2660D323-E116-4833-8134-32E3D6EC57BA}" destId="{6F6C0443-BBF9-46E7-B9A1-3521FBFDD07A}" srcOrd="0" destOrd="0" presId="urn:microsoft.com/office/officeart/2005/8/layout/pyramid1"/>
    <dgm:cxn modelId="{786EF8C7-2273-4855-838E-452A6377B784}" type="presParOf" srcId="{6F6C0443-BBF9-46E7-B9A1-3521FBFDD07A}" destId="{93F64993-F804-4DA4-9B21-5A4B409B093B}" srcOrd="0" destOrd="0" presId="urn:microsoft.com/office/officeart/2005/8/layout/pyramid1"/>
    <dgm:cxn modelId="{38EA2C2B-FB5F-4A7D-8020-ECD723833C7A}" type="presParOf" srcId="{6F6C0443-BBF9-46E7-B9A1-3521FBFDD07A}" destId="{E2BBBC3D-8901-46AA-BDD0-E5E0C3FA57EF}" srcOrd="1" destOrd="0" presId="urn:microsoft.com/office/officeart/2005/8/layout/pyramid1"/>
    <dgm:cxn modelId="{0E8545C2-F970-416E-A79E-719381057179}" type="presParOf" srcId="{2660D323-E116-4833-8134-32E3D6EC57BA}" destId="{67AE7340-AD91-495A-9F5A-9260B8F37273}" srcOrd="1" destOrd="0" presId="urn:microsoft.com/office/officeart/2005/8/layout/pyramid1"/>
    <dgm:cxn modelId="{B4278864-0416-4BA0-AE30-D90AC6A325BB}" type="presParOf" srcId="{67AE7340-AD91-495A-9F5A-9260B8F37273}" destId="{D4D12CC5-1BE3-4D68-8C6D-9222FF045015}" srcOrd="0" destOrd="0" presId="urn:microsoft.com/office/officeart/2005/8/layout/pyramid1"/>
    <dgm:cxn modelId="{D26152E3-6512-4728-9543-3A3E2652328E}" type="presParOf" srcId="{67AE7340-AD91-495A-9F5A-9260B8F37273}" destId="{46E0C3B2-A3A5-4DDA-95E9-1F240E6392EE}" srcOrd="1" destOrd="0" presId="urn:microsoft.com/office/officeart/2005/8/layout/pyramid1"/>
    <dgm:cxn modelId="{D8786A27-4673-4085-95D7-711764FAF7AE}" type="presParOf" srcId="{2660D323-E116-4833-8134-32E3D6EC57BA}" destId="{A7B5E9A3-0E32-442C-9395-B81BEB829ED2}" srcOrd="2" destOrd="0" presId="urn:microsoft.com/office/officeart/2005/8/layout/pyramid1"/>
    <dgm:cxn modelId="{021CC822-0BB8-4300-8685-100C41670EDF}" type="presParOf" srcId="{A7B5E9A3-0E32-442C-9395-B81BEB829ED2}" destId="{7513C424-E72A-4F3C-BD5D-1656E10CB4F9}" srcOrd="0" destOrd="0" presId="urn:microsoft.com/office/officeart/2005/8/layout/pyramid1"/>
    <dgm:cxn modelId="{43866AC3-F3BC-4295-9038-95FF7E5DD7B9}" type="presParOf" srcId="{A7B5E9A3-0E32-442C-9395-B81BEB829ED2}" destId="{EDB3BAFA-00A6-4FA7-9DE0-A091B31CBE3D}" srcOrd="1" destOrd="0" presId="urn:microsoft.com/office/officeart/2005/8/layout/pyramid1"/>
    <dgm:cxn modelId="{39AD2866-2276-4E54-BC5A-29BE3444A895}" type="presParOf" srcId="{2660D323-E116-4833-8134-32E3D6EC57BA}" destId="{E15FD60D-0EB1-4521-A48C-F36E9C62C34B}" srcOrd="3" destOrd="0" presId="urn:microsoft.com/office/officeart/2005/8/layout/pyramid1"/>
    <dgm:cxn modelId="{64BF7B1C-E65C-4408-A196-84FB3D83B1D1}" type="presParOf" srcId="{E15FD60D-0EB1-4521-A48C-F36E9C62C34B}" destId="{834286A3-7237-44C8-A12F-490E6D8B1A25}" srcOrd="0" destOrd="0" presId="urn:microsoft.com/office/officeart/2005/8/layout/pyramid1"/>
    <dgm:cxn modelId="{654DC996-5CBC-4879-B510-0B8C7B37736A}" type="presParOf" srcId="{E15FD60D-0EB1-4521-A48C-F36E9C62C34B}" destId="{DC136826-6F89-4B36-9D72-91FD31F04D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7BC96D-CA8C-417F-AAC4-65A7C433227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79D681C-94A7-4C1A-BF76-08A0F67DB797}">
      <dgm:prSet phldrT="[Text]"/>
      <dgm:spPr/>
      <dgm:t>
        <a:bodyPr/>
        <a:lstStyle/>
        <a:p>
          <a:r>
            <a:rPr lang="cs-CZ" dirty="0"/>
            <a:t>Relativně levný, může ho (to) edukovat skoro každý  </a:t>
          </a:r>
        </a:p>
      </dgm:t>
    </dgm:pt>
    <dgm:pt modelId="{A2DF207C-2B1D-40C3-B574-D34C5A494F8F}" type="parTrans" cxnId="{2D11C3C8-020C-409F-BC1C-455BB08F4104}">
      <dgm:prSet/>
      <dgm:spPr/>
      <dgm:t>
        <a:bodyPr/>
        <a:lstStyle/>
        <a:p>
          <a:endParaRPr lang="cs-CZ"/>
        </a:p>
      </dgm:t>
    </dgm:pt>
    <dgm:pt modelId="{EA011989-B8C2-4575-93AE-26BF27559F94}" type="sibTrans" cxnId="{2D11C3C8-020C-409F-BC1C-455BB08F4104}">
      <dgm:prSet/>
      <dgm:spPr/>
      <dgm:t>
        <a:bodyPr/>
        <a:lstStyle/>
        <a:p>
          <a:endParaRPr lang="cs-CZ"/>
        </a:p>
      </dgm:t>
    </dgm:pt>
    <dgm:pt modelId="{5CD94931-0710-4634-94A2-F2FB472E82E1}">
      <dgm:prSet phldrT="[Text]"/>
      <dgm:spPr/>
      <dgm:t>
        <a:bodyPr/>
        <a:lstStyle/>
        <a:p>
          <a:r>
            <a:rPr lang="cs-CZ" dirty="0"/>
            <a:t>Efekt velmi krátkodobý  (3-6 měsíců trvání efektu bez dalšího opakování) </a:t>
          </a:r>
        </a:p>
      </dgm:t>
    </dgm:pt>
    <dgm:pt modelId="{466FEE07-B4CD-43D1-8AFC-17745C1AAABB}" type="parTrans" cxnId="{BC671713-F05D-453B-B0BD-0564B0735B04}">
      <dgm:prSet/>
      <dgm:spPr/>
      <dgm:t>
        <a:bodyPr/>
        <a:lstStyle/>
        <a:p>
          <a:endParaRPr lang="cs-CZ"/>
        </a:p>
      </dgm:t>
    </dgm:pt>
    <dgm:pt modelId="{93D7D546-D090-4D7C-B52F-F34CE9BD990B}" type="sibTrans" cxnId="{BC671713-F05D-453B-B0BD-0564B0735B04}">
      <dgm:prSet/>
      <dgm:spPr/>
      <dgm:t>
        <a:bodyPr/>
        <a:lstStyle/>
        <a:p>
          <a:endParaRPr lang="cs-CZ"/>
        </a:p>
      </dgm:t>
    </dgm:pt>
    <dgm:pt modelId="{9349EB53-D0B5-4AB6-8016-BC816FF4EA56}">
      <dgm:prSet phldrT="[Text]"/>
      <dgm:spPr/>
      <dgm:t>
        <a:bodyPr/>
        <a:lstStyle/>
        <a:p>
          <a:r>
            <a:rPr lang="cs-CZ" dirty="0"/>
            <a:t>Nutné zapojit celou rodinu (včetně prarodičů) </a:t>
          </a:r>
        </a:p>
      </dgm:t>
    </dgm:pt>
    <dgm:pt modelId="{E9540AB2-0E7A-46BA-919E-32C3FFCBD113}" type="parTrans" cxnId="{3F607B76-10A2-44C1-86B0-2418388AAAA4}">
      <dgm:prSet/>
      <dgm:spPr/>
      <dgm:t>
        <a:bodyPr/>
        <a:lstStyle/>
        <a:p>
          <a:endParaRPr lang="cs-CZ"/>
        </a:p>
      </dgm:t>
    </dgm:pt>
    <dgm:pt modelId="{1F4C33A5-C986-44EE-B7CA-0CC53E63B074}" type="sibTrans" cxnId="{3F607B76-10A2-44C1-86B0-2418388AAAA4}">
      <dgm:prSet/>
      <dgm:spPr/>
      <dgm:t>
        <a:bodyPr/>
        <a:lstStyle/>
        <a:p>
          <a:endParaRPr lang="cs-CZ"/>
        </a:p>
      </dgm:t>
    </dgm:pt>
    <dgm:pt modelId="{F53DBD61-1907-4A9B-BBAE-191A18E9C47B}">
      <dgm:prSet phldrT="[Text]"/>
      <dgm:spPr/>
      <dgm:t>
        <a:bodyPr/>
        <a:lstStyle/>
        <a:p>
          <a:r>
            <a:rPr lang="cs-CZ" dirty="0"/>
            <a:t>Ideální pro prevenci vzniku nadváhy a obezity </a:t>
          </a:r>
        </a:p>
      </dgm:t>
    </dgm:pt>
    <dgm:pt modelId="{2F4B0068-050B-4E65-B67C-550960912BA9}" type="parTrans" cxnId="{441D3CBF-5D59-438C-B899-168079D7D0ED}">
      <dgm:prSet/>
      <dgm:spPr/>
      <dgm:t>
        <a:bodyPr/>
        <a:lstStyle/>
        <a:p>
          <a:endParaRPr lang="cs-CZ"/>
        </a:p>
      </dgm:t>
    </dgm:pt>
    <dgm:pt modelId="{B3EAED6C-5531-46F2-8C9C-AB54DF96AFD8}" type="sibTrans" cxnId="{441D3CBF-5D59-438C-B899-168079D7D0ED}">
      <dgm:prSet/>
      <dgm:spPr/>
      <dgm:t>
        <a:bodyPr/>
        <a:lstStyle/>
        <a:p>
          <a:endParaRPr lang="cs-CZ"/>
        </a:p>
      </dgm:t>
    </dgm:pt>
    <dgm:pt modelId="{676E12D4-4F25-4D93-ABBE-90752209D4A9}">
      <dgm:prSet phldrT="[Text]"/>
      <dgm:spPr/>
      <dgm:t>
        <a:bodyPr/>
        <a:lstStyle/>
        <a:p>
          <a:r>
            <a:rPr lang="cs-CZ" dirty="0"/>
            <a:t>Možno využít moderní technologie pro monitoraci – příjem energie, složení i pohyb </a:t>
          </a:r>
        </a:p>
      </dgm:t>
    </dgm:pt>
    <dgm:pt modelId="{0F14C151-1671-4162-B541-029E7290BD28}" type="parTrans" cxnId="{6DFA6F37-660B-4032-8DD0-0615098D8B89}">
      <dgm:prSet/>
      <dgm:spPr/>
      <dgm:t>
        <a:bodyPr/>
        <a:lstStyle/>
        <a:p>
          <a:endParaRPr lang="cs-CZ"/>
        </a:p>
      </dgm:t>
    </dgm:pt>
    <dgm:pt modelId="{4F531AE4-CB3B-428F-97E2-CFC6F7F301C3}" type="sibTrans" cxnId="{6DFA6F37-660B-4032-8DD0-0615098D8B89}">
      <dgm:prSet/>
      <dgm:spPr/>
      <dgm:t>
        <a:bodyPr/>
        <a:lstStyle/>
        <a:p>
          <a:endParaRPr lang="cs-CZ"/>
        </a:p>
      </dgm:t>
    </dgm:pt>
    <dgm:pt modelId="{D27BA1EE-A8B3-424B-AAD6-339939242826}">
      <dgm:prSet phldrT="[Text]"/>
      <dgm:spPr/>
      <dgm:t>
        <a:bodyPr/>
        <a:lstStyle/>
        <a:p>
          <a:r>
            <a:rPr lang="cs-CZ" dirty="0"/>
            <a:t>Dostatek edukačních podkladů (lokální, národní, evropské …)</a:t>
          </a:r>
        </a:p>
      </dgm:t>
    </dgm:pt>
    <dgm:pt modelId="{FE7E23C6-CD36-4754-BC42-3236AD6EDE12}" type="parTrans" cxnId="{0CE9CED4-A696-4A6B-B5E4-079A5BAD32DB}">
      <dgm:prSet/>
      <dgm:spPr/>
      <dgm:t>
        <a:bodyPr/>
        <a:lstStyle/>
        <a:p>
          <a:endParaRPr lang="cs-CZ"/>
        </a:p>
      </dgm:t>
    </dgm:pt>
    <dgm:pt modelId="{7A250F86-868D-4ED5-B153-5BC7DCBE6ED6}" type="sibTrans" cxnId="{0CE9CED4-A696-4A6B-B5E4-079A5BAD32DB}">
      <dgm:prSet/>
      <dgm:spPr/>
      <dgm:t>
        <a:bodyPr/>
        <a:lstStyle/>
        <a:p>
          <a:endParaRPr lang="cs-CZ"/>
        </a:p>
      </dgm:t>
    </dgm:pt>
    <dgm:pt modelId="{54659236-A806-4919-8B6A-6C81962A0471}" type="pres">
      <dgm:prSet presAssocID="{F87BC96D-CA8C-417F-AAC4-65A7C433227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cs-CZ"/>
        </a:p>
      </dgm:t>
    </dgm:pt>
    <dgm:pt modelId="{CADF0667-EF13-408C-B46F-7B1F1154E4E2}" type="pres">
      <dgm:prSet presAssocID="{F87BC96D-CA8C-417F-AAC4-65A7C4332279}" presName="Name1" presStyleCnt="0"/>
      <dgm:spPr/>
    </dgm:pt>
    <dgm:pt modelId="{03753DD7-5C82-4707-8F4E-3DC86866A55F}" type="pres">
      <dgm:prSet presAssocID="{F87BC96D-CA8C-417F-AAC4-65A7C4332279}" presName="cycle" presStyleCnt="0"/>
      <dgm:spPr/>
    </dgm:pt>
    <dgm:pt modelId="{8DA1354E-5EAF-4FD8-9C29-72BC713C039D}" type="pres">
      <dgm:prSet presAssocID="{F87BC96D-CA8C-417F-AAC4-65A7C4332279}" presName="srcNode" presStyleLbl="node1" presStyleIdx="0" presStyleCnt="6"/>
      <dgm:spPr/>
    </dgm:pt>
    <dgm:pt modelId="{A1D52DB0-D527-421B-B81F-99A97B9BFF01}" type="pres">
      <dgm:prSet presAssocID="{F87BC96D-CA8C-417F-AAC4-65A7C4332279}" presName="conn" presStyleLbl="parChTrans1D2" presStyleIdx="0" presStyleCnt="1"/>
      <dgm:spPr/>
      <dgm:t>
        <a:bodyPr/>
        <a:lstStyle/>
        <a:p>
          <a:endParaRPr lang="cs-CZ"/>
        </a:p>
      </dgm:t>
    </dgm:pt>
    <dgm:pt modelId="{728306CD-8736-4E5E-A483-E54245501E69}" type="pres">
      <dgm:prSet presAssocID="{F87BC96D-CA8C-417F-AAC4-65A7C4332279}" presName="extraNode" presStyleLbl="node1" presStyleIdx="0" presStyleCnt="6"/>
      <dgm:spPr/>
    </dgm:pt>
    <dgm:pt modelId="{2C26C848-0915-4A69-A854-774B5C7C910B}" type="pres">
      <dgm:prSet presAssocID="{F87BC96D-CA8C-417F-AAC4-65A7C4332279}" presName="dstNode" presStyleLbl="node1" presStyleIdx="0" presStyleCnt="6"/>
      <dgm:spPr/>
    </dgm:pt>
    <dgm:pt modelId="{F0E5CFA3-2A7D-4657-8C04-1D61C666CA63}" type="pres">
      <dgm:prSet presAssocID="{979D681C-94A7-4C1A-BF76-08A0F67DB797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24D80C-0725-4EAE-805C-49A59ABCCB66}" type="pres">
      <dgm:prSet presAssocID="{979D681C-94A7-4C1A-BF76-08A0F67DB797}" presName="accent_1" presStyleCnt="0"/>
      <dgm:spPr/>
    </dgm:pt>
    <dgm:pt modelId="{555E2000-912D-4507-ADDE-38EAF23115E0}" type="pres">
      <dgm:prSet presAssocID="{979D681C-94A7-4C1A-BF76-08A0F67DB797}" presName="accentRepeatNode" presStyleLbl="solidFgAcc1" presStyleIdx="0" presStyleCnt="6"/>
      <dgm:spPr/>
    </dgm:pt>
    <dgm:pt modelId="{0093B6D3-03B2-4B5F-B5F5-7D3CB14D5632}" type="pres">
      <dgm:prSet presAssocID="{5CD94931-0710-4634-94A2-F2FB472E82E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173030-9773-401B-A692-1E2A569CE502}" type="pres">
      <dgm:prSet presAssocID="{5CD94931-0710-4634-94A2-F2FB472E82E1}" presName="accent_2" presStyleCnt="0"/>
      <dgm:spPr/>
    </dgm:pt>
    <dgm:pt modelId="{C3646D55-E406-47A4-A576-25AB29268AE1}" type="pres">
      <dgm:prSet presAssocID="{5CD94931-0710-4634-94A2-F2FB472E82E1}" presName="accentRepeatNode" presStyleLbl="solidFgAcc1" presStyleIdx="1" presStyleCnt="6"/>
      <dgm:spPr/>
    </dgm:pt>
    <dgm:pt modelId="{0036DBC3-38EC-4A67-904B-8A5379417439}" type="pres">
      <dgm:prSet presAssocID="{9349EB53-D0B5-4AB6-8016-BC816FF4EA56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3EF3136-3419-4725-A928-D98B27E24249}" type="pres">
      <dgm:prSet presAssocID="{9349EB53-D0B5-4AB6-8016-BC816FF4EA56}" presName="accent_3" presStyleCnt="0"/>
      <dgm:spPr/>
    </dgm:pt>
    <dgm:pt modelId="{90C5698A-734B-4574-9CFA-CD3F88746AA6}" type="pres">
      <dgm:prSet presAssocID="{9349EB53-D0B5-4AB6-8016-BC816FF4EA56}" presName="accentRepeatNode" presStyleLbl="solidFgAcc1" presStyleIdx="2" presStyleCnt="6"/>
      <dgm:spPr/>
    </dgm:pt>
    <dgm:pt modelId="{BB5F4FF8-5D21-4A2C-9549-56F5EA2B3A5F}" type="pres">
      <dgm:prSet presAssocID="{676E12D4-4F25-4D93-ABBE-90752209D4A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C4EB60C-C3A2-4AA2-BD44-A4A02B2EECF5}" type="pres">
      <dgm:prSet presAssocID="{676E12D4-4F25-4D93-ABBE-90752209D4A9}" presName="accent_4" presStyleCnt="0"/>
      <dgm:spPr/>
    </dgm:pt>
    <dgm:pt modelId="{A4623E93-78EB-493B-96FB-9026DE5966F3}" type="pres">
      <dgm:prSet presAssocID="{676E12D4-4F25-4D93-ABBE-90752209D4A9}" presName="accentRepeatNode" presStyleLbl="solidFgAcc1" presStyleIdx="3" presStyleCnt="6"/>
      <dgm:spPr/>
    </dgm:pt>
    <dgm:pt modelId="{3343EAEC-05F9-44A5-AAFD-02D5B6F72F84}" type="pres">
      <dgm:prSet presAssocID="{D27BA1EE-A8B3-424B-AAD6-339939242826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CEF1739-0858-444C-B6F1-57B3F1675259}" type="pres">
      <dgm:prSet presAssocID="{D27BA1EE-A8B3-424B-AAD6-339939242826}" presName="accent_5" presStyleCnt="0"/>
      <dgm:spPr/>
    </dgm:pt>
    <dgm:pt modelId="{1E855F81-6DDD-4A2C-B6EF-5F2E590AE512}" type="pres">
      <dgm:prSet presAssocID="{D27BA1EE-A8B3-424B-AAD6-339939242826}" presName="accentRepeatNode" presStyleLbl="solidFgAcc1" presStyleIdx="4" presStyleCnt="6"/>
      <dgm:spPr/>
    </dgm:pt>
    <dgm:pt modelId="{F1EAA3FE-11A9-43BA-AD73-44AEC5303F2E}" type="pres">
      <dgm:prSet presAssocID="{F53DBD61-1907-4A9B-BBAE-191A18E9C47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77C6EF9-0969-41BA-A2C6-290E3C2746E3}" type="pres">
      <dgm:prSet presAssocID="{F53DBD61-1907-4A9B-BBAE-191A18E9C47B}" presName="accent_6" presStyleCnt="0"/>
      <dgm:spPr/>
    </dgm:pt>
    <dgm:pt modelId="{02AB13B2-C2BA-4707-AF43-CF580071B015}" type="pres">
      <dgm:prSet presAssocID="{F53DBD61-1907-4A9B-BBAE-191A18E9C47B}" presName="accentRepeatNode" presStyleLbl="solidFgAcc1" presStyleIdx="5" presStyleCnt="6"/>
      <dgm:spPr/>
    </dgm:pt>
  </dgm:ptLst>
  <dgm:cxnLst>
    <dgm:cxn modelId="{6DFA6F37-660B-4032-8DD0-0615098D8B89}" srcId="{F87BC96D-CA8C-417F-AAC4-65A7C4332279}" destId="{676E12D4-4F25-4D93-ABBE-90752209D4A9}" srcOrd="3" destOrd="0" parTransId="{0F14C151-1671-4162-B541-029E7290BD28}" sibTransId="{4F531AE4-CB3B-428F-97E2-CFC6F7F301C3}"/>
    <dgm:cxn modelId="{1D539F8D-FF8A-4B0E-BD13-CA20D761E1FA}" type="presOf" srcId="{D27BA1EE-A8B3-424B-AAD6-339939242826}" destId="{3343EAEC-05F9-44A5-AAFD-02D5B6F72F84}" srcOrd="0" destOrd="0" presId="urn:microsoft.com/office/officeart/2008/layout/VerticalCurvedList"/>
    <dgm:cxn modelId="{3F607B76-10A2-44C1-86B0-2418388AAAA4}" srcId="{F87BC96D-CA8C-417F-AAC4-65A7C4332279}" destId="{9349EB53-D0B5-4AB6-8016-BC816FF4EA56}" srcOrd="2" destOrd="0" parTransId="{E9540AB2-0E7A-46BA-919E-32C3FFCBD113}" sibTransId="{1F4C33A5-C986-44EE-B7CA-0CC53E63B074}"/>
    <dgm:cxn modelId="{F7533426-EFB7-467D-9D5C-5A2888CD65AC}" type="presOf" srcId="{EA011989-B8C2-4575-93AE-26BF27559F94}" destId="{A1D52DB0-D527-421B-B81F-99A97B9BFF01}" srcOrd="0" destOrd="0" presId="urn:microsoft.com/office/officeart/2008/layout/VerticalCurvedList"/>
    <dgm:cxn modelId="{3368FBA2-823D-49F7-81D8-3BBB3EF262DB}" type="presOf" srcId="{676E12D4-4F25-4D93-ABBE-90752209D4A9}" destId="{BB5F4FF8-5D21-4A2C-9549-56F5EA2B3A5F}" srcOrd="0" destOrd="0" presId="urn:microsoft.com/office/officeart/2008/layout/VerticalCurvedList"/>
    <dgm:cxn modelId="{48DF9787-AB7C-4122-8EAA-3CDFC10FC7CF}" type="presOf" srcId="{F53DBD61-1907-4A9B-BBAE-191A18E9C47B}" destId="{F1EAA3FE-11A9-43BA-AD73-44AEC5303F2E}" srcOrd="0" destOrd="0" presId="urn:microsoft.com/office/officeart/2008/layout/VerticalCurvedList"/>
    <dgm:cxn modelId="{8B8F2DDF-7564-489B-9AE5-12D19CEA3EF7}" type="presOf" srcId="{9349EB53-D0B5-4AB6-8016-BC816FF4EA56}" destId="{0036DBC3-38EC-4A67-904B-8A5379417439}" srcOrd="0" destOrd="0" presId="urn:microsoft.com/office/officeart/2008/layout/VerticalCurvedList"/>
    <dgm:cxn modelId="{441D3CBF-5D59-438C-B899-168079D7D0ED}" srcId="{F87BC96D-CA8C-417F-AAC4-65A7C4332279}" destId="{F53DBD61-1907-4A9B-BBAE-191A18E9C47B}" srcOrd="5" destOrd="0" parTransId="{2F4B0068-050B-4E65-B67C-550960912BA9}" sibTransId="{B3EAED6C-5531-46F2-8C9C-AB54DF96AFD8}"/>
    <dgm:cxn modelId="{05704E24-09E1-4731-B990-B6643A35F06D}" type="presOf" srcId="{979D681C-94A7-4C1A-BF76-08A0F67DB797}" destId="{F0E5CFA3-2A7D-4657-8C04-1D61C666CA63}" srcOrd="0" destOrd="0" presId="urn:microsoft.com/office/officeart/2008/layout/VerticalCurvedList"/>
    <dgm:cxn modelId="{0CE9CED4-A696-4A6B-B5E4-079A5BAD32DB}" srcId="{F87BC96D-CA8C-417F-AAC4-65A7C4332279}" destId="{D27BA1EE-A8B3-424B-AAD6-339939242826}" srcOrd="4" destOrd="0" parTransId="{FE7E23C6-CD36-4754-BC42-3236AD6EDE12}" sibTransId="{7A250F86-868D-4ED5-B153-5BC7DCBE6ED6}"/>
    <dgm:cxn modelId="{2D11C3C8-020C-409F-BC1C-455BB08F4104}" srcId="{F87BC96D-CA8C-417F-AAC4-65A7C4332279}" destId="{979D681C-94A7-4C1A-BF76-08A0F67DB797}" srcOrd="0" destOrd="0" parTransId="{A2DF207C-2B1D-40C3-B574-D34C5A494F8F}" sibTransId="{EA011989-B8C2-4575-93AE-26BF27559F94}"/>
    <dgm:cxn modelId="{83974E23-A9D2-4B3F-A3C5-72B68E23AAF5}" type="presOf" srcId="{F87BC96D-CA8C-417F-AAC4-65A7C4332279}" destId="{54659236-A806-4919-8B6A-6C81962A0471}" srcOrd="0" destOrd="0" presId="urn:microsoft.com/office/officeart/2008/layout/VerticalCurvedList"/>
    <dgm:cxn modelId="{525F2227-DFE4-4274-87A9-0AD41E16581C}" type="presOf" srcId="{5CD94931-0710-4634-94A2-F2FB472E82E1}" destId="{0093B6D3-03B2-4B5F-B5F5-7D3CB14D5632}" srcOrd="0" destOrd="0" presId="urn:microsoft.com/office/officeart/2008/layout/VerticalCurvedList"/>
    <dgm:cxn modelId="{BC671713-F05D-453B-B0BD-0564B0735B04}" srcId="{F87BC96D-CA8C-417F-AAC4-65A7C4332279}" destId="{5CD94931-0710-4634-94A2-F2FB472E82E1}" srcOrd="1" destOrd="0" parTransId="{466FEE07-B4CD-43D1-8AFC-17745C1AAABB}" sibTransId="{93D7D546-D090-4D7C-B52F-F34CE9BD990B}"/>
    <dgm:cxn modelId="{E2DB18DB-CE57-4D7E-BB34-5C042A8E9C28}" type="presParOf" srcId="{54659236-A806-4919-8B6A-6C81962A0471}" destId="{CADF0667-EF13-408C-B46F-7B1F1154E4E2}" srcOrd="0" destOrd="0" presId="urn:microsoft.com/office/officeart/2008/layout/VerticalCurvedList"/>
    <dgm:cxn modelId="{3E6CD630-D7C1-487C-9E32-6DC23A85BEF3}" type="presParOf" srcId="{CADF0667-EF13-408C-B46F-7B1F1154E4E2}" destId="{03753DD7-5C82-4707-8F4E-3DC86866A55F}" srcOrd="0" destOrd="0" presId="urn:microsoft.com/office/officeart/2008/layout/VerticalCurvedList"/>
    <dgm:cxn modelId="{DE98894B-4B2F-43D7-9F6E-0922A2B4F6A3}" type="presParOf" srcId="{03753DD7-5C82-4707-8F4E-3DC86866A55F}" destId="{8DA1354E-5EAF-4FD8-9C29-72BC713C039D}" srcOrd="0" destOrd="0" presId="urn:microsoft.com/office/officeart/2008/layout/VerticalCurvedList"/>
    <dgm:cxn modelId="{2E319C19-4588-4C78-BAFD-8B260E77ABB8}" type="presParOf" srcId="{03753DD7-5C82-4707-8F4E-3DC86866A55F}" destId="{A1D52DB0-D527-421B-B81F-99A97B9BFF01}" srcOrd="1" destOrd="0" presId="urn:microsoft.com/office/officeart/2008/layout/VerticalCurvedList"/>
    <dgm:cxn modelId="{2593F8FE-8C55-483D-8DF6-30648521EF6A}" type="presParOf" srcId="{03753DD7-5C82-4707-8F4E-3DC86866A55F}" destId="{728306CD-8736-4E5E-A483-E54245501E69}" srcOrd="2" destOrd="0" presId="urn:microsoft.com/office/officeart/2008/layout/VerticalCurvedList"/>
    <dgm:cxn modelId="{B50B3E88-7D8B-4B10-80B1-602524042213}" type="presParOf" srcId="{03753DD7-5C82-4707-8F4E-3DC86866A55F}" destId="{2C26C848-0915-4A69-A854-774B5C7C910B}" srcOrd="3" destOrd="0" presId="urn:microsoft.com/office/officeart/2008/layout/VerticalCurvedList"/>
    <dgm:cxn modelId="{382D4553-C0BB-4053-AD68-E68E038028EA}" type="presParOf" srcId="{CADF0667-EF13-408C-B46F-7B1F1154E4E2}" destId="{F0E5CFA3-2A7D-4657-8C04-1D61C666CA63}" srcOrd="1" destOrd="0" presId="urn:microsoft.com/office/officeart/2008/layout/VerticalCurvedList"/>
    <dgm:cxn modelId="{DDB0EEBE-82D1-4C93-AFA4-9A0617EA0B0D}" type="presParOf" srcId="{CADF0667-EF13-408C-B46F-7B1F1154E4E2}" destId="{5D24D80C-0725-4EAE-805C-49A59ABCCB66}" srcOrd="2" destOrd="0" presId="urn:microsoft.com/office/officeart/2008/layout/VerticalCurvedList"/>
    <dgm:cxn modelId="{45C4E663-0622-46F4-9F9F-5207685FF4B8}" type="presParOf" srcId="{5D24D80C-0725-4EAE-805C-49A59ABCCB66}" destId="{555E2000-912D-4507-ADDE-38EAF23115E0}" srcOrd="0" destOrd="0" presId="urn:microsoft.com/office/officeart/2008/layout/VerticalCurvedList"/>
    <dgm:cxn modelId="{C617BB4E-7E4B-4911-A66E-16991BECFC9C}" type="presParOf" srcId="{CADF0667-EF13-408C-B46F-7B1F1154E4E2}" destId="{0093B6D3-03B2-4B5F-B5F5-7D3CB14D5632}" srcOrd="3" destOrd="0" presId="urn:microsoft.com/office/officeart/2008/layout/VerticalCurvedList"/>
    <dgm:cxn modelId="{9E0B901F-0896-4A2B-9E80-8B3E21A4CC2C}" type="presParOf" srcId="{CADF0667-EF13-408C-B46F-7B1F1154E4E2}" destId="{CA173030-9773-401B-A692-1E2A569CE502}" srcOrd="4" destOrd="0" presId="urn:microsoft.com/office/officeart/2008/layout/VerticalCurvedList"/>
    <dgm:cxn modelId="{5B612943-F97B-4333-AD98-799CA5028EF0}" type="presParOf" srcId="{CA173030-9773-401B-A692-1E2A569CE502}" destId="{C3646D55-E406-47A4-A576-25AB29268AE1}" srcOrd="0" destOrd="0" presId="urn:microsoft.com/office/officeart/2008/layout/VerticalCurvedList"/>
    <dgm:cxn modelId="{E797095F-51C5-49D4-8609-EA8916BC543A}" type="presParOf" srcId="{CADF0667-EF13-408C-B46F-7B1F1154E4E2}" destId="{0036DBC3-38EC-4A67-904B-8A5379417439}" srcOrd="5" destOrd="0" presId="urn:microsoft.com/office/officeart/2008/layout/VerticalCurvedList"/>
    <dgm:cxn modelId="{7DC6DA92-2687-4DDA-812C-B97417489749}" type="presParOf" srcId="{CADF0667-EF13-408C-B46F-7B1F1154E4E2}" destId="{C3EF3136-3419-4725-A928-D98B27E24249}" srcOrd="6" destOrd="0" presId="urn:microsoft.com/office/officeart/2008/layout/VerticalCurvedList"/>
    <dgm:cxn modelId="{FB5AE02D-71D3-435E-9E42-A44D1CF9A190}" type="presParOf" srcId="{C3EF3136-3419-4725-A928-D98B27E24249}" destId="{90C5698A-734B-4574-9CFA-CD3F88746AA6}" srcOrd="0" destOrd="0" presId="urn:microsoft.com/office/officeart/2008/layout/VerticalCurvedList"/>
    <dgm:cxn modelId="{30F8041D-5F2C-4CF8-ADD0-732B07FE2310}" type="presParOf" srcId="{CADF0667-EF13-408C-B46F-7B1F1154E4E2}" destId="{BB5F4FF8-5D21-4A2C-9549-56F5EA2B3A5F}" srcOrd="7" destOrd="0" presId="urn:microsoft.com/office/officeart/2008/layout/VerticalCurvedList"/>
    <dgm:cxn modelId="{CA8CC86D-EFFA-4326-A312-88DCE4B0ECEF}" type="presParOf" srcId="{CADF0667-EF13-408C-B46F-7B1F1154E4E2}" destId="{6C4EB60C-C3A2-4AA2-BD44-A4A02B2EECF5}" srcOrd="8" destOrd="0" presId="urn:microsoft.com/office/officeart/2008/layout/VerticalCurvedList"/>
    <dgm:cxn modelId="{33ADE518-525D-4B3B-86A6-0908D5638619}" type="presParOf" srcId="{6C4EB60C-C3A2-4AA2-BD44-A4A02B2EECF5}" destId="{A4623E93-78EB-493B-96FB-9026DE5966F3}" srcOrd="0" destOrd="0" presId="urn:microsoft.com/office/officeart/2008/layout/VerticalCurvedList"/>
    <dgm:cxn modelId="{626FD65E-4B69-4B51-8736-F2B2B47338F4}" type="presParOf" srcId="{CADF0667-EF13-408C-B46F-7B1F1154E4E2}" destId="{3343EAEC-05F9-44A5-AAFD-02D5B6F72F84}" srcOrd="9" destOrd="0" presId="urn:microsoft.com/office/officeart/2008/layout/VerticalCurvedList"/>
    <dgm:cxn modelId="{F5D9C8DA-693C-404D-AF3E-BB9894F3E3EE}" type="presParOf" srcId="{CADF0667-EF13-408C-B46F-7B1F1154E4E2}" destId="{9CEF1739-0858-444C-B6F1-57B3F1675259}" srcOrd="10" destOrd="0" presId="urn:microsoft.com/office/officeart/2008/layout/VerticalCurvedList"/>
    <dgm:cxn modelId="{E491F852-A290-4046-B9BF-630CCF90A31E}" type="presParOf" srcId="{9CEF1739-0858-444C-B6F1-57B3F1675259}" destId="{1E855F81-6DDD-4A2C-B6EF-5F2E590AE512}" srcOrd="0" destOrd="0" presId="urn:microsoft.com/office/officeart/2008/layout/VerticalCurvedList"/>
    <dgm:cxn modelId="{1EF1FA79-36D9-49EB-B892-3A7F222DC7A6}" type="presParOf" srcId="{CADF0667-EF13-408C-B46F-7B1F1154E4E2}" destId="{F1EAA3FE-11A9-43BA-AD73-44AEC5303F2E}" srcOrd="11" destOrd="0" presId="urn:microsoft.com/office/officeart/2008/layout/VerticalCurvedList"/>
    <dgm:cxn modelId="{49D73D6F-FF9A-40CA-BCEB-9152D7FFC274}" type="presParOf" srcId="{CADF0667-EF13-408C-B46F-7B1F1154E4E2}" destId="{B77C6EF9-0969-41BA-A2C6-290E3C2746E3}" srcOrd="12" destOrd="0" presId="urn:microsoft.com/office/officeart/2008/layout/VerticalCurvedList"/>
    <dgm:cxn modelId="{016D2427-1CFD-4D56-83AE-CCB2F747D0EC}" type="presParOf" srcId="{B77C6EF9-0969-41BA-A2C6-290E3C2746E3}" destId="{02AB13B2-C2BA-4707-AF43-CF580071B01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0504E0-337C-457F-93FF-460FABF59DC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2804FF7-5CD6-4CE5-BBCC-A568982AA290}">
      <dgm:prSet phldrT="[Text]"/>
      <dgm:spPr/>
      <dgm:t>
        <a:bodyPr/>
        <a:lstStyle/>
        <a:p>
          <a:r>
            <a:rPr lang="cs-CZ" dirty="0"/>
            <a:t>?</a:t>
          </a:r>
        </a:p>
      </dgm:t>
    </dgm:pt>
    <dgm:pt modelId="{CA51D4B1-5C75-4224-9D4E-864B32965976}" type="parTrans" cxnId="{E4ACE998-5ACE-4ECD-9698-7DD874BC0CEE}">
      <dgm:prSet/>
      <dgm:spPr/>
      <dgm:t>
        <a:bodyPr/>
        <a:lstStyle/>
        <a:p>
          <a:endParaRPr lang="cs-CZ"/>
        </a:p>
      </dgm:t>
    </dgm:pt>
    <dgm:pt modelId="{3D2C7B89-C1E9-40AC-9048-F8A2B52FEAD1}" type="sibTrans" cxnId="{E4ACE998-5ACE-4ECD-9698-7DD874BC0CEE}">
      <dgm:prSet/>
      <dgm:spPr/>
      <dgm:t>
        <a:bodyPr/>
        <a:lstStyle/>
        <a:p>
          <a:endParaRPr lang="cs-CZ"/>
        </a:p>
      </dgm:t>
    </dgm:pt>
    <dgm:pt modelId="{A3F1A515-7D37-4FC2-ACF3-775F1E3442CD}">
      <dgm:prSet phldrT="[Text]"/>
      <dgm:spPr/>
      <dgm:t>
        <a:bodyPr/>
        <a:lstStyle/>
        <a:p>
          <a:r>
            <a:rPr lang="cs-CZ" dirty="0"/>
            <a:t>Podpora zdravého životního stylu       (edukace, monitorace pohybové aktivity )</a:t>
          </a:r>
        </a:p>
      </dgm:t>
    </dgm:pt>
    <dgm:pt modelId="{54891D1E-7842-4DE8-9769-A140401ECC99}" type="parTrans" cxnId="{CB570DC1-D8FC-4B70-8187-E9D1ED116723}">
      <dgm:prSet/>
      <dgm:spPr/>
      <dgm:t>
        <a:bodyPr/>
        <a:lstStyle/>
        <a:p>
          <a:endParaRPr lang="cs-CZ"/>
        </a:p>
      </dgm:t>
    </dgm:pt>
    <dgm:pt modelId="{2B53F8BD-8EDA-4365-9602-39BD76870DC2}" type="sibTrans" cxnId="{CB570DC1-D8FC-4B70-8187-E9D1ED116723}">
      <dgm:prSet/>
      <dgm:spPr/>
      <dgm:t>
        <a:bodyPr/>
        <a:lstStyle/>
        <a:p>
          <a:endParaRPr lang="cs-CZ"/>
        </a:p>
      </dgm:t>
    </dgm:pt>
    <dgm:pt modelId="{39564FA2-E710-4B80-BE09-17E9CC070E12}">
      <dgm:prSet/>
      <dgm:spPr/>
      <dgm:t>
        <a:bodyPr/>
        <a:lstStyle/>
        <a:p>
          <a:r>
            <a:rPr lang="cs-CZ" dirty="0"/>
            <a:t>Medikace                           (</a:t>
          </a:r>
          <a:r>
            <a:rPr lang="cs-CZ" dirty="0" err="1"/>
            <a:t>Metformin</a:t>
          </a:r>
          <a:r>
            <a:rPr lang="cs-CZ" dirty="0"/>
            <a:t>, </a:t>
          </a:r>
          <a:r>
            <a:rPr lang="cs-CZ" dirty="0" err="1"/>
            <a:t>Saxenda</a:t>
          </a:r>
          <a:r>
            <a:rPr lang="cs-CZ" dirty="0"/>
            <a:t>) </a:t>
          </a:r>
        </a:p>
      </dgm:t>
    </dgm:pt>
    <dgm:pt modelId="{3578F47E-EB65-4E8C-AC9A-3348487FF3ED}" type="parTrans" cxnId="{B9E48965-4AD1-4393-B52B-E165DDF55026}">
      <dgm:prSet/>
      <dgm:spPr/>
      <dgm:t>
        <a:bodyPr/>
        <a:lstStyle/>
        <a:p>
          <a:endParaRPr lang="cs-CZ"/>
        </a:p>
      </dgm:t>
    </dgm:pt>
    <dgm:pt modelId="{C54E73BF-1451-4BB6-8B98-60667938B3E0}" type="sibTrans" cxnId="{B9E48965-4AD1-4393-B52B-E165DDF55026}">
      <dgm:prSet/>
      <dgm:spPr/>
      <dgm:t>
        <a:bodyPr/>
        <a:lstStyle/>
        <a:p>
          <a:endParaRPr lang="cs-CZ"/>
        </a:p>
      </dgm:t>
    </dgm:pt>
    <dgm:pt modelId="{E037D677-B230-4B4C-82EC-4DA0BAC6938F}">
      <dgm:prSet/>
      <dgm:spPr/>
      <dgm:t>
        <a:bodyPr/>
        <a:lstStyle/>
        <a:p>
          <a:r>
            <a:rPr lang="cs-CZ" dirty="0" err="1"/>
            <a:t>Bariatrie</a:t>
          </a:r>
          <a:endParaRPr lang="cs-CZ" dirty="0"/>
        </a:p>
      </dgm:t>
    </dgm:pt>
    <dgm:pt modelId="{D5916272-FBCD-454E-93AB-060C8A44BEE4}" type="parTrans" cxnId="{8BDCD803-9BC9-428C-99B8-069662A13DE3}">
      <dgm:prSet/>
      <dgm:spPr/>
      <dgm:t>
        <a:bodyPr/>
        <a:lstStyle/>
        <a:p>
          <a:endParaRPr lang="cs-CZ"/>
        </a:p>
      </dgm:t>
    </dgm:pt>
    <dgm:pt modelId="{51A3C55F-6F50-4260-8817-3261DB25297F}" type="sibTrans" cxnId="{8BDCD803-9BC9-428C-99B8-069662A13DE3}">
      <dgm:prSet/>
      <dgm:spPr/>
      <dgm:t>
        <a:bodyPr/>
        <a:lstStyle/>
        <a:p>
          <a:endParaRPr lang="cs-CZ"/>
        </a:p>
      </dgm:t>
    </dgm:pt>
    <dgm:pt modelId="{2660D323-E116-4833-8134-32E3D6EC57BA}" type="pres">
      <dgm:prSet presAssocID="{610504E0-337C-457F-93FF-460FABF59D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F6C0443-BBF9-46E7-B9A1-3521FBFDD07A}" type="pres">
      <dgm:prSet presAssocID="{62804FF7-5CD6-4CE5-BBCC-A568982AA290}" presName="Name8" presStyleCnt="0"/>
      <dgm:spPr/>
    </dgm:pt>
    <dgm:pt modelId="{93F64993-F804-4DA4-9B21-5A4B409B093B}" type="pres">
      <dgm:prSet presAssocID="{62804FF7-5CD6-4CE5-BBCC-A568982AA290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2BBBC3D-8901-46AA-BDD0-E5E0C3FA57EF}" type="pres">
      <dgm:prSet presAssocID="{62804FF7-5CD6-4CE5-BBCC-A568982AA29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7AE7340-AD91-495A-9F5A-9260B8F37273}" type="pres">
      <dgm:prSet presAssocID="{E037D677-B230-4B4C-82EC-4DA0BAC6938F}" presName="Name8" presStyleCnt="0"/>
      <dgm:spPr/>
    </dgm:pt>
    <dgm:pt modelId="{D4D12CC5-1BE3-4D68-8C6D-9222FF045015}" type="pres">
      <dgm:prSet presAssocID="{E037D677-B230-4B4C-82EC-4DA0BAC6938F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6E0C3B2-A3A5-4DDA-95E9-1F240E6392EE}" type="pres">
      <dgm:prSet presAssocID="{E037D677-B230-4B4C-82EC-4DA0BAC6938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7B5E9A3-0E32-442C-9395-B81BEB829ED2}" type="pres">
      <dgm:prSet presAssocID="{39564FA2-E710-4B80-BE09-17E9CC070E12}" presName="Name8" presStyleCnt="0"/>
      <dgm:spPr/>
    </dgm:pt>
    <dgm:pt modelId="{7513C424-E72A-4F3C-BD5D-1656E10CB4F9}" type="pres">
      <dgm:prSet presAssocID="{39564FA2-E710-4B80-BE09-17E9CC070E12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DB3BAFA-00A6-4FA7-9DE0-A091B31CBE3D}" type="pres">
      <dgm:prSet presAssocID="{39564FA2-E710-4B80-BE09-17E9CC070E1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15FD60D-0EB1-4521-A48C-F36E9C62C34B}" type="pres">
      <dgm:prSet presAssocID="{A3F1A515-7D37-4FC2-ACF3-775F1E3442CD}" presName="Name8" presStyleCnt="0"/>
      <dgm:spPr/>
    </dgm:pt>
    <dgm:pt modelId="{834286A3-7237-44C8-A12F-490E6D8B1A25}" type="pres">
      <dgm:prSet presAssocID="{A3F1A515-7D37-4FC2-ACF3-775F1E3442CD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C136826-6F89-4B36-9D72-91FD31F04D9E}" type="pres">
      <dgm:prSet presAssocID="{A3F1A515-7D37-4FC2-ACF3-775F1E3442C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B570DC1-D8FC-4B70-8187-E9D1ED116723}" srcId="{610504E0-337C-457F-93FF-460FABF59DC2}" destId="{A3F1A515-7D37-4FC2-ACF3-775F1E3442CD}" srcOrd="3" destOrd="0" parTransId="{54891D1E-7842-4DE8-9769-A140401ECC99}" sibTransId="{2B53F8BD-8EDA-4365-9602-39BD76870DC2}"/>
    <dgm:cxn modelId="{E4ACE998-5ACE-4ECD-9698-7DD874BC0CEE}" srcId="{610504E0-337C-457F-93FF-460FABF59DC2}" destId="{62804FF7-5CD6-4CE5-BBCC-A568982AA290}" srcOrd="0" destOrd="0" parTransId="{CA51D4B1-5C75-4224-9D4E-864B32965976}" sibTransId="{3D2C7B89-C1E9-40AC-9048-F8A2B52FEAD1}"/>
    <dgm:cxn modelId="{D395A398-3977-4D7F-9362-EEEE176E31C0}" type="presOf" srcId="{E037D677-B230-4B4C-82EC-4DA0BAC6938F}" destId="{46E0C3B2-A3A5-4DDA-95E9-1F240E6392EE}" srcOrd="1" destOrd="0" presId="urn:microsoft.com/office/officeart/2005/8/layout/pyramid1"/>
    <dgm:cxn modelId="{2D15E011-163A-4BD1-A46A-B385A4990B31}" type="presOf" srcId="{39564FA2-E710-4B80-BE09-17E9CC070E12}" destId="{7513C424-E72A-4F3C-BD5D-1656E10CB4F9}" srcOrd="0" destOrd="0" presId="urn:microsoft.com/office/officeart/2005/8/layout/pyramid1"/>
    <dgm:cxn modelId="{28BC8D05-677F-46DF-823F-50FF8DE0AB20}" type="presOf" srcId="{39564FA2-E710-4B80-BE09-17E9CC070E12}" destId="{EDB3BAFA-00A6-4FA7-9DE0-A091B31CBE3D}" srcOrd="1" destOrd="0" presId="urn:microsoft.com/office/officeart/2005/8/layout/pyramid1"/>
    <dgm:cxn modelId="{8BDCD803-9BC9-428C-99B8-069662A13DE3}" srcId="{610504E0-337C-457F-93FF-460FABF59DC2}" destId="{E037D677-B230-4B4C-82EC-4DA0BAC6938F}" srcOrd="1" destOrd="0" parTransId="{D5916272-FBCD-454E-93AB-060C8A44BEE4}" sibTransId="{51A3C55F-6F50-4260-8817-3261DB25297F}"/>
    <dgm:cxn modelId="{2A24BCD1-AC56-428F-823A-9DC550F941F2}" type="presOf" srcId="{E037D677-B230-4B4C-82EC-4DA0BAC6938F}" destId="{D4D12CC5-1BE3-4D68-8C6D-9222FF045015}" srcOrd="0" destOrd="0" presId="urn:microsoft.com/office/officeart/2005/8/layout/pyramid1"/>
    <dgm:cxn modelId="{975FA112-B3F3-4BEE-9DB6-E798013531E4}" type="presOf" srcId="{610504E0-337C-457F-93FF-460FABF59DC2}" destId="{2660D323-E116-4833-8134-32E3D6EC57BA}" srcOrd="0" destOrd="0" presId="urn:microsoft.com/office/officeart/2005/8/layout/pyramid1"/>
    <dgm:cxn modelId="{45CF8515-C6ED-4E72-8CDE-F48563767FF7}" type="presOf" srcId="{A3F1A515-7D37-4FC2-ACF3-775F1E3442CD}" destId="{834286A3-7237-44C8-A12F-490E6D8B1A25}" srcOrd="0" destOrd="0" presId="urn:microsoft.com/office/officeart/2005/8/layout/pyramid1"/>
    <dgm:cxn modelId="{B9E48965-4AD1-4393-B52B-E165DDF55026}" srcId="{610504E0-337C-457F-93FF-460FABF59DC2}" destId="{39564FA2-E710-4B80-BE09-17E9CC070E12}" srcOrd="2" destOrd="0" parTransId="{3578F47E-EB65-4E8C-AC9A-3348487FF3ED}" sibTransId="{C54E73BF-1451-4BB6-8B98-60667938B3E0}"/>
    <dgm:cxn modelId="{9486ECA4-80E4-488B-BBC8-1829A6A27EB1}" type="presOf" srcId="{62804FF7-5CD6-4CE5-BBCC-A568982AA290}" destId="{93F64993-F804-4DA4-9B21-5A4B409B093B}" srcOrd="0" destOrd="0" presId="urn:microsoft.com/office/officeart/2005/8/layout/pyramid1"/>
    <dgm:cxn modelId="{45F03D06-28EC-4837-9D7F-E14A0A616288}" type="presOf" srcId="{A3F1A515-7D37-4FC2-ACF3-775F1E3442CD}" destId="{DC136826-6F89-4B36-9D72-91FD31F04D9E}" srcOrd="1" destOrd="0" presId="urn:microsoft.com/office/officeart/2005/8/layout/pyramid1"/>
    <dgm:cxn modelId="{39AF0310-04AE-4CA2-AD08-5CD7206C1CAC}" type="presOf" srcId="{62804FF7-5CD6-4CE5-BBCC-A568982AA290}" destId="{E2BBBC3D-8901-46AA-BDD0-E5E0C3FA57EF}" srcOrd="1" destOrd="0" presId="urn:microsoft.com/office/officeart/2005/8/layout/pyramid1"/>
    <dgm:cxn modelId="{31C39846-47FA-47A5-82A2-A47535570142}" type="presParOf" srcId="{2660D323-E116-4833-8134-32E3D6EC57BA}" destId="{6F6C0443-BBF9-46E7-B9A1-3521FBFDD07A}" srcOrd="0" destOrd="0" presId="urn:microsoft.com/office/officeart/2005/8/layout/pyramid1"/>
    <dgm:cxn modelId="{786EF8C7-2273-4855-838E-452A6377B784}" type="presParOf" srcId="{6F6C0443-BBF9-46E7-B9A1-3521FBFDD07A}" destId="{93F64993-F804-4DA4-9B21-5A4B409B093B}" srcOrd="0" destOrd="0" presId="urn:microsoft.com/office/officeart/2005/8/layout/pyramid1"/>
    <dgm:cxn modelId="{38EA2C2B-FB5F-4A7D-8020-ECD723833C7A}" type="presParOf" srcId="{6F6C0443-BBF9-46E7-B9A1-3521FBFDD07A}" destId="{E2BBBC3D-8901-46AA-BDD0-E5E0C3FA57EF}" srcOrd="1" destOrd="0" presId="urn:microsoft.com/office/officeart/2005/8/layout/pyramid1"/>
    <dgm:cxn modelId="{0E8545C2-F970-416E-A79E-719381057179}" type="presParOf" srcId="{2660D323-E116-4833-8134-32E3D6EC57BA}" destId="{67AE7340-AD91-495A-9F5A-9260B8F37273}" srcOrd="1" destOrd="0" presId="urn:microsoft.com/office/officeart/2005/8/layout/pyramid1"/>
    <dgm:cxn modelId="{B4278864-0416-4BA0-AE30-D90AC6A325BB}" type="presParOf" srcId="{67AE7340-AD91-495A-9F5A-9260B8F37273}" destId="{D4D12CC5-1BE3-4D68-8C6D-9222FF045015}" srcOrd="0" destOrd="0" presId="urn:microsoft.com/office/officeart/2005/8/layout/pyramid1"/>
    <dgm:cxn modelId="{D26152E3-6512-4728-9543-3A3E2652328E}" type="presParOf" srcId="{67AE7340-AD91-495A-9F5A-9260B8F37273}" destId="{46E0C3B2-A3A5-4DDA-95E9-1F240E6392EE}" srcOrd="1" destOrd="0" presId="urn:microsoft.com/office/officeart/2005/8/layout/pyramid1"/>
    <dgm:cxn modelId="{D8786A27-4673-4085-95D7-711764FAF7AE}" type="presParOf" srcId="{2660D323-E116-4833-8134-32E3D6EC57BA}" destId="{A7B5E9A3-0E32-442C-9395-B81BEB829ED2}" srcOrd="2" destOrd="0" presId="urn:microsoft.com/office/officeart/2005/8/layout/pyramid1"/>
    <dgm:cxn modelId="{021CC822-0BB8-4300-8685-100C41670EDF}" type="presParOf" srcId="{A7B5E9A3-0E32-442C-9395-B81BEB829ED2}" destId="{7513C424-E72A-4F3C-BD5D-1656E10CB4F9}" srcOrd="0" destOrd="0" presId="urn:microsoft.com/office/officeart/2005/8/layout/pyramid1"/>
    <dgm:cxn modelId="{43866AC3-F3BC-4295-9038-95FF7E5DD7B9}" type="presParOf" srcId="{A7B5E9A3-0E32-442C-9395-B81BEB829ED2}" destId="{EDB3BAFA-00A6-4FA7-9DE0-A091B31CBE3D}" srcOrd="1" destOrd="0" presId="urn:microsoft.com/office/officeart/2005/8/layout/pyramid1"/>
    <dgm:cxn modelId="{39AD2866-2276-4E54-BC5A-29BE3444A895}" type="presParOf" srcId="{2660D323-E116-4833-8134-32E3D6EC57BA}" destId="{E15FD60D-0EB1-4521-A48C-F36E9C62C34B}" srcOrd="3" destOrd="0" presId="urn:microsoft.com/office/officeart/2005/8/layout/pyramid1"/>
    <dgm:cxn modelId="{64BF7B1C-E65C-4408-A196-84FB3D83B1D1}" type="presParOf" srcId="{E15FD60D-0EB1-4521-A48C-F36E9C62C34B}" destId="{834286A3-7237-44C8-A12F-490E6D8B1A25}" srcOrd="0" destOrd="0" presId="urn:microsoft.com/office/officeart/2005/8/layout/pyramid1"/>
    <dgm:cxn modelId="{654DC996-5CBC-4879-B510-0B8C7B37736A}" type="presParOf" srcId="{E15FD60D-0EB1-4521-A48C-F36E9C62C34B}" destId="{DC136826-6F89-4B36-9D72-91FD31F04D9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07B5B-900E-41DD-A4C5-20D9FB8E9165}">
      <dsp:nvSpPr>
        <dsp:cNvPr id="0" name=""/>
        <dsp:cNvSpPr/>
      </dsp:nvSpPr>
      <dsp:spPr>
        <a:xfrm>
          <a:off x="0" y="7703"/>
          <a:ext cx="10515600" cy="1432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/>
            <a:t>WHO považuje obesitu za jeden z nejzávažnějších globálních zdravotních problémů 21. století</a:t>
          </a:r>
        </a:p>
      </dsp:txBody>
      <dsp:txXfrm>
        <a:off x="69908" y="77611"/>
        <a:ext cx="10375784" cy="1292264"/>
      </dsp:txXfrm>
    </dsp:sp>
    <dsp:sp modelId="{EBFA96B2-CA0A-4CCD-8D7D-6A02BAA0E118}">
      <dsp:nvSpPr>
        <dsp:cNvPr id="0" name=""/>
        <dsp:cNvSpPr/>
      </dsp:nvSpPr>
      <dsp:spPr>
        <a:xfrm>
          <a:off x="0" y="1439784"/>
          <a:ext cx="10515600" cy="875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/>
            <a:t>World Health Organization. Report of the commission on ending childhood obesity. World Health Organization: Geneva, Switzerland, 2016. </a:t>
          </a:r>
          <a:endParaRPr lang="cs-CZ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/>
            <a:t>World Health Organization: Childhood overweight and obesity. Available online:</a:t>
          </a:r>
          <a:r>
            <a:rPr lang="cs-CZ" sz="1400" kern="1200" dirty="0"/>
            <a:t> </a:t>
          </a:r>
          <a:r>
            <a:rPr lang="en-US" sz="1400" kern="1200" dirty="0"/>
            <a:t>http://www.who.int/dietphysicalactivity/childhood/en/ (accessed on June 20, 2018)</a:t>
          </a:r>
          <a:endParaRPr lang="cs-CZ" sz="1400" kern="1200" dirty="0"/>
        </a:p>
      </dsp:txBody>
      <dsp:txXfrm>
        <a:off x="0" y="1439784"/>
        <a:ext cx="10515600" cy="875610"/>
      </dsp:txXfrm>
    </dsp:sp>
    <dsp:sp modelId="{09F38472-9B17-4C94-BFD9-D0BC2AB0A359}">
      <dsp:nvSpPr>
        <dsp:cNvPr id="0" name=""/>
        <dsp:cNvSpPr/>
      </dsp:nvSpPr>
      <dsp:spPr>
        <a:xfrm>
          <a:off x="0" y="2315394"/>
          <a:ext cx="10515600" cy="1432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600" kern="1200" dirty="0"/>
            <a:t>Studie dokazují, že 41 milionů dětí mladších 5 let má nadváhu nebo obezitu v Evropě</a:t>
          </a:r>
        </a:p>
      </dsp:txBody>
      <dsp:txXfrm>
        <a:off x="69908" y="2385302"/>
        <a:ext cx="10375784" cy="1292264"/>
      </dsp:txXfrm>
    </dsp:sp>
    <dsp:sp modelId="{8C430FF1-FE9D-4D6F-818A-9C5645E05BD8}">
      <dsp:nvSpPr>
        <dsp:cNvPr id="0" name=""/>
        <dsp:cNvSpPr/>
      </dsp:nvSpPr>
      <dsp:spPr>
        <a:xfrm>
          <a:off x="0" y="3747474"/>
          <a:ext cx="10515600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 err="1"/>
            <a:t>Cuschieri</a:t>
          </a:r>
          <a:r>
            <a:rPr lang="en-US" sz="1400" kern="1200" dirty="0"/>
            <a:t>, S. and Mamo, J. Getting to grips with the obesity epidemic in Europe. SAGE Open Med. 2016</a:t>
          </a:r>
          <a:r>
            <a:rPr lang="cs-CZ" sz="1400" kern="1200" dirty="0"/>
            <a:t>; 4: 2050312116670406</a:t>
          </a:r>
        </a:p>
      </dsp:txBody>
      <dsp:txXfrm>
        <a:off x="0" y="3747474"/>
        <a:ext cx="10515600" cy="5961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64993-F804-4DA4-9B21-5A4B409B093B}">
      <dsp:nvSpPr>
        <dsp:cNvPr id="0" name=""/>
        <dsp:cNvSpPr/>
      </dsp:nvSpPr>
      <dsp:spPr>
        <a:xfrm>
          <a:off x="3943350" y="0"/>
          <a:ext cx="26289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?</a:t>
          </a:r>
        </a:p>
      </dsp:txBody>
      <dsp:txXfrm>
        <a:off x="3943350" y="0"/>
        <a:ext cx="2628900" cy="1087834"/>
      </dsp:txXfrm>
    </dsp:sp>
    <dsp:sp modelId="{D4D12CC5-1BE3-4D68-8C6D-9222FF045015}">
      <dsp:nvSpPr>
        <dsp:cNvPr id="0" name=""/>
        <dsp:cNvSpPr/>
      </dsp:nvSpPr>
      <dsp:spPr>
        <a:xfrm>
          <a:off x="2628900" y="1087834"/>
          <a:ext cx="52578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 err="1"/>
            <a:t>Bariatrie</a:t>
          </a:r>
          <a:endParaRPr lang="cs-CZ" sz="3100" kern="1200" dirty="0"/>
        </a:p>
      </dsp:txBody>
      <dsp:txXfrm>
        <a:off x="3549015" y="1087834"/>
        <a:ext cx="3417570" cy="1087834"/>
      </dsp:txXfrm>
    </dsp:sp>
    <dsp:sp modelId="{7513C424-E72A-4F3C-BD5D-1656E10CB4F9}">
      <dsp:nvSpPr>
        <dsp:cNvPr id="0" name=""/>
        <dsp:cNvSpPr/>
      </dsp:nvSpPr>
      <dsp:spPr>
        <a:xfrm>
          <a:off x="1314449" y="2175669"/>
          <a:ext cx="78867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Medikace                           (</a:t>
          </a:r>
          <a:r>
            <a:rPr lang="cs-CZ" sz="3100" kern="1200" dirty="0" err="1"/>
            <a:t>Metformin</a:t>
          </a:r>
          <a:r>
            <a:rPr lang="cs-CZ" sz="3100" kern="1200" dirty="0"/>
            <a:t>, </a:t>
          </a:r>
          <a:r>
            <a:rPr lang="cs-CZ" sz="3100" kern="1200" dirty="0" err="1"/>
            <a:t>Saxenda</a:t>
          </a:r>
          <a:r>
            <a:rPr lang="cs-CZ" sz="3100" kern="1200" dirty="0"/>
            <a:t>) </a:t>
          </a:r>
        </a:p>
      </dsp:txBody>
      <dsp:txXfrm>
        <a:off x="2694622" y="2175669"/>
        <a:ext cx="5126355" cy="1087834"/>
      </dsp:txXfrm>
    </dsp:sp>
    <dsp:sp modelId="{834286A3-7237-44C8-A12F-490E6D8B1A25}">
      <dsp:nvSpPr>
        <dsp:cNvPr id="0" name=""/>
        <dsp:cNvSpPr/>
      </dsp:nvSpPr>
      <dsp:spPr>
        <a:xfrm>
          <a:off x="0" y="3263503"/>
          <a:ext cx="105156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Podpora zdravého životního stylu       (edukace, monitorace pohybové aktivity )</a:t>
          </a:r>
        </a:p>
      </dsp:txBody>
      <dsp:txXfrm>
        <a:off x="1840229" y="3263503"/>
        <a:ext cx="6835140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950FC-BC8E-4B31-BEBB-C0F4C962F811}">
      <dsp:nvSpPr>
        <dsp:cNvPr id="0" name=""/>
        <dsp:cNvSpPr/>
      </dsp:nvSpPr>
      <dsp:spPr>
        <a:xfrm>
          <a:off x="0" y="73150"/>
          <a:ext cx="10515600" cy="1622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kern="1200" dirty="0"/>
            <a:t>Do roku 2050 existuje předpoklad, že obezita postihne 60% mužů, 50% žen a 25% dětí, pokud budou současné trendy pokračovat</a:t>
          </a:r>
        </a:p>
      </dsp:txBody>
      <dsp:txXfrm>
        <a:off x="79193" y="152343"/>
        <a:ext cx="10357214" cy="1463892"/>
      </dsp:txXfrm>
    </dsp:sp>
    <dsp:sp modelId="{DB79AC36-8AB0-4F0A-A43B-E485E3603F2C}">
      <dsp:nvSpPr>
        <dsp:cNvPr id="0" name=""/>
        <dsp:cNvSpPr/>
      </dsp:nvSpPr>
      <dsp:spPr>
        <a:xfrm>
          <a:off x="0" y="1695429"/>
          <a:ext cx="1051560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•"/>
          </a:pPr>
          <a:r>
            <a:rPr lang="en-US" sz="1400" kern="1200" dirty="0"/>
            <a:t>Kerry Swanton. National Heart forum. Healthy Weight, Healthy Lives: A Toolkit For Developing Local Strategies. http://www.fph.org.uk/ uploads/full_obesity_toolkit-1.pdf</a:t>
          </a:r>
          <a:endParaRPr lang="cs-CZ" sz="1400" kern="1200" dirty="0"/>
        </a:p>
      </dsp:txBody>
      <dsp:txXfrm>
        <a:off x="0" y="1695429"/>
        <a:ext cx="10515600" cy="480240"/>
      </dsp:txXfrm>
    </dsp:sp>
    <dsp:sp modelId="{CADC21EB-2BBC-40A1-87DE-CA0B772017C4}">
      <dsp:nvSpPr>
        <dsp:cNvPr id="0" name=""/>
        <dsp:cNvSpPr/>
      </dsp:nvSpPr>
      <dsp:spPr>
        <a:xfrm>
          <a:off x="0" y="2175669"/>
          <a:ext cx="10515600" cy="16222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900" kern="1200" dirty="0"/>
            <a:t>Odhaduje se, že náklady na léčbu obezitu (přímé i nepřímé) v Evropě jsou kolem 81 miliard EUR ročně, tj.1,9% - 4,7% z celkových ročních nákladů na zdravotní péči při léčbě obézních pacientů</a:t>
          </a:r>
        </a:p>
      </dsp:txBody>
      <dsp:txXfrm>
        <a:off x="79193" y="2254862"/>
        <a:ext cx="10357214" cy="1463892"/>
      </dsp:txXfrm>
    </dsp:sp>
    <dsp:sp modelId="{FFCABBB3-C4E1-4CD4-AF11-0DC5F51C6137}">
      <dsp:nvSpPr>
        <dsp:cNvPr id="0" name=""/>
        <dsp:cNvSpPr/>
      </dsp:nvSpPr>
      <dsp:spPr>
        <a:xfrm>
          <a:off x="0" y="3797947"/>
          <a:ext cx="10515600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/>
            <a:t>World Health Organization: Childhood</a:t>
          </a:r>
          <a:r>
            <a:rPr lang="cs-CZ" sz="1400" kern="1200" dirty="0"/>
            <a:t> </a:t>
          </a:r>
          <a:r>
            <a:rPr lang="en-US" sz="1400" kern="1200" dirty="0"/>
            <a:t>overweight and obesity. Available online: http://www.who.int/dietphysicalactivity/childhood/en/ (accessed on June 20, 2018</a:t>
          </a:r>
          <a:r>
            <a:rPr lang="cs-CZ" sz="1400" kern="1200" dirty="0"/>
            <a:t>)</a:t>
          </a:r>
        </a:p>
      </dsp:txBody>
      <dsp:txXfrm>
        <a:off x="0" y="3797947"/>
        <a:ext cx="10515600" cy="480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3B7A94-9EC5-4023-BCED-62EE304811AB}">
      <dsp:nvSpPr>
        <dsp:cNvPr id="0" name=""/>
        <dsp:cNvSpPr/>
      </dsp:nvSpPr>
      <dsp:spPr>
        <a:xfrm>
          <a:off x="0" y="207189"/>
          <a:ext cx="10515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/>
            <a:t>Děti s obezitou jsou vystaveny zvýšenému riziku komplikací včetně metabolických a kardiovaskulárních</a:t>
          </a:r>
        </a:p>
      </dsp:txBody>
      <dsp:txXfrm>
        <a:off x="62141" y="269330"/>
        <a:ext cx="10391318" cy="1148678"/>
      </dsp:txXfrm>
    </dsp:sp>
    <dsp:sp modelId="{D4BE7B08-DC12-4461-9633-E6D4AA02E505}">
      <dsp:nvSpPr>
        <dsp:cNvPr id="0" name=""/>
        <dsp:cNvSpPr/>
      </dsp:nvSpPr>
      <dsp:spPr>
        <a:xfrm>
          <a:off x="0" y="1480149"/>
          <a:ext cx="10515600" cy="861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1400" kern="1200" dirty="0" err="1"/>
            <a:t>Zimmet</a:t>
          </a:r>
          <a:r>
            <a:rPr lang="cs-CZ" sz="1400" kern="1200" dirty="0"/>
            <a:t> P, Alberti KG, Kaufman F, et al; IDF </a:t>
          </a:r>
          <a:r>
            <a:rPr lang="cs-CZ" sz="1400" kern="1200" dirty="0" err="1"/>
            <a:t>Consensus</a:t>
          </a:r>
          <a:r>
            <a:rPr lang="cs-CZ" sz="1400" kern="1200" dirty="0"/>
            <a:t> Group. </a:t>
          </a:r>
          <a:r>
            <a:rPr lang="cs-CZ" sz="1400" kern="1200" dirty="0" err="1"/>
            <a:t>The</a:t>
          </a:r>
          <a:r>
            <a:rPr lang="cs-CZ" sz="1400" kern="1200" dirty="0"/>
            <a:t> </a:t>
          </a:r>
          <a:r>
            <a:rPr lang="cs-CZ" sz="1400" kern="1200" dirty="0" err="1"/>
            <a:t>metabolic</a:t>
          </a:r>
          <a:r>
            <a:rPr lang="cs-CZ" sz="1400" kern="1200" dirty="0"/>
            <a:t> syndrome in </a:t>
          </a:r>
          <a:r>
            <a:rPr lang="cs-CZ" sz="1400" kern="1200" dirty="0" err="1"/>
            <a:t>children</a:t>
          </a:r>
          <a:r>
            <a:rPr lang="cs-CZ" sz="1400" kern="1200" dirty="0"/>
            <a:t> and </a:t>
          </a:r>
          <a:r>
            <a:rPr lang="cs-CZ" sz="1400" kern="1200" dirty="0" err="1"/>
            <a:t>adolescents</a:t>
          </a:r>
          <a:r>
            <a:rPr lang="cs-CZ" sz="1400" kern="1200" dirty="0"/>
            <a:t> - </a:t>
          </a:r>
          <a:r>
            <a:rPr lang="cs-CZ" sz="1400" kern="1200" dirty="0" err="1"/>
            <a:t>an</a:t>
          </a:r>
          <a:r>
            <a:rPr lang="cs-CZ" sz="1400" kern="1200" dirty="0"/>
            <a:t> IDF </a:t>
          </a:r>
          <a:r>
            <a:rPr lang="cs-CZ" sz="1400" kern="1200" dirty="0" err="1"/>
            <a:t>consensus</a:t>
          </a:r>
          <a:r>
            <a:rPr lang="cs-CZ" sz="1400" kern="1200" dirty="0"/>
            <a:t> report. Pediatr Diabetes 2007;8:299-306.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1400" kern="1200" dirty="0" err="1"/>
            <a:t>Ahrens</a:t>
          </a:r>
          <a:r>
            <a:rPr lang="cs-CZ" sz="1400" kern="1200" dirty="0"/>
            <a:t> W, </a:t>
          </a:r>
          <a:r>
            <a:rPr lang="cs-CZ" sz="1400" kern="1200" dirty="0" err="1"/>
            <a:t>Moreno</a:t>
          </a:r>
          <a:r>
            <a:rPr lang="cs-CZ" sz="1400" kern="1200" dirty="0"/>
            <a:t> LA, </a:t>
          </a:r>
          <a:r>
            <a:rPr lang="cs-CZ" sz="1400" kern="1200" dirty="0" err="1"/>
            <a:t>Mårild</a:t>
          </a:r>
          <a:r>
            <a:rPr lang="cs-CZ" sz="1400" kern="1200" dirty="0"/>
            <a:t> S, et al; IDEFICS </a:t>
          </a:r>
          <a:r>
            <a:rPr lang="cs-CZ" sz="1400" kern="1200" dirty="0" err="1"/>
            <a:t>consortium</a:t>
          </a:r>
          <a:r>
            <a:rPr lang="cs-CZ" sz="1400" kern="1200" dirty="0"/>
            <a:t>. </a:t>
          </a:r>
          <a:r>
            <a:rPr lang="cs-CZ" sz="1400" kern="1200" dirty="0" err="1"/>
            <a:t>Metabolic</a:t>
          </a:r>
          <a:r>
            <a:rPr lang="cs-CZ" sz="1400" kern="1200" dirty="0"/>
            <a:t> syndrome in </a:t>
          </a:r>
          <a:r>
            <a:rPr lang="cs-CZ" sz="1400" kern="1200" dirty="0" err="1"/>
            <a:t>young</a:t>
          </a:r>
          <a:r>
            <a:rPr lang="cs-CZ" sz="1400" kern="1200" dirty="0"/>
            <a:t> </a:t>
          </a:r>
          <a:r>
            <a:rPr lang="cs-CZ" sz="1400" kern="1200" dirty="0" err="1"/>
            <a:t>children</a:t>
          </a:r>
          <a:r>
            <a:rPr lang="cs-CZ" sz="1400" kern="1200" dirty="0"/>
            <a:t>: </a:t>
          </a:r>
          <a:r>
            <a:rPr lang="cs-CZ" sz="1400" kern="1200" dirty="0" err="1"/>
            <a:t>definitions</a:t>
          </a:r>
          <a:r>
            <a:rPr lang="cs-CZ" sz="1400" kern="1200" dirty="0"/>
            <a:t> and </a:t>
          </a:r>
          <a:r>
            <a:rPr lang="cs-CZ" sz="1400" kern="1200" dirty="0" err="1"/>
            <a:t>results</a:t>
          </a:r>
          <a:r>
            <a:rPr lang="cs-CZ" sz="1400" kern="1200" dirty="0"/>
            <a:t> </a:t>
          </a:r>
          <a:r>
            <a:rPr lang="cs-CZ" sz="1400" kern="1200" dirty="0" err="1"/>
            <a:t>of</a:t>
          </a:r>
          <a:r>
            <a:rPr lang="cs-CZ" sz="1400" kern="1200" dirty="0"/>
            <a:t> </a:t>
          </a:r>
          <a:r>
            <a:rPr lang="cs-CZ" sz="1400" kern="1200" dirty="0" err="1"/>
            <a:t>the</a:t>
          </a:r>
          <a:r>
            <a:rPr lang="cs-CZ" sz="1400" kern="1200" dirty="0"/>
            <a:t> IDEFICS study. </a:t>
          </a:r>
          <a:r>
            <a:rPr lang="cs-CZ" sz="1400" kern="1200" dirty="0" err="1"/>
            <a:t>Int</a:t>
          </a:r>
          <a:r>
            <a:rPr lang="cs-CZ" sz="1400" kern="1200" dirty="0"/>
            <a:t> J </a:t>
          </a:r>
          <a:r>
            <a:rPr lang="cs-CZ" sz="1400" kern="1200" dirty="0" err="1"/>
            <a:t>Obes</a:t>
          </a:r>
          <a:r>
            <a:rPr lang="cs-CZ" sz="1400" kern="1200" dirty="0"/>
            <a:t> 2014;38:S4-14.</a:t>
          </a:r>
        </a:p>
      </dsp:txBody>
      <dsp:txXfrm>
        <a:off x="0" y="1480149"/>
        <a:ext cx="10515600" cy="861120"/>
      </dsp:txXfrm>
    </dsp:sp>
    <dsp:sp modelId="{371CEBF4-CE38-42C9-8943-9BEFD358959F}">
      <dsp:nvSpPr>
        <dsp:cNvPr id="0" name=""/>
        <dsp:cNvSpPr/>
      </dsp:nvSpPr>
      <dsp:spPr>
        <a:xfrm>
          <a:off x="0" y="2341269"/>
          <a:ext cx="10515600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/>
            <a:t>Dětská obezita může být spojená s rozvojem závažných psychických potíží s negativním dopadem na úroveň vzdělání</a:t>
          </a:r>
        </a:p>
      </dsp:txBody>
      <dsp:txXfrm>
        <a:off x="62141" y="2403410"/>
        <a:ext cx="10391318" cy="1148678"/>
      </dsp:txXfrm>
    </dsp:sp>
    <dsp:sp modelId="{6771F32A-546C-4479-9BAB-4A5B681FD7FC}">
      <dsp:nvSpPr>
        <dsp:cNvPr id="0" name=""/>
        <dsp:cNvSpPr/>
      </dsp:nvSpPr>
      <dsp:spPr>
        <a:xfrm>
          <a:off x="0" y="3614229"/>
          <a:ext cx="10515600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kern="1200" dirty="0"/>
            <a:t>Griffiths </a:t>
          </a:r>
          <a:r>
            <a:rPr lang="en-US" sz="1400" kern="1200" dirty="0" err="1"/>
            <a:t>LJ,WolkeD</a:t>
          </a:r>
          <a:r>
            <a:rPr lang="en-US" sz="1400" kern="1200" dirty="0"/>
            <a:t>, </a:t>
          </a:r>
          <a:r>
            <a:rPr lang="en-US" sz="1400" kern="1200" dirty="0" err="1"/>
            <a:t>PageAS</a:t>
          </a:r>
          <a:r>
            <a:rPr lang="en-US" sz="1400" kern="1200" dirty="0"/>
            <a:t>, et al. Obesity and bullying: different effects for boys and girls. Archives of Disease in Childhood 2006;91:121-125</a:t>
          </a:r>
          <a:r>
            <a:rPr lang="cs-CZ" sz="1400" kern="1200" dirty="0"/>
            <a:t>.</a:t>
          </a:r>
        </a:p>
      </dsp:txBody>
      <dsp:txXfrm>
        <a:off x="0" y="3614229"/>
        <a:ext cx="10515600" cy="5299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DB94F-16D8-404C-9A2E-96F3F34FC9F3}">
      <dsp:nvSpPr>
        <dsp:cNvPr id="0" name=""/>
        <dsp:cNvSpPr/>
      </dsp:nvSpPr>
      <dsp:spPr>
        <a:xfrm>
          <a:off x="0" y="0"/>
          <a:ext cx="4351338" cy="435133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7A751-A4A9-40EF-9DC4-B8D78D35782A}">
      <dsp:nvSpPr>
        <dsp:cNvPr id="0" name=""/>
        <dsp:cNvSpPr/>
      </dsp:nvSpPr>
      <dsp:spPr>
        <a:xfrm>
          <a:off x="2175669" y="0"/>
          <a:ext cx="8339931" cy="43513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400" kern="1200" dirty="0"/>
            <a:t>Individuální </a:t>
          </a:r>
        </a:p>
      </dsp:txBody>
      <dsp:txXfrm>
        <a:off x="2175669" y="0"/>
        <a:ext cx="4169965" cy="1305404"/>
      </dsp:txXfrm>
    </dsp:sp>
    <dsp:sp modelId="{EB1F81E9-52FF-45F3-A8D7-60A3C48C39E4}">
      <dsp:nvSpPr>
        <dsp:cNvPr id="0" name=""/>
        <dsp:cNvSpPr/>
      </dsp:nvSpPr>
      <dsp:spPr>
        <a:xfrm>
          <a:off x="761485" y="1305404"/>
          <a:ext cx="2828366" cy="28283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831ED-08BE-4C8B-BD6B-462A9ACCDDBA}">
      <dsp:nvSpPr>
        <dsp:cNvPr id="0" name=""/>
        <dsp:cNvSpPr/>
      </dsp:nvSpPr>
      <dsp:spPr>
        <a:xfrm>
          <a:off x="2175669" y="1305404"/>
          <a:ext cx="8339931" cy="28283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400" kern="1200" dirty="0"/>
            <a:t>Rodina</a:t>
          </a:r>
        </a:p>
      </dsp:txBody>
      <dsp:txXfrm>
        <a:off x="2175669" y="1305404"/>
        <a:ext cx="4169965" cy="1305399"/>
      </dsp:txXfrm>
    </dsp:sp>
    <dsp:sp modelId="{638719F8-F9F0-44C7-B044-C08CFEBFA7E6}">
      <dsp:nvSpPr>
        <dsp:cNvPr id="0" name=""/>
        <dsp:cNvSpPr/>
      </dsp:nvSpPr>
      <dsp:spPr>
        <a:xfrm>
          <a:off x="1522968" y="2610804"/>
          <a:ext cx="1305400" cy="13054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A729E9-CAB2-4E78-894E-2BA87750585E}">
      <dsp:nvSpPr>
        <dsp:cNvPr id="0" name=""/>
        <dsp:cNvSpPr/>
      </dsp:nvSpPr>
      <dsp:spPr>
        <a:xfrm>
          <a:off x="2175669" y="2610804"/>
          <a:ext cx="8339931" cy="1305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400" kern="1200" dirty="0"/>
            <a:t>Společnost</a:t>
          </a:r>
        </a:p>
      </dsp:txBody>
      <dsp:txXfrm>
        <a:off x="2175669" y="2610804"/>
        <a:ext cx="4169965" cy="1305400"/>
      </dsp:txXfrm>
    </dsp:sp>
    <dsp:sp modelId="{27AB6E50-7F4A-4083-BC92-1D4DED654AFE}">
      <dsp:nvSpPr>
        <dsp:cNvPr id="0" name=""/>
        <dsp:cNvSpPr/>
      </dsp:nvSpPr>
      <dsp:spPr>
        <a:xfrm>
          <a:off x="6345634" y="0"/>
          <a:ext cx="4169965" cy="13054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Kojení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Vyvážená strava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Snížení příjmu slazených nápojů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Pravidelná fyzická aktivita </a:t>
          </a:r>
        </a:p>
      </dsp:txBody>
      <dsp:txXfrm>
        <a:off x="6345634" y="0"/>
        <a:ext cx="4169965" cy="1305404"/>
      </dsp:txXfrm>
    </dsp:sp>
    <dsp:sp modelId="{0ED70F08-BB87-46D4-8850-5DF398E216AE}">
      <dsp:nvSpPr>
        <dsp:cNvPr id="0" name=""/>
        <dsp:cNvSpPr/>
      </dsp:nvSpPr>
      <dsp:spPr>
        <a:xfrm>
          <a:off x="6345634" y="1305404"/>
          <a:ext cx="4169965" cy="13053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Podpora vhodných jídelních zvyklostí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Limitace času strávených na sítích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Podpora vhodné fyzické aktivity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Vhodný režim spánku</a:t>
          </a:r>
        </a:p>
      </dsp:txBody>
      <dsp:txXfrm>
        <a:off x="6345634" y="1305404"/>
        <a:ext cx="4169965" cy="1305399"/>
      </dsp:txXfrm>
    </dsp:sp>
    <dsp:sp modelId="{E998DB4B-B4E1-4C5A-AA2A-4EFF05FEDF4F}">
      <dsp:nvSpPr>
        <dsp:cNvPr id="0" name=""/>
        <dsp:cNvSpPr/>
      </dsp:nvSpPr>
      <dsp:spPr>
        <a:xfrm>
          <a:off x="6345634" y="2610804"/>
          <a:ext cx="4169965" cy="1305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Podpora vhodných edukačních programů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Podpora zdravého prostředí (školní stravování, zdravého pitné režimu – pítka, dostupnost vhodné fyzické aktivity – školní hřiště)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300" kern="1200" dirty="0"/>
            <a:t>Regulace reklamy, automatů ve školách, zdanění „nezdravých“ potravin </a:t>
          </a:r>
        </a:p>
      </dsp:txBody>
      <dsp:txXfrm>
        <a:off x="6345634" y="2610804"/>
        <a:ext cx="4169965" cy="1305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64993-F804-4DA4-9B21-5A4B409B093B}">
      <dsp:nvSpPr>
        <dsp:cNvPr id="0" name=""/>
        <dsp:cNvSpPr/>
      </dsp:nvSpPr>
      <dsp:spPr>
        <a:xfrm>
          <a:off x="3943350" y="0"/>
          <a:ext cx="26289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900" kern="1200" dirty="0">
              <a:solidFill>
                <a:schemeClr val="bg1"/>
              </a:solidFill>
            </a:rPr>
            <a:t>?</a:t>
          </a:r>
        </a:p>
      </dsp:txBody>
      <dsp:txXfrm>
        <a:off x="3943350" y="0"/>
        <a:ext cx="2628900" cy="1087834"/>
      </dsp:txXfrm>
    </dsp:sp>
    <dsp:sp modelId="{D4D12CC5-1BE3-4D68-8C6D-9222FF045015}">
      <dsp:nvSpPr>
        <dsp:cNvPr id="0" name=""/>
        <dsp:cNvSpPr/>
      </dsp:nvSpPr>
      <dsp:spPr>
        <a:xfrm>
          <a:off x="2628900" y="1087834"/>
          <a:ext cx="52578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900" kern="1200" dirty="0" err="1">
              <a:solidFill>
                <a:schemeClr val="bg1"/>
              </a:solidFill>
            </a:rPr>
            <a:t>Bariatrie</a:t>
          </a:r>
          <a:endParaRPr lang="cs-CZ" sz="3900" kern="1200" dirty="0">
            <a:solidFill>
              <a:schemeClr val="bg1"/>
            </a:solidFill>
          </a:endParaRPr>
        </a:p>
      </dsp:txBody>
      <dsp:txXfrm>
        <a:off x="3549015" y="1087834"/>
        <a:ext cx="3417570" cy="1087834"/>
      </dsp:txXfrm>
    </dsp:sp>
    <dsp:sp modelId="{7513C424-E72A-4F3C-BD5D-1656E10CB4F9}">
      <dsp:nvSpPr>
        <dsp:cNvPr id="0" name=""/>
        <dsp:cNvSpPr/>
      </dsp:nvSpPr>
      <dsp:spPr>
        <a:xfrm>
          <a:off x="1314449" y="2175669"/>
          <a:ext cx="78867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900" kern="1200" dirty="0">
              <a:solidFill>
                <a:schemeClr val="bg1"/>
              </a:solidFill>
            </a:rPr>
            <a:t>Medikace</a:t>
          </a:r>
          <a:r>
            <a:rPr lang="cs-CZ" sz="3900" kern="1200" dirty="0"/>
            <a:t>                           </a:t>
          </a:r>
          <a:endParaRPr lang="cs-CZ" sz="3900" kern="1200" dirty="0">
            <a:highlight>
              <a:srgbClr val="C0C0C0"/>
            </a:highlight>
          </a:endParaRPr>
        </a:p>
      </dsp:txBody>
      <dsp:txXfrm>
        <a:off x="2694622" y="2175669"/>
        <a:ext cx="5126355" cy="1087834"/>
      </dsp:txXfrm>
    </dsp:sp>
    <dsp:sp modelId="{834286A3-7237-44C8-A12F-490E6D8B1A25}">
      <dsp:nvSpPr>
        <dsp:cNvPr id="0" name=""/>
        <dsp:cNvSpPr/>
      </dsp:nvSpPr>
      <dsp:spPr>
        <a:xfrm>
          <a:off x="0" y="3263503"/>
          <a:ext cx="105156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900" kern="1200" dirty="0">
              <a:solidFill>
                <a:schemeClr val="bg1"/>
              </a:solidFill>
            </a:rPr>
            <a:t>Podpora zdravého životního stylu       </a:t>
          </a:r>
        </a:p>
      </dsp:txBody>
      <dsp:txXfrm>
        <a:off x="1840229" y="3263503"/>
        <a:ext cx="6835140" cy="1087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26FA7-A445-4FA8-979D-581FF91A00A6}">
      <dsp:nvSpPr>
        <dsp:cNvPr id="0" name=""/>
        <dsp:cNvSpPr/>
      </dsp:nvSpPr>
      <dsp:spPr>
        <a:xfrm>
          <a:off x="3569812" y="2621955"/>
          <a:ext cx="3233923" cy="16285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/>
            <a:t>Podpora zdravého životního stylu       (edukace, monitorace pohybové aktivity )</a:t>
          </a:r>
        </a:p>
      </dsp:txBody>
      <dsp:txXfrm>
        <a:off x="3617512" y="2669655"/>
        <a:ext cx="3138523" cy="1533181"/>
      </dsp:txXfrm>
    </dsp:sp>
    <dsp:sp modelId="{070C91CD-82C5-4CB6-8C69-E6F92B688338}">
      <dsp:nvSpPr>
        <dsp:cNvPr id="0" name=""/>
        <dsp:cNvSpPr/>
      </dsp:nvSpPr>
      <dsp:spPr>
        <a:xfrm rot="19531329">
          <a:off x="6389649" y="2027255"/>
          <a:ext cx="1123413" cy="39446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kern="1200"/>
        </a:p>
      </dsp:txBody>
      <dsp:txXfrm>
        <a:off x="6507988" y="2106148"/>
        <a:ext cx="886735" cy="236677"/>
      </dsp:txXfrm>
    </dsp:sp>
    <dsp:sp modelId="{D59D43B8-85C9-4987-BA3D-91BADF93EC69}">
      <dsp:nvSpPr>
        <dsp:cNvPr id="0" name=""/>
        <dsp:cNvSpPr/>
      </dsp:nvSpPr>
      <dsp:spPr>
        <a:xfrm>
          <a:off x="7018093" y="357416"/>
          <a:ext cx="3164182" cy="14696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err="1"/>
            <a:t>Bariatrie</a:t>
          </a:r>
          <a:r>
            <a:rPr lang="cs-CZ" sz="2400" kern="1200" dirty="0"/>
            <a:t> </a:t>
          </a:r>
        </a:p>
      </dsp:txBody>
      <dsp:txXfrm>
        <a:off x="7061136" y="400459"/>
        <a:ext cx="3078096" cy="1383515"/>
      </dsp:txXfrm>
    </dsp:sp>
    <dsp:sp modelId="{E59EA1D8-5E7A-467E-9096-13CC10FE33D8}">
      <dsp:nvSpPr>
        <dsp:cNvPr id="0" name=""/>
        <dsp:cNvSpPr/>
      </dsp:nvSpPr>
      <dsp:spPr>
        <a:xfrm rot="10808937">
          <a:off x="4633943" y="614480"/>
          <a:ext cx="1123413" cy="39446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kern="1200"/>
        </a:p>
      </dsp:txBody>
      <dsp:txXfrm rot="10800000">
        <a:off x="4752282" y="693373"/>
        <a:ext cx="886735" cy="236677"/>
      </dsp:txXfrm>
    </dsp:sp>
    <dsp:sp modelId="{7207EB6B-C208-4343-ACCD-D74362E4C36E}">
      <dsp:nvSpPr>
        <dsp:cNvPr id="0" name=""/>
        <dsp:cNvSpPr/>
      </dsp:nvSpPr>
      <dsp:spPr>
        <a:xfrm>
          <a:off x="133151" y="359122"/>
          <a:ext cx="3268410" cy="14306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/>
            <a:t>Medikace      (</a:t>
          </a:r>
          <a:r>
            <a:rPr lang="cs-CZ" sz="2400" kern="1200" dirty="0" err="1"/>
            <a:t>Metformin</a:t>
          </a:r>
          <a:r>
            <a:rPr lang="cs-CZ" sz="2400" kern="1200" dirty="0"/>
            <a:t>, </a:t>
          </a:r>
          <a:r>
            <a:rPr lang="cs-CZ" sz="2400" kern="1200" dirty="0" err="1"/>
            <a:t>Saxenda</a:t>
          </a:r>
          <a:r>
            <a:rPr lang="cs-CZ" sz="2400" kern="1200" dirty="0"/>
            <a:t>) </a:t>
          </a:r>
        </a:p>
      </dsp:txBody>
      <dsp:txXfrm>
        <a:off x="175054" y="401025"/>
        <a:ext cx="3184604" cy="1346856"/>
      </dsp:txXfrm>
    </dsp:sp>
    <dsp:sp modelId="{93B9FE73-3ADA-4577-93AA-08CE6404DFC7}">
      <dsp:nvSpPr>
        <dsp:cNvPr id="0" name=""/>
        <dsp:cNvSpPr/>
      </dsp:nvSpPr>
      <dsp:spPr>
        <a:xfrm rot="2077972">
          <a:off x="2843721" y="2008638"/>
          <a:ext cx="1123413" cy="39446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kern="1200"/>
        </a:p>
      </dsp:txBody>
      <dsp:txXfrm>
        <a:off x="2962060" y="2087531"/>
        <a:ext cx="886735" cy="2366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64993-F804-4DA4-9B21-5A4B409B093B}">
      <dsp:nvSpPr>
        <dsp:cNvPr id="0" name=""/>
        <dsp:cNvSpPr/>
      </dsp:nvSpPr>
      <dsp:spPr>
        <a:xfrm>
          <a:off x="3943350" y="0"/>
          <a:ext cx="26289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?</a:t>
          </a:r>
        </a:p>
      </dsp:txBody>
      <dsp:txXfrm>
        <a:off x="3943350" y="0"/>
        <a:ext cx="2628900" cy="1087834"/>
      </dsp:txXfrm>
    </dsp:sp>
    <dsp:sp modelId="{D4D12CC5-1BE3-4D68-8C6D-9222FF045015}">
      <dsp:nvSpPr>
        <dsp:cNvPr id="0" name=""/>
        <dsp:cNvSpPr/>
      </dsp:nvSpPr>
      <dsp:spPr>
        <a:xfrm>
          <a:off x="2628900" y="1087834"/>
          <a:ext cx="52578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 err="1"/>
            <a:t>Bariatrie</a:t>
          </a:r>
          <a:endParaRPr lang="cs-CZ" sz="3100" kern="1200" dirty="0"/>
        </a:p>
      </dsp:txBody>
      <dsp:txXfrm>
        <a:off x="3549015" y="1087834"/>
        <a:ext cx="3417570" cy="1087834"/>
      </dsp:txXfrm>
    </dsp:sp>
    <dsp:sp modelId="{7513C424-E72A-4F3C-BD5D-1656E10CB4F9}">
      <dsp:nvSpPr>
        <dsp:cNvPr id="0" name=""/>
        <dsp:cNvSpPr/>
      </dsp:nvSpPr>
      <dsp:spPr>
        <a:xfrm>
          <a:off x="1314449" y="2175669"/>
          <a:ext cx="78867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Medikace                           (</a:t>
          </a:r>
          <a:r>
            <a:rPr lang="cs-CZ" sz="3100" kern="1200" dirty="0" err="1"/>
            <a:t>Metformin</a:t>
          </a:r>
          <a:r>
            <a:rPr lang="cs-CZ" sz="3100" kern="1200" dirty="0"/>
            <a:t>, </a:t>
          </a:r>
          <a:r>
            <a:rPr lang="cs-CZ" sz="3100" kern="1200" dirty="0" err="1"/>
            <a:t>Saxenda</a:t>
          </a:r>
          <a:r>
            <a:rPr lang="cs-CZ" sz="3100" kern="1200" dirty="0"/>
            <a:t>) </a:t>
          </a:r>
        </a:p>
      </dsp:txBody>
      <dsp:txXfrm>
        <a:off x="2694622" y="2175669"/>
        <a:ext cx="5126355" cy="1087834"/>
      </dsp:txXfrm>
    </dsp:sp>
    <dsp:sp modelId="{834286A3-7237-44C8-A12F-490E6D8B1A25}">
      <dsp:nvSpPr>
        <dsp:cNvPr id="0" name=""/>
        <dsp:cNvSpPr/>
      </dsp:nvSpPr>
      <dsp:spPr>
        <a:xfrm>
          <a:off x="0" y="3263503"/>
          <a:ext cx="105156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Podpora zdravého životního stylu       (edukace, monitorace pohybové aktivity )</a:t>
          </a:r>
        </a:p>
      </dsp:txBody>
      <dsp:txXfrm>
        <a:off x="1840229" y="3263503"/>
        <a:ext cx="6835140" cy="10878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52DB0-D527-421B-B81F-99A97B9BFF01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5CFA3-2A7D-4657-8C04-1D61C666CA63}">
      <dsp:nvSpPr>
        <dsp:cNvPr id="0" name=""/>
        <dsp:cNvSpPr/>
      </dsp:nvSpPr>
      <dsp:spPr>
        <a:xfrm>
          <a:off x="350606" y="229141"/>
          <a:ext cx="10105268" cy="45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Relativně levný, může ho (to) edukovat skoro každý  </a:t>
          </a:r>
        </a:p>
      </dsp:txBody>
      <dsp:txXfrm>
        <a:off x="350606" y="229141"/>
        <a:ext cx="10105268" cy="458108"/>
      </dsp:txXfrm>
    </dsp:sp>
    <dsp:sp modelId="{555E2000-912D-4507-ADDE-38EAF23115E0}">
      <dsp:nvSpPr>
        <dsp:cNvPr id="0" name=""/>
        <dsp:cNvSpPr/>
      </dsp:nvSpPr>
      <dsp:spPr>
        <a:xfrm>
          <a:off x="64288" y="171877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93B6D3-03B2-4B5F-B5F5-7D3CB14D5632}">
      <dsp:nvSpPr>
        <dsp:cNvPr id="0" name=""/>
        <dsp:cNvSpPr/>
      </dsp:nvSpPr>
      <dsp:spPr>
        <a:xfrm>
          <a:off x="727432" y="916217"/>
          <a:ext cx="9728442" cy="45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Efekt velmi krátkodobý  (3-6 měsíců trvání efektu bez dalšího opakování) </a:t>
          </a:r>
        </a:p>
      </dsp:txBody>
      <dsp:txXfrm>
        <a:off x="727432" y="916217"/>
        <a:ext cx="9728442" cy="458108"/>
      </dsp:txXfrm>
    </dsp:sp>
    <dsp:sp modelId="{C3646D55-E406-47A4-A576-25AB29268AE1}">
      <dsp:nvSpPr>
        <dsp:cNvPr id="0" name=""/>
        <dsp:cNvSpPr/>
      </dsp:nvSpPr>
      <dsp:spPr>
        <a:xfrm>
          <a:off x="441114" y="858954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6DBC3-38EC-4A67-904B-8A5379417439}">
      <dsp:nvSpPr>
        <dsp:cNvPr id="0" name=""/>
        <dsp:cNvSpPr/>
      </dsp:nvSpPr>
      <dsp:spPr>
        <a:xfrm>
          <a:off x="899745" y="1603293"/>
          <a:ext cx="9556129" cy="45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Nutné zapojit celou rodinu (včetně prarodičů) </a:t>
          </a:r>
        </a:p>
      </dsp:txBody>
      <dsp:txXfrm>
        <a:off x="899745" y="1603293"/>
        <a:ext cx="9556129" cy="458108"/>
      </dsp:txXfrm>
    </dsp:sp>
    <dsp:sp modelId="{90C5698A-734B-4574-9CFA-CD3F88746AA6}">
      <dsp:nvSpPr>
        <dsp:cNvPr id="0" name=""/>
        <dsp:cNvSpPr/>
      </dsp:nvSpPr>
      <dsp:spPr>
        <a:xfrm>
          <a:off x="613427" y="1546030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F4FF8-5D21-4A2C-9549-56F5EA2B3A5F}">
      <dsp:nvSpPr>
        <dsp:cNvPr id="0" name=""/>
        <dsp:cNvSpPr/>
      </dsp:nvSpPr>
      <dsp:spPr>
        <a:xfrm>
          <a:off x="899745" y="2289935"/>
          <a:ext cx="9556129" cy="45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Možno využít moderní technologie pro monitoraci – příjem energie, složení i pohyb </a:t>
          </a:r>
        </a:p>
      </dsp:txBody>
      <dsp:txXfrm>
        <a:off x="899745" y="2289935"/>
        <a:ext cx="9556129" cy="458108"/>
      </dsp:txXfrm>
    </dsp:sp>
    <dsp:sp modelId="{A4623E93-78EB-493B-96FB-9026DE5966F3}">
      <dsp:nvSpPr>
        <dsp:cNvPr id="0" name=""/>
        <dsp:cNvSpPr/>
      </dsp:nvSpPr>
      <dsp:spPr>
        <a:xfrm>
          <a:off x="613427" y="2232671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3EAEC-05F9-44A5-AAFD-02D5B6F72F84}">
      <dsp:nvSpPr>
        <dsp:cNvPr id="0" name=""/>
        <dsp:cNvSpPr/>
      </dsp:nvSpPr>
      <dsp:spPr>
        <a:xfrm>
          <a:off x="727432" y="2977011"/>
          <a:ext cx="9728442" cy="45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Dostatek edukačních podkladů (lokální, národní, evropské …)</a:t>
          </a:r>
        </a:p>
      </dsp:txBody>
      <dsp:txXfrm>
        <a:off x="727432" y="2977011"/>
        <a:ext cx="9728442" cy="458108"/>
      </dsp:txXfrm>
    </dsp:sp>
    <dsp:sp modelId="{1E855F81-6DDD-4A2C-B6EF-5F2E590AE512}">
      <dsp:nvSpPr>
        <dsp:cNvPr id="0" name=""/>
        <dsp:cNvSpPr/>
      </dsp:nvSpPr>
      <dsp:spPr>
        <a:xfrm>
          <a:off x="441114" y="2919747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AA3FE-11A9-43BA-AD73-44AEC5303F2E}">
      <dsp:nvSpPr>
        <dsp:cNvPr id="0" name=""/>
        <dsp:cNvSpPr/>
      </dsp:nvSpPr>
      <dsp:spPr>
        <a:xfrm>
          <a:off x="350606" y="3664087"/>
          <a:ext cx="10105268" cy="458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62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/>
            <a:t>Ideální pro prevenci vzniku nadváhy a obezity </a:t>
          </a:r>
        </a:p>
      </dsp:txBody>
      <dsp:txXfrm>
        <a:off x="350606" y="3664087"/>
        <a:ext cx="10105268" cy="458108"/>
      </dsp:txXfrm>
    </dsp:sp>
    <dsp:sp modelId="{02AB13B2-C2BA-4707-AF43-CF580071B015}">
      <dsp:nvSpPr>
        <dsp:cNvPr id="0" name=""/>
        <dsp:cNvSpPr/>
      </dsp:nvSpPr>
      <dsp:spPr>
        <a:xfrm>
          <a:off x="64288" y="3606824"/>
          <a:ext cx="572636" cy="5726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64993-F804-4DA4-9B21-5A4B409B093B}">
      <dsp:nvSpPr>
        <dsp:cNvPr id="0" name=""/>
        <dsp:cNvSpPr/>
      </dsp:nvSpPr>
      <dsp:spPr>
        <a:xfrm>
          <a:off x="3943350" y="0"/>
          <a:ext cx="26289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?</a:t>
          </a:r>
        </a:p>
      </dsp:txBody>
      <dsp:txXfrm>
        <a:off x="3943350" y="0"/>
        <a:ext cx="2628900" cy="1087834"/>
      </dsp:txXfrm>
    </dsp:sp>
    <dsp:sp modelId="{D4D12CC5-1BE3-4D68-8C6D-9222FF045015}">
      <dsp:nvSpPr>
        <dsp:cNvPr id="0" name=""/>
        <dsp:cNvSpPr/>
      </dsp:nvSpPr>
      <dsp:spPr>
        <a:xfrm>
          <a:off x="2628900" y="1087834"/>
          <a:ext cx="52578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 err="1"/>
            <a:t>Bariatrie</a:t>
          </a:r>
          <a:endParaRPr lang="cs-CZ" sz="3100" kern="1200" dirty="0"/>
        </a:p>
      </dsp:txBody>
      <dsp:txXfrm>
        <a:off x="3549015" y="1087834"/>
        <a:ext cx="3417570" cy="1087834"/>
      </dsp:txXfrm>
    </dsp:sp>
    <dsp:sp modelId="{7513C424-E72A-4F3C-BD5D-1656E10CB4F9}">
      <dsp:nvSpPr>
        <dsp:cNvPr id="0" name=""/>
        <dsp:cNvSpPr/>
      </dsp:nvSpPr>
      <dsp:spPr>
        <a:xfrm>
          <a:off x="1314449" y="2175669"/>
          <a:ext cx="78867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Medikace                           (</a:t>
          </a:r>
          <a:r>
            <a:rPr lang="cs-CZ" sz="3100" kern="1200" dirty="0" err="1"/>
            <a:t>Metformin</a:t>
          </a:r>
          <a:r>
            <a:rPr lang="cs-CZ" sz="3100" kern="1200" dirty="0"/>
            <a:t>, </a:t>
          </a:r>
          <a:r>
            <a:rPr lang="cs-CZ" sz="3100" kern="1200" dirty="0" err="1"/>
            <a:t>Saxenda</a:t>
          </a:r>
          <a:r>
            <a:rPr lang="cs-CZ" sz="3100" kern="1200" dirty="0"/>
            <a:t>) </a:t>
          </a:r>
        </a:p>
      </dsp:txBody>
      <dsp:txXfrm>
        <a:off x="2694622" y="2175669"/>
        <a:ext cx="5126355" cy="1087834"/>
      </dsp:txXfrm>
    </dsp:sp>
    <dsp:sp modelId="{834286A3-7237-44C8-A12F-490E6D8B1A25}">
      <dsp:nvSpPr>
        <dsp:cNvPr id="0" name=""/>
        <dsp:cNvSpPr/>
      </dsp:nvSpPr>
      <dsp:spPr>
        <a:xfrm>
          <a:off x="0" y="3263503"/>
          <a:ext cx="10515600" cy="1087834"/>
        </a:xfrm>
        <a:prstGeom prst="trapezoid">
          <a:avLst>
            <a:gd name="adj" fmla="val 12083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100" kern="1200" dirty="0"/>
            <a:t>Podpora zdravého životního stylu       (edukace, monitorace pohybové aktivity )</a:t>
          </a:r>
        </a:p>
      </dsp:txBody>
      <dsp:txXfrm>
        <a:off x="1840229" y="3263503"/>
        <a:ext cx="683514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7T08:37:12.6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7T08:38:20.91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7T08:38:35.3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E2305-9DF3-4BDB-8893-0F15B9151815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521C4-B85E-4438-A506-DB2AA1B662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15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779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467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4243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028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219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36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067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0282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271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522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784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8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10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309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857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935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802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7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3B3B6E-D7E1-4434-A4F8-6AA2489AB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20E0E7-A8D8-4B59-B126-FD71BBCD2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872C2E-846F-4ABC-9024-9C626BD4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7D499A-3337-42B5-BADE-69CB2E99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5FCC24-3AEE-4060-93E8-DA6755D8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44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245CB-5A26-4E73-935F-A2AEC2534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6021B03-CB39-4BC3-93D1-0C5DA0228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D2E1D6-7EC3-4792-9BE1-C9A974AAB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CC06E6-8922-40CE-9B36-1FC72D84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6D92DD-71A2-4668-87A9-D064BBE3A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252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37EAE26-1E2B-4CD1-BB44-13057C6A0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45387BB-4595-4B60-B1EF-DB6E31940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039FAE-FF26-4346-A7E8-D515555B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E4A904-4F38-443D-932F-EDCAAB76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DC4438-FB72-4CF4-9142-6067E852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209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8" y="6348540"/>
            <a:ext cx="10895999" cy="324000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914044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492CA-B0DC-4332-8BD0-D5D0547EB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273DFD-AEAF-4C6A-98D7-19A0429A5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BC6672-1836-4177-A84F-E65FDBD4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27E090-BAAD-48A0-92DB-6DA4FC3A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A7696A-C615-447C-91E2-E4C328F6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56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46A1F-BF7C-4CD7-8E38-D1780F87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A3F2C3-D710-4CC4-9C46-B5DBB011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45AFEB-A69E-4487-BB5A-43C170D4E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623616-FD6C-49F0-876E-5B22006E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5C54AD-F1F8-431C-BC89-E3294C03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4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B9814-E267-4D50-ACFF-DB8FA2400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7EC9B0-7DDF-4918-B327-C001E05B0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FD7A2D-C5E2-4EF4-9257-509059FFB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ED946EB-B5E4-457E-B9E0-983EB0B3B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6C5AA9-A1A2-46C5-BCAB-A4C6BED6C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F48F04-F98F-4509-8A64-056240CB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63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1B1CA-5D4B-480B-8BED-A9539C880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A6BE9D-2018-4D4E-8C69-47A646795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B974CF-E0A2-43ED-8580-5CBF44DD0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0D9D6B2-CAD1-4E10-A342-E063EC89E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5A35580-01FD-48BB-BC02-7E22A200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F76CBD-906E-4C85-95F8-30C662E7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B4741FB-5861-4A99-8777-34BFEB2A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10B7188-809A-4C7A-8F9C-1E25017E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830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735A1-7EB0-44D9-8301-337C0FF0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C1DF7C8-FBD7-43F1-89CA-A4F2042A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E04D72-9B37-4272-A458-9761921C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6D7799D-D285-44CA-A388-C1CC9561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59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2EFDEA-2759-4209-9398-B41D7631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94908BB-A328-44D1-9B2C-8E0B405B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577493-E0C4-4681-BB13-D1659517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6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385348-E0C6-48D3-A10B-6723DA03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4AAEF-E2E8-4822-B3AF-28D4533FD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3F3043-19BF-4428-9D29-C138F8820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D27AEE-84EC-4611-9584-05748EF0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ED610C-70D8-404E-A79B-430BD84A3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2C03825-4E46-406C-A658-94C60018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86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F92CEC-2D44-46AE-94CD-D2BC0C13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A3738DF-0765-4B7E-ADE7-311449C5B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37B7F4-0651-4D84-95F4-6A6B163A9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C70104-D0C4-4C96-9821-E3D8D47A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75A6D7-0872-42A9-8486-1F914DA06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D56C37-DF4F-4B78-B4BE-128A873C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13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B43E959-1004-4621-BEEE-1DF14FA7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AE9806-0EE7-4D99-BFE3-726C474DE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0ECBE1-AA44-4EAD-93B7-32632D8682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EAD56-795E-45EA-AB28-BDD4C88DF32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3A1872-4534-45C7-AD4C-1E9BB392B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04C986-647A-454C-85E1-3E3999C6C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80A46-1498-40B2-BDCE-935043CDF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4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7.png"/><Relationship Id="rId7" Type="http://schemas.openxmlformats.org/officeDocument/2006/relationships/image" Target="../media/image27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60.png"/><Relationship Id="rId4" Type="http://schemas.openxmlformats.org/officeDocument/2006/relationships/customXml" Target="../ink/ink1.xml"/><Relationship Id="rId9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wp-content/uploads/2017/04/16053p-obesity-surgery-children-severe-complex-obesity.pdf" TargetMode="External"/><Relationship Id="rId2" Type="http://schemas.openxmlformats.org/officeDocument/2006/relationships/hyperlink" Target="http://asmbs.org/patients/bariatric-surgery-procedur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growthref/who2007_bmi_for_age/e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vo-pi.com/saxenda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BFA74-AB81-4134-8C69-136354F5F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Obezita jako nemoc </a:t>
            </a:r>
            <a:br>
              <a:rPr lang="cs-CZ" dirty="0"/>
            </a:br>
            <a:r>
              <a:rPr lang="cs-CZ" dirty="0"/>
              <a:t>- nové možnosti farmakologické terapie u dětí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4AA1AD4-EBD6-4D73-9C9D-6C038E0FF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9688497" cy="213359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MUDr. Jan Boženský </a:t>
            </a:r>
          </a:p>
          <a:p>
            <a:r>
              <a:rPr lang="cs-CZ" dirty="0"/>
              <a:t>Dětská obezitologická ambulance</a:t>
            </a:r>
          </a:p>
          <a:p>
            <a:r>
              <a:rPr lang="cs-CZ" dirty="0"/>
              <a:t>Dětské oddělení </a:t>
            </a:r>
          </a:p>
          <a:p>
            <a:r>
              <a:rPr lang="cs-CZ" dirty="0"/>
              <a:t>Nemocnice </a:t>
            </a:r>
            <a:r>
              <a:rPr lang="cs-CZ" dirty="0" err="1"/>
              <a:t>Agel</a:t>
            </a:r>
            <a:r>
              <a:rPr lang="cs-CZ" dirty="0"/>
              <a:t>, Ostrava –Vítkovice</a:t>
            </a:r>
          </a:p>
          <a:p>
            <a:r>
              <a:rPr lang="cs-CZ" b="1" dirty="0"/>
              <a:t>Dětská obezita </a:t>
            </a:r>
          </a:p>
          <a:p>
            <a:r>
              <a:rPr lang="cs-CZ" b="1" dirty="0"/>
              <a:t>Lázně Kynžvart 11.09.2021 </a:t>
            </a:r>
          </a:p>
        </p:txBody>
      </p:sp>
    </p:spTree>
    <p:extLst>
      <p:ext uri="{BB962C8B-B14F-4D97-AF65-F5344CB8AC3E}">
        <p14:creationId xmlns:p14="http://schemas.microsoft.com/office/powerpoint/2010/main" val="1254280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81EB44-4E03-4BEF-9BA3-F4ED39D6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tedy kombinovat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07ADD90F-FEF7-43C9-92C5-F8A72D1367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5290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A5724FF1-9455-437C-9E9F-045FFB52C966}"/>
              </a:ext>
            </a:extLst>
          </p:cNvPr>
          <p:cNvSpPr/>
          <p:nvPr/>
        </p:nvSpPr>
        <p:spPr>
          <a:xfrm>
            <a:off x="4822054" y="3053919"/>
            <a:ext cx="2981418" cy="1308267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Pro všechny v rámci edukace </a:t>
            </a:r>
          </a:p>
        </p:txBody>
      </p:sp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id="{8BE57ADC-C6E4-4936-B74E-C14B29D65425}"/>
              </a:ext>
            </a:extLst>
          </p:cNvPr>
          <p:cNvSpPr/>
          <p:nvPr/>
        </p:nvSpPr>
        <p:spPr>
          <a:xfrm>
            <a:off x="1947169" y="1297403"/>
            <a:ext cx="3530353" cy="105644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Pro ty, kdo potřebují podporu </a:t>
            </a:r>
          </a:p>
        </p:txBody>
      </p:sp>
      <p:sp>
        <p:nvSpPr>
          <p:cNvPr id="8" name="Řečová bublina: oválný bublinový popisek 7">
            <a:extLst>
              <a:ext uri="{FF2B5EF4-FFF2-40B4-BE49-F238E27FC236}">
                <a16:creationId xmlns:a16="http://schemas.microsoft.com/office/drawing/2014/main" id="{C4D6D39A-7CF4-4F96-9B90-250141950433}"/>
              </a:ext>
            </a:extLst>
          </p:cNvPr>
          <p:cNvSpPr/>
          <p:nvPr/>
        </p:nvSpPr>
        <p:spPr>
          <a:xfrm>
            <a:off x="8602462" y="1297403"/>
            <a:ext cx="3053920" cy="1056444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Pro závažné formy obezity </a:t>
            </a:r>
          </a:p>
        </p:txBody>
      </p:sp>
    </p:spTree>
    <p:extLst>
      <p:ext uri="{BB962C8B-B14F-4D97-AF65-F5344CB8AC3E}">
        <p14:creationId xmlns:p14="http://schemas.microsoft.com/office/powerpoint/2010/main" val="202592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3496D-7123-4A4C-BCD1-9055F03C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tedy s obézním dítětem?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7E49C6C-C9E4-4CD7-AD61-1FEEE5F25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6508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1A3CE809-3266-44F8-83CE-7E046C0DA6DF}"/>
              </a:ext>
            </a:extLst>
          </p:cNvPr>
          <p:cNvSpPr/>
          <p:nvPr/>
        </p:nvSpPr>
        <p:spPr>
          <a:xfrm>
            <a:off x="838200" y="5069150"/>
            <a:ext cx="10649505" cy="12427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C6DFFFEF-2291-4163-930C-03029D9FA15E}"/>
              </a:ext>
            </a:extLst>
          </p:cNvPr>
          <p:cNvSpPr/>
          <p:nvPr/>
        </p:nvSpPr>
        <p:spPr>
          <a:xfrm>
            <a:off x="8532757" y="3761000"/>
            <a:ext cx="2887995" cy="1507660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Pro všechny v rámci edukace </a:t>
            </a:r>
          </a:p>
        </p:txBody>
      </p:sp>
    </p:spTree>
    <p:extLst>
      <p:ext uri="{BB962C8B-B14F-4D97-AF65-F5344CB8AC3E}">
        <p14:creationId xmlns:p14="http://schemas.microsoft.com/office/powerpoint/2010/main" val="392054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BE652-A7B2-4EC6-9DC2-37A49D10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Zdravý životní styl - edukace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381C65-6D59-4556-B352-1BCA4A230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CF093150-429A-4473-AB6C-E048886DCC1E}"/>
              </a:ext>
            </a:extLst>
          </p:cNvPr>
          <p:cNvGraphicFramePr>
            <a:graphicFrameLocks/>
          </p:cNvGraphicFramePr>
          <p:nvPr/>
        </p:nvGraphicFramePr>
        <p:xfrm>
          <a:off x="990600" y="19780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599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C25E9B-32D8-443F-8A18-C5A1F24C6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1A92A3B-7450-4FF6-8F89-D4BBEC140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" t="14757" r="3228" b="5324"/>
          <a:stretch/>
        </p:blipFill>
        <p:spPr>
          <a:xfrm>
            <a:off x="372861" y="763479"/>
            <a:ext cx="11620871" cy="5480821"/>
          </a:xfrm>
          <a:prstGeom prst="rect">
            <a:avLst/>
          </a:prstGeom>
        </p:spPr>
      </p:pic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E6CC7D4D-C4B9-4CCF-8A3C-7C1F5404B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82" y="17983"/>
            <a:ext cx="4838330" cy="6840017"/>
          </a:xfrm>
        </p:spPr>
      </p:pic>
    </p:spTree>
    <p:extLst>
      <p:ext uri="{BB962C8B-B14F-4D97-AF65-F5344CB8AC3E}">
        <p14:creationId xmlns:p14="http://schemas.microsoft.com/office/powerpoint/2010/main" val="577614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07877C-90F8-4444-9487-413BCB8D1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                 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IDEFICS 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1DA05B2-97CF-472E-B75A-AA9A82D7F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32" t="18843" r="25862" b="8934"/>
          <a:stretch/>
        </p:blipFill>
        <p:spPr>
          <a:xfrm>
            <a:off x="583551" y="2237174"/>
            <a:ext cx="3852910" cy="314269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2309C7-48AA-4BE1-A245-75BEDF3963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01" t="18252" r="13496" b="8609"/>
          <a:stretch/>
        </p:blipFill>
        <p:spPr>
          <a:xfrm>
            <a:off x="5581251" y="2947439"/>
            <a:ext cx="6362177" cy="370198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48A001-2CEF-45F7-8035-1A355AEEAC0F}"/>
              </a:ext>
            </a:extLst>
          </p:cNvPr>
          <p:cNvSpPr txBox="1"/>
          <p:nvPr/>
        </p:nvSpPr>
        <p:spPr>
          <a:xfrm>
            <a:off x="583551" y="5726097"/>
            <a:ext cx="4743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IDEFICS - Identification and prevention of Dietary- and lifestyle-induced health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EFfects</a:t>
            </a:r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In Children and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infantS</a:t>
            </a:r>
            <a:endParaRPr lang="en-US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C416694-A51B-47A7-A3A1-B225CA47FB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4" t="9838" r="16845" b="11456"/>
          <a:stretch/>
        </p:blipFill>
        <p:spPr>
          <a:xfrm>
            <a:off x="7279688" y="86637"/>
            <a:ext cx="4074111" cy="272204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95BB8E2-8C6F-4F01-80BB-98D6BA121A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00" t="20400" r="36250" b="53876"/>
          <a:stretch/>
        </p:blipFill>
        <p:spPr>
          <a:xfrm>
            <a:off x="2763109" y="293275"/>
            <a:ext cx="3346704" cy="176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9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CCF2D-BFF1-4E13-8952-3B572640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1D7E39E-1299-4673-B0C4-CD07FFC2C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99" t="18599" r="12894" b="1330"/>
          <a:stretch/>
        </p:blipFill>
        <p:spPr>
          <a:xfrm>
            <a:off x="1699751" y="204186"/>
            <a:ext cx="8792497" cy="554854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654B48-2E25-40FD-8BB2-36ED46088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30" t="1683" r="37233" b="77346"/>
          <a:stretch/>
        </p:blipFill>
        <p:spPr>
          <a:xfrm>
            <a:off x="4630695" y="5413805"/>
            <a:ext cx="2930607" cy="133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6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AF5FCD-6DDE-4AAE-B048-6FB8510C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B4A25F-0E29-4400-A508-1E16EE2FB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406366-61C5-45D4-A2E0-4E4318D2C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6" t="15664" r="21286" b="6278"/>
          <a:stretch/>
        </p:blipFill>
        <p:spPr>
          <a:xfrm>
            <a:off x="1065321" y="67513"/>
            <a:ext cx="9019712" cy="672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31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27A71-68B3-4E1E-BB57-1FEE2AB6B5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1E57AE-7FDB-4AA1-8E65-F75F115217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AEE077-6B8C-4FA4-9E8C-4411719E9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6" t="15275" r="21213" b="6149"/>
          <a:stretch/>
        </p:blipFill>
        <p:spPr>
          <a:xfrm>
            <a:off x="1162976" y="109524"/>
            <a:ext cx="8957568" cy="67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18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819B5-843F-4818-AED8-930632D8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5237D2A-AD15-4980-BBA6-E536E0978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05" t="17415" r="37337" b="44434"/>
          <a:stretch/>
        </p:blipFill>
        <p:spPr>
          <a:xfrm>
            <a:off x="838200" y="247498"/>
            <a:ext cx="8451619" cy="372748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DFFB61-5D2B-4229-92E5-3BA7B5B624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47" t="13737" r="34830" b="15065"/>
          <a:stretch/>
        </p:blipFill>
        <p:spPr>
          <a:xfrm>
            <a:off x="3116062" y="247498"/>
            <a:ext cx="7510509" cy="61106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481CAEF-AAD8-47A1-BE3A-3D6126A2F9EC}"/>
              </a:ext>
            </a:extLst>
          </p:cNvPr>
          <p:cNvSpPr txBox="1"/>
          <p:nvPr/>
        </p:nvSpPr>
        <p:spPr>
          <a:xfrm>
            <a:off x="337351" y="6285390"/>
            <a:ext cx="1101644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Fewtrell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M, Bronsky J,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Campoy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C,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Domellöf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M,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Embleton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N, Fidler Mis N,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Hojsak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I,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Hulst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JM,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Indrio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F,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Lapillonne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A,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Molgaard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C.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Complementary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Feeding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: A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Position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Paper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by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the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European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Society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for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Paediatric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Gastroenterology, Hepatology, and Nutrition (ESPGHAN)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Committee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on Nutrition. J Pediatr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Gastroenterol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Nutr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. 2017 Jan;64(1):119-132. </a:t>
            </a:r>
            <a:r>
              <a:rPr lang="cs-CZ" sz="105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cs-CZ" sz="1050" b="0" i="0" dirty="0">
                <a:solidFill>
                  <a:srgbClr val="212121"/>
                </a:solidFill>
                <a:effectLst/>
                <a:latin typeface="BlinkMacSystemFont"/>
              </a:rPr>
              <a:t>: 10.1097/MPG.0000000000001454. PMID: 28027215.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1079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697E7-3578-4749-B472-430F7422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BB03130B-CD30-41FC-B769-AE2126D798F6}"/>
              </a:ext>
            </a:extLst>
          </p:cNvPr>
          <p:cNvPicPr>
            <a:picLocks noGrp="1" noChangeAspect="1" noChangeArrowheads="1"/>
          </p:cNvPicPr>
          <p:nvPr>
            <p:ph idx="1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2194"/>
            <a:ext cx="4975588" cy="360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483F06-5CDC-4EC5-AFC0-269C8D6A9587}"/>
              </a:ext>
            </a:extLst>
          </p:cNvPr>
          <p:cNvSpPr txBox="1"/>
          <p:nvPr/>
        </p:nvSpPr>
        <p:spPr>
          <a:xfrm>
            <a:off x="6096000" y="5359019"/>
            <a:ext cx="5257800" cy="2105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cs-CZ" sz="1800" dirty="0">
                <a:latin typeface="Helvetica" panose="020B0604020202020204" pitchFamily="34" charset="0"/>
                <a:cs typeface="Helvetica" panose="020B0604020202020204" pitchFamily="34" charset="0"/>
              </a:rPr>
              <a:t>
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BMI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indicates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body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mass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index (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calculated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as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weight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in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kilograms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divided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by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height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in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meters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squared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).</a:t>
            </a:r>
          </a:p>
          <a:p>
            <a:pPr algn="l"/>
            <a:r>
              <a:rPr lang="cs-CZ" sz="1200" b="0" i="0" baseline="30000" dirty="0" err="1">
                <a:solidFill>
                  <a:srgbClr val="333333"/>
                </a:solidFill>
                <a:effectLst/>
                <a:latin typeface="Guardian TextSans Web"/>
              </a:rPr>
              <a:t>a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Mean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BMI </a:t>
            </a:r>
            <a:r>
              <a:rPr lang="cs-CZ" sz="1200" b="0" i="1" dirty="0">
                <a:solidFill>
                  <a:srgbClr val="333333"/>
                </a:solidFill>
                <a:effectLst/>
                <a:latin typeface="Guardian TextSans Web"/>
              </a:rPr>
              <a:t>z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 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scores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: −0.13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for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responsive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parenting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vs 0.15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for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control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;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absolute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difference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, −0.28 (95% CI, −0.53 to −0.01);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analysis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</a:t>
            </a:r>
            <a:r>
              <a:rPr lang="cs-CZ" sz="1200" b="0" i="0" dirty="0" err="1">
                <a:solidFill>
                  <a:srgbClr val="333333"/>
                </a:solidFill>
                <a:effectLst/>
                <a:latin typeface="Guardian TextSans Web"/>
              </a:rPr>
              <a:t>of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 variance </a:t>
            </a:r>
            <a:r>
              <a:rPr lang="cs-CZ" sz="1200" b="0" i="1" dirty="0">
                <a:solidFill>
                  <a:srgbClr val="333333"/>
                </a:solidFill>
                <a:effectLst/>
                <a:latin typeface="Guardian TextSans Web"/>
              </a:rPr>
              <a:t>P</a:t>
            </a:r>
            <a:r>
              <a:rPr lang="cs-CZ" sz="1200" b="0" i="0" dirty="0">
                <a:solidFill>
                  <a:srgbClr val="333333"/>
                </a:solidFill>
                <a:effectLst/>
                <a:latin typeface="Guardian TextSans Web"/>
              </a:rPr>
              <a:t> = .04.</a:t>
            </a:r>
          </a:p>
          <a:p>
            <a:pPr>
              <a:spcBef>
                <a:spcPct val="20000"/>
              </a:spcBef>
            </a:pPr>
            <a:endParaRPr lang="cs-CZ" sz="180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Helvetica" charset="0"/>
              <a:ea typeface="Arial"/>
              <a:cs typeface="Helvetica"/>
              <a:sym typeface="Wingdings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cs-CZ" sz="1800" dirty="0">
                <a:latin typeface="Helvetica" panose="020B0604020202020204" pitchFamily="34" charset="0"/>
                <a:cs typeface="Helvetica" panose="020B0604020202020204" pitchFamily="34" charset="0"/>
              </a:rPr>
              <a:t>
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681764-5138-4A24-B4AF-1297F70595A5}"/>
              </a:ext>
            </a:extLst>
          </p:cNvPr>
          <p:cNvSpPr txBox="1"/>
          <p:nvPr/>
        </p:nvSpPr>
        <p:spPr>
          <a:xfrm>
            <a:off x="6096000" y="6492875"/>
            <a:ext cx="6094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JAMA. 2018;320(5):461-468. doi:10.1001/jama.2018.9432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DB49A66-7C31-42BA-B5F8-D27415D731CE}"/>
              </a:ext>
            </a:extLst>
          </p:cNvPr>
          <p:cNvSpPr/>
          <p:nvPr/>
        </p:nvSpPr>
        <p:spPr>
          <a:xfrm>
            <a:off x="923279" y="2881628"/>
            <a:ext cx="4350058" cy="17613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</a:t>
            </a:r>
            <a:r>
              <a:rPr lang="en-US" dirty="0"/>
              <a:t>t 3 years, the responsive parenting group had a lower mean BMI z score than controls (−0.13 in the responsive parenting group vs 0.15 in the control group; absolute difference, −0.28 [95% CI, −0.53 to −0.01]; P = .04)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D48EB21-3F67-4A3F-96B3-7D1C9B94BA26}"/>
              </a:ext>
            </a:extLst>
          </p:cNvPr>
          <p:cNvSpPr/>
          <p:nvPr/>
        </p:nvSpPr>
        <p:spPr>
          <a:xfrm>
            <a:off x="923279" y="4804889"/>
            <a:ext cx="4350058" cy="140060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 </a:t>
            </a:r>
            <a:r>
              <a:rPr lang="cs-CZ" sz="1600" dirty="0"/>
              <a:t>I</a:t>
            </a:r>
            <a:r>
              <a:rPr lang="en-US" dirty="0"/>
              <a:t>n the responsive parenting group, </a:t>
            </a:r>
            <a:r>
              <a:rPr lang="en-US" b="1" dirty="0"/>
              <a:t>13 (11.2%) were overweight</a:t>
            </a:r>
            <a:r>
              <a:rPr lang="en-US" dirty="0"/>
              <a:t> at 3 years vs </a:t>
            </a:r>
            <a:r>
              <a:rPr lang="en-US" b="1" dirty="0"/>
              <a:t>23 children (19.8%) 3 children (2.6%) </a:t>
            </a:r>
            <a:r>
              <a:rPr lang="en-US" dirty="0"/>
              <a:t>in the responsive parenting group were obese vs </a:t>
            </a:r>
            <a:r>
              <a:rPr lang="en-US" b="1" dirty="0"/>
              <a:t>9 children (7.8%) </a:t>
            </a:r>
            <a:r>
              <a:rPr lang="en-US" dirty="0"/>
              <a:t>in the control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CFC6AAF-CBA7-4CFA-A9E9-244EB93D65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0" t="41200" r="50047" b="18776"/>
          <a:stretch/>
        </p:blipFill>
        <p:spPr>
          <a:xfrm>
            <a:off x="923279" y="213064"/>
            <a:ext cx="5890334" cy="2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5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D4B16-1205-4937-A7E5-EF98A3792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Conflict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interest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06FC10-E9D4-4831-814F-D96D8A9F2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397"/>
            <a:ext cx="9513163" cy="38929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Primář dětského oddělení Nemocnice AGEL Ostrava-Vítkovice</a:t>
            </a:r>
          </a:p>
          <a:p>
            <a:r>
              <a:rPr lang="cs-CZ" dirty="0"/>
              <a:t>Předseda Sekce pediatrické </a:t>
            </a:r>
            <a:r>
              <a:rPr lang="cs-CZ" dirty="0" err="1"/>
              <a:t>obezitologie</a:t>
            </a:r>
            <a:r>
              <a:rPr lang="cs-CZ" dirty="0"/>
              <a:t> České obezitologické společnosti JEP</a:t>
            </a:r>
          </a:p>
          <a:p>
            <a:r>
              <a:rPr lang="cs-CZ" dirty="0"/>
              <a:t>Předseda Správní rady Nadační fondu 1000 DNÍ DO ŽIVOTA</a:t>
            </a:r>
          </a:p>
          <a:p>
            <a:r>
              <a:rPr lang="cs-CZ" dirty="0"/>
              <a:t>Člen správní rady Společnosti pro výživu </a:t>
            </a:r>
          </a:p>
        </p:txBody>
      </p:sp>
    </p:spTree>
    <p:extLst>
      <p:ext uri="{BB962C8B-B14F-4D97-AF65-F5344CB8AC3E}">
        <p14:creationId xmlns:p14="http://schemas.microsoft.com/office/powerpoint/2010/main" val="855890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32980-30E4-49D0-913F-F80A29BB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309F21-E3DF-4FAD-8681-379D28B33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59" t="31922" r="34013" b="32226"/>
          <a:stretch/>
        </p:blipFill>
        <p:spPr>
          <a:xfrm>
            <a:off x="362712" y="184117"/>
            <a:ext cx="7072723" cy="276797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0A026A4-1AED-4F14-9BE1-587F8C731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11" t="42864" r="34466" b="25696"/>
          <a:stretch/>
        </p:blipFill>
        <p:spPr>
          <a:xfrm>
            <a:off x="1988598" y="2939648"/>
            <a:ext cx="8768801" cy="31504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1D9E5E02-2CDD-451D-A4D5-46D36B85188A}"/>
                  </a:ext>
                </a:extLst>
              </p14:cNvPr>
              <p14:cNvContentPartPr/>
              <p14:nvPr/>
            </p14:nvContentPartPr>
            <p14:xfrm>
              <a:off x="1961553" y="2973513"/>
              <a:ext cx="36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1D9E5E02-2CDD-451D-A4D5-46D36B8518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2913" y="29645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92B9D92D-C24C-4852-B202-7F908B666066}"/>
                  </a:ext>
                </a:extLst>
              </p14:cNvPr>
              <p14:cNvContentPartPr/>
              <p14:nvPr/>
            </p14:nvContentPartPr>
            <p14:xfrm>
              <a:off x="1633233" y="3905913"/>
              <a:ext cx="36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92B9D92D-C24C-4852-B202-7F908B6660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24593" y="38969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9E3CAFA9-A166-47A2-BB86-2A341A4782D1}"/>
                  </a:ext>
                </a:extLst>
              </p14:cNvPr>
              <p14:cNvContentPartPr/>
              <p14:nvPr/>
            </p14:nvContentPartPr>
            <p14:xfrm>
              <a:off x="-923487" y="852033"/>
              <a:ext cx="360" cy="36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9E3CAFA9-A166-47A2-BB86-2A341A4782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932127" y="843393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bdélník 22">
            <a:extLst>
              <a:ext uri="{FF2B5EF4-FFF2-40B4-BE49-F238E27FC236}">
                <a16:creationId xmlns:a16="http://schemas.microsoft.com/office/drawing/2014/main" id="{B656A3CA-45D3-42C9-9A96-756C81276470}"/>
              </a:ext>
            </a:extLst>
          </p:cNvPr>
          <p:cNvSpPr/>
          <p:nvPr/>
        </p:nvSpPr>
        <p:spPr>
          <a:xfrm>
            <a:off x="2095130" y="4767309"/>
            <a:ext cx="8662269" cy="12162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prava, šrafovaná 24">
            <a:extLst>
              <a:ext uri="{FF2B5EF4-FFF2-40B4-BE49-F238E27FC236}">
                <a16:creationId xmlns:a16="http://schemas.microsoft.com/office/drawing/2014/main" id="{F91B046D-4DDD-43C3-B30A-0DEB87FB06D8}"/>
              </a:ext>
            </a:extLst>
          </p:cNvPr>
          <p:cNvSpPr/>
          <p:nvPr/>
        </p:nvSpPr>
        <p:spPr>
          <a:xfrm rot="16200000">
            <a:off x="10109390" y="2780990"/>
            <a:ext cx="2807622" cy="1293860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8" name="Picture 4" descr="Téma světového dne vody vybízí k zamyšlení, třeba nad recyklací vody -  Povodí Moravy">
            <a:extLst>
              <a:ext uri="{FF2B5EF4-FFF2-40B4-BE49-F238E27FC236}">
                <a16:creationId xmlns:a16="http://schemas.microsoft.com/office/drawing/2014/main" id="{73DBD7E7-097C-45A7-B8EB-C055801FB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089" y="228505"/>
            <a:ext cx="2318451" cy="248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428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F1BFE1-D6B8-4C8F-9F88-6CB6E526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l-,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2179E9C-13BE-40D4-82CD-368F5DF47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39" t="24760" r="34928" b="44777"/>
          <a:stretch/>
        </p:blipFill>
        <p:spPr>
          <a:xfrm>
            <a:off x="626808" y="177554"/>
            <a:ext cx="6945845" cy="241751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6FF0266-2248-4AFD-85A1-AFDB68482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71" t="37766" r="34419" b="26774"/>
          <a:stretch/>
        </p:blipFill>
        <p:spPr>
          <a:xfrm>
            <a:off x="2467991" y="2782642"/>
            <a:ext cx="8624387" cy="350274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EFCEEC8-947F-4E3F-9B73-2539733B0649}"/>
              </a:ext>
            </a:extLst>
          </p:cNvPr>
          <p:cNvSpPr/>
          <p:nvPr/>
        </p:nvSpPr>
        <p:spPr>
          <a:xfrm>
            <a:off x="2467991" y="5007007"/>
            <a:ext cx="8451543" cy="11452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734D8C02-EE5F-4554-A495-749FBE598541}"/>
              </a:ext>
            </a:extLst>
          </p:cNvPr>
          <p:cNvSpPr/>
          <p:nvPr/>
        </p:nvSpPr>
        <p:spPr>
          <a:xfrm>
            <a:off x="6329780" y="612622"/>
            <a:ext cx="5308846" cy="2196653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V  5 studiích byla prokázaná asociace mezi 5 jídly za den a rozvojem obezity </a:t>
            </a:r>
          </a:p>
        </p:txBody>
      </p:sp>
      <p:sp>
        <p:nvSpPr>
          <p:cNvPr id="13" name="Šipka: doprava, šrafovaná 12">
            <a:extLst>
              <a:ext uri="{FF2B5EF4-FFF2-40B4-BE49-F238E27FC236}">
                <a16:creationId xmlns:a16="http://schemas.microsoft.com/office/drawing/2014/main" id="{22E0E0A7-4488-49CE-A7DF-4CE0C5AFF244}"/>
              </a:ext>
            </a:extLst>
          </p:cNvPr>
          <p:cNvSpPr/>
          <p:nvPr/>
        </p:nvSpPr>
        <p:spPr>
          <a:xfrm rot="16200000">
            <a:off x="10151957" y="3688333"/>
            <a:ext cx="2807622" cy="127246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422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88B4F-4CF2-4B04-AC98-F82C99EB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31FFC53-4376-4DEB-A0AD-7865A7D6F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98" t="17618" r="34354" b="43617"/>
          <a:stretch/>
        </p:blipFill>
        <p:spPr>
          <a:xfrm>
            <a:off x="838200" y="365125"/>
            <a:ext cx="6104138" cy="2697179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E45AD1D-941C-4552-9B9D-4C251D41B96D}"/>
              </a:ext>
            </a:extLst>
          </p:cNvPr>
          <p:cNvSpPr txBox="1"/>
          <p:nvPr/>
        </p:nvSpPr>
        <p:spPr>
          <a:xfrm>
            <a:off x="7066624" y="3365507"/>
            <a:ext cx="4953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Overall, 286,804 children and adolescents living in 33 countries were included.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364F05-0911-440B-B468-ABAFFF97C72C}"/>
              </a:ext>
            </a:extLst>
          </p:cNvPr>
          <p:cNvSpPr txBox="1"/>
          <p:nvPr/>
        </p:nvSpPr>
        <p:spPr>
          <a:xfrm>
            <a:off x="838200" y="3912121"/>
            <a:ext cx="5402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The prevalence of skipping breakfast ranged 10</a:t>
            </a:r>
            <a:r>
              <a:rPr lang="cs-CZ" b="0" i="0" dirty="0">
                <a:solidFill>
                  <a:srgbClr val="212121"/>
                </a:solidFill>
                <a:effectLst/>
                <a:latin typeface="BlinkMacSystemFont"/>
              </a:rPr>
              <a:t>-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30%, with an increasing trend in adolescents, mainly in girls.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4D72927-1503-4AF5-8442-5E6F78FF8EF1}"/>
              </a:ext>
            </a:extLst>
          </p:cNvPr>
          <p:cNvSpPr txBox="1"/>
          <p:nvPr/>
        </p:nvSpPr>
        <p:spPr>
          <a:xfrm>
            <a:off x="838200" y="4735734"/>
            <a:ext cx="7293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Skipping breakfast was associated with OW/OB in the 94.7% of the subjects.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2412E5A-73CB-4AA4-8ED5-B423DB723892}"/>
              </a:ext>
            </a:extLst>
          </p:cNvPr>
          <p:cNvSpPr txBox="1"/>
          <p:nvPr/>
        </p:nvSpPr>
        <p:spPr>
          <a:xfrm>
            <a:off x="847817" y="5282348"/>
            <a:ext cx="11412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Skipping breakfast was associated with a worse lipid profile, blood pressure levels, insulin-resistance, and metabolic syndrome.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03E1992-8936-4060-8C3C-F83C0782A545}"/>
              </a:ext>
            </a:extLst>
          </p:cNvPr>
          <p:cNvSpPr txBox="1"/>
          <p:nvPr/>
        </p:nvSpPr>
        <p:spPr>
          <a:xfrm>
            <a:off x="838199" y="6031210"/>
            <a:ext cx="11182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This review supports skipping breakfast as an easy marker of the risk of OW/OB and metabolic diseases, whether or not it is directly involved in causality.</a:t>
            </a:r>
            <a:endParaRPr lang="cs-CZ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32A97C-3A14-4064-B4DD-CCB5F8A96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16" y="472319"/>
            <a:ext cx="5149049" cy="280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92C14B0E-B427-46D5-B519-CC5BE99FB3CE}"/>
              </a:ext>
            </a:extLst>
          </p:cNvPr>
          <p:cNvSpPr/>
          <p:nvPr/>
        </p:nvSpPr>
        <p:spPr>
          <a:xfrm>
            <a:off x="847817" y="6031210"/>
            <a:ext cx="9689977" cy="354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68760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36D6B-DBFB-4E49-BB26-928293C83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251F685-5778-4B8E-8F4A-B2C6F0B59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08" t="32363" r="39418" b="28673"/>
          <a:stretch/>
        </p:blipFill>
        <p:spPr>
          <a:xfrm>
            <a:off x="142043" y="365124"/>
            <a:ext cx="7690331" cy="367421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55084C4-6721-4E76-9B6E-E452457B6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6" t="32880" r="34903" b="33334"/>
          <a:stretch/>
        </p:blipFill>
        <p:spPr>
          <a:xfrm>
            <a:off x="2893455" y="3071674"/>
            <a:ext cx="8013508" cy="31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CF3F2-209F-4D27-BB89-944EC240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Výskyt obezity  x ekonomická vyspělost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39A6860-9CEB-41DD-8A9C-2F1CEF3E0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56" t="26432" r="30796" b="7873"/>
          <a:stretch/>
        </p:blipFill>
        <p:spPr>
          <a:xfrm>
            <a:off x="5974672" y="1690688"/>
            <a:ext cx="5113538" cy="4462222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077941-47B8-4DD9-AD59-43AC6AA1F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51" t="23301" r="31408" b="13010"/>
          <a:stretch/>
        </p:blipFill>
        <p:spPr>
          <a:xfrm>
            <a:off x="838200" y="1785096"/>
            <a:ext cx="5113539" cy="4367814"/>
          </a:xfrm>
          <a:prstGeom prst="rect">
            <a:avLst/>
          </a:prstGeom>
        </p:spPr>
      </p:pic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A8E46F9B-DF5F-4AB5-A183-B396C01F2B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38" t="78826" r="29686" b="13680"/>
          <a:stretch/>
        </p:blipFill>
        <p:spPr>
          <a:xfrm>
            <a:off x="5317725" y="6262512"/>
            <a:ext cx="5539666" cy="3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29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3496D-7123-4A4C-BCD1-9055F03C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tedy s obézním dítětem?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7E49C6C-C9E4-4CD7-AD61-1FEEE5F25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5786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32606EEF-CAD2-487A-BEEA-09AE9F5E8A47}"/>
              </a:ext>
            </a:extLst>
          </p:cNvPr>
          <p:cNvSpPr/>
          <p:nvPr/>
        </p:nvSpPr>
        <p:spPr>
          <a:xfrm>
            <a:off x="4216893" y="2734322"/>
            <a:ext cx="3710866" cy="132556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9C459FFD-4D7B-4503-AEA5-D690279CED5E}"/>
              </a:ext>
            </a:extLst>
          </p:cNvPr>
          <p:cNvSpPr/>
          <p:nvPr/>
        </p:nvSpPr>
        <p:spPr>
          <a:xfrm>
            <a:off x="7066626" y="2340658"/>
            <a:ext cx="3320248" cy="1056445"/>
          </a:xfrm>
          <a:prstGeom prst="wedgeEllipseCallou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Pro závažné formy obezity </a:t>
            </a:r>
          </a:p>
        </p:txBody>
      </p:sp>
    </p:spTree>
    <p:extLst>
      <p:ext uri="{BB962C8B-B14F-4D97-AF65-F5344CB8AC3E}">
        <p14:creationId xmlns:p14="http://schemas.microsoft.com/office/powerpoint/2010/main" val="205436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B5F92-EB98-41C8-883D-7525D56A7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Bariatrie</a:t>
            </a:r>
            <a:r>
              <a:rPr lang="cs-CZ" dirty="0"/>
              <a:t> u dětí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749C0F-E943-4FCF-9DDB-A2C0DCA4D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sz="2800" b="1" dirty="0">
                <a:effectLst/>
                <a:ea typeface="Calibri" panose="020F0502020204030204" pitchFamily="34" charset="0"/>
              </a:rPr>
              <a:t>BMI 35 nebo vyšší</a:t>
            </a:r>
            <a:r>
              <a:rPr lang="cs-CZ" sz="2800" dirty="0">
                <a:effectLst/>
                <a:ea typeface="Calibri" panose="020F0502020204030204" pitchFamily="34" charset="0"/>
              </a:rPr>
              <a:t> </a:t>
            </a:r>
            <a:r>
              <a:rPr lang="cs-CZ" sz="2800" b="1" dirty="0">
                <a:effectLst/>
                <a:ea typeface="Calibri" panose="020F0502020204030204" pitchFamily="34" charset="0"/>
              </a:rPr>
              <a:t>s hlavními komorbiditami</a:t>
            </a:r>
            <a:r>
              <a:rPr lang="cs-CZ" sz="2800" dirty="0">
                <a:effectLst/>
                <a:ea typeface="Calibri" panose="020F0502020204030204" pitchFamily="34" charset="0"/>
              </a:rPr>
              <a:t> (diabetes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mellitus</a:t>
            </a:r>
            <a:r>
              <a:rPr lang="cs-CZ" sz="2800" dirty="0">
                <a:effectLst/>
                <a:ea typeface="Calibri" panose="020F0502020204030204" pitchFamily="34" charset="0"/>
              </a:rPr>
              <a:t> typu 2, středně závažné nebo závažné spánkové apnoe,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pseudotumor</a:t>
            </a:r>
            <a:r>
              <a:rPr lang="cs-CZ" sz="2800" dirty="0">
                <a:effectLst/>
                <a:ea typeface="Calibri" panose="020F0502020204030204" pitchFamily="34" charset="0"/>
              </a:rPr>
              <a:t>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cerebri</a:t>
            </a:r>
            <a:r>
              <a:rPr lang="cs-CZ" sz="2800" dirty="0">
                <a:effectLst/>
                <a:ea typeface="Calibri" panose="020F0502020204030204" pitchFamily="34" charset="0"/>
              </a:rPr>
              <a:t> nebo závažná steatóza jater) </a:t>
            </a:r>
            <a:endParaRPr lang="cs-CZ" dirty="0">
              <a:ea typeface="Calibri" panose="020F0502020204030204" pitchFamily="34" charset="0"/>
            </a:endParaRPr>
          </a:p>
          <a:p>
            <a:r>
              <a:rPr lang="cs-CZ" sz="2800" b="1" dirty="0">
                <a:effectLst/>
                <a:ea typeface="Calibri" panose="020F0502020204030204" pitchFamily="34" charset="0"/>
              </a:rPr>
              <a:t>BMI 40 nebo vyšší s jinými méně závažnými komorbiditami </a:t>
            </a:r>
            <a:r>
              <a:rPr lang="cs-CZ" sz="2800" dirty="0">
                <a:effectLst/>
                <a:ea typeface="Calibri" panose="020F0502020204030204" pitchFamily="34" charset="0"/>
              </a:rPr>
              <a:t>(hypertenze, zvýšený cholesterol, mírné nebo středně závažné spánkové apnoe)</a:t>
            </a:r>
          </a:p>
          <a:p>
            <a:pPr marL="0" indent="0">
              <a:buNone/>
            </a:pPr>
            <a:endParaRPr lang="cs-CZ" sz="2800" dirty="0">
              <a:effectLst/>
              <a:ea typeface="Calibri" panose="020F0502020204030204" pitchFamily="34" charset="0"/>
            </a:endParaRPr>
          </a:p>
          <a:p>
            <a:r>
              <a:rPr lang="cs-CZ" sz="2800" b="1" dirty="0">
                <a:effectLst/>
                <a:ea typeface="Calibri" panose="020F0502020204030204" pitchFamily="34" charset="0"/>
              </a:rPr>
              <a:t>restrikční</a:t>
            </a:r>
            <a:r>
              <a:rPr lang="cs-CZ" sz="2800" dirty="0">
                <a:effectLst/>
                <a:ea typeface="Calibri" panose="020F0502020204030204" pitchFamily="34" charset="0"/>
              </a:rPr>
              <a:t>, při nichž se zmenší kapacita žaludku (např. </a:t>
            </a:r>
            <a:r>
              <a:rPr lang="cs-CZ" sz="2800" dirty="0">
                <a:solidFill>
                  <a:srgbClr val="262626"/>
                </a:solidFill>
                <a:effectLst/>
                <a:ea typeface="Calibri" panose="020F0502020204030204" pitchFamily="34" charset="0"/>
              </a:rPr>
              <a:t>bandáž žaludku, laparoskopická </a:t>
            </a:r>
            <a:r>
              <a:rPr lang="cs-CZ" sz="2800" dirty="0" err="1">
                <a:solidFill>
                  <a:srgbClr val="262626"/>
                </a:solidFill>
                <a:effectLst/>
                <a:ea typeface="Calibri" panose="020F0502020204030204" pitchFamily="34" charset="0"/>
              </a:rPr>
              <a:t>gastroplikace</a:t>
            </a:r>
            <a:r>
              <a:rPr lang="cs-CZ" sz="2800" dirty="0">
                <a:solidFill>
                  <a:srgbClr val="262626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cs-CZ" sz="2800" dirty="0" err="1">
                <a:solidFill>
                  <a:srgbClr val="262626"/>
                </a:solidFill>
                <a:effectLst/>
                <a:ea typeface="Calibri" panose="020F0502020204030204" pitchFamily="34" charset="0"/>
              </a:rPr>
              <a:t>tubulizace</a:t>
            </a:r>
            <a:r>
              <a:rPr lang="cs-CZ" sz="2800" dirty="0">
                <a:solidFill>
                  <a:srgbClr val="262626"/>
                </a:solidFill>
                <a:effectLst/>
                <a:ea typeface="Calibri" panose="020F0502020204030204" pitchFamily="34" charset="0"/>
              </a:rPr>
              <a:t> žaludku)</a:t>
            </a:r>
          </a:p>
          <a:p>
            <a:r>
              <a:rPr lang="cs-CZ" sz="2800" b="1" dirty="0">
                <a:effectLst/>
                <a:ea typeface="Calibri" panose="020F0502020204030204" pitchFamily="34" charset="0"/>
              </a:rPr>
              <a:t>malabsorpční</a:t>
            </a:r>
            <a:r>
              <a:rPr lang="cs-CZ" sz="2800" dirty="0">
                <a:effectLst/>
                <a:ea typeface="Calibri" panose="020F0502020204030204" pitchFamily="34" charset="0"/>
              </a:rPr>
              <a:t>, které vyřadí určitou část zažívacího traktu z procesu trávení (např.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biliopankreatická</a:t>
            </a:r>
            <a:r>
              <a:rPr lang="cs-CZ" sz="2800" dirty="0">
                <a:effectLst/>
                <a:ea typeface="Calibri" panose="020F0502020204030204" pitchFamily="34" charset="0"/>
              </a:rPr>
              <a:t> diverze) </a:t>
            </a:r>
          </a:p>
          <a:p>
            <a:r>
              <a:rPr lang="cs-CZ" sz="2800" b="1" dirty="0">
                <a:effectLst/>
                <a:ea typeface="Calibri" panose="020F0502020204030204" pitchFamily="34" charset="0"/>
              </a:rPr>
              <a:t>kombinované</a:t>
            </a:r>
            <a:r>
              <a:rPr lang="cs-CZ" sz="2800" dirty="0">
                <a:effectLst/>
                <a:ea typeface="Calibri" panose="020F0502020204030204" pitchFamily="34" charset="0"/>
              </a:rPr>
              <a:t>, které využívají obou výše uvedených mechanismů jako je </a:t>
            </a:r>
            <a:r>
              <a:rPr lang="cs-CZ" sz="2800" dirty="0" err="1">
                <a:solidFill>
                  <a:srgbClr val="262626"/>
                </a:solidFill>
                <a:effectLst/>
                <a:ea typeface="Calibri" panose="020F0502020204030204" pitchFamily="34" charset="0"/>
              </a:rPr>
              <a:t>Roux</a:t>
            </a:r>
            <a:r>
              <a:rPr lang="cs-CZ" sz="2800" dirty="0">
                <a:solidFill>
                  <a:srgbClr val="262626"/>
                </a:solidFill>
                <a:effectLst/>
                <a:ea typeface="Calibri" panose="020F0502020204030204" pitchFamily="34" charset="0"/>
              </a:rPr>
              <a:t>-en-Y gastrický bypass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0873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115A4-87E0-48DF-9FBC-57A047626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Bariatrie</a:t>
            </a:r>
            <a:r>
              <a:rPr lang="cs-CZ" dirty="0"/>
              <a:t> u dětí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D180BE-BBEE-4DA3-83B8-8FF4851B8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35FD01-7DFE-4E53-A99E-05476F64A006}"/>
              </a:ext>
            </a:extLst>
          </p:cNvPr>
          <p:cNvSpPr txBox="1">
            <a:spLocks/>
          </p:cNvSpPr>
          <p:nvPr/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FA3056-B3AF-4B99-A2C6-6ECE926AE81F}"/>
              </a:ext>
            </a:extLst>
          </p:cNvPr>
          <p:cNvSpPr txBox="1">
            <a:spLocks/>
          </p:cNvSpPr>
          <p:nvPr/>
        </p:nvSpPr>
        <p:spPr>
          <a:xfrm>
            <a:off x="647998" y="6348540"/>
            <a:ext cx="10895999" cy="3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cs typeface="Arial" charset="0"/>
              </a:rPr>
              <a:t>1. Piche et al. Can J Cardio 2015;31:153–66; </a:t>
            </a:r>
            <a:br>
              <a:rPr lang="en-GB" sz="1100" dirty="0">
                <a:cs typeface="Arial" charset="0"/>
              </a:rPr>
            </a:br>
            <a:r>
              <a:rPr lang="en-GB" sz="1100" dirty="0">
                <a:cs typeface="Arial" charset="0"/>
              </a:rPr>
              <a:t>2. ASMBS Bariatric Surgery Procedures 2014. Available </a:t>
            </a:r>
            <a:r>
              <a:rPr lang="en-GB" sz="1100" dirty="0"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here</a:t>
            </a:r>
            <a:r>
              <a:rPr lang="en-GB" sz="1100" dirty="0">
                <a:cs typeface="Arial" charset="0"/>
              </a:rPr>
              <a:t>; 3. NHS England. Available </a:t>
            </a:r>
            <a:r>
              <a:rPr lang="en-GB" sz="1100" dirty="0"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here</a:t>
            </a:r>
            <a:r>
              <a:rPr lang="en-GB" sz="1100" dirty="0">
                <a:cs typeface="Arial" charset="0"/>
              </a:rPr>
              <a:t>; 4. Hofmann. BMC Med Ethics 2013;14:18</a:t>
            </a:r>
          </a:p>
        </p:txBody>
      </p:sp>
      <p:grpSp>
        <p:nvGrpSpPr>
          <p:cNvPr id="8" name="Group 25">
            <a:extLst>
              <a:ext uri="{FF2B5EF4-FFF2-40B4-BE49-F238E27FC236}">
                <a16:creationId xmlns:a16="http://schemas.microsoft.com/office/drawing/2014/main" id="{89CA3302-11D7-49D3-9DFE-F613553F02F6}"/>
              </a:ext>
            </a:extLst>
          </p:cNvPr>
          <p:cNvGrpSpPr/>
          <p:nvPr/>
        </p:nvGrpSpPr>
        <p:grpSpPr>
          <a:xfrm>
            <a:off x="4306956" y="2613864"/>
            <a:ext cx="3578087" cy="3409883"/>
            <a:chOff x="3246783" y="1789301"/>
            <a:chExt cx="2683565" cy="2557412"/>
          </a:xfrm>
        </p:grpSpPr>
        <p:sp>
          <p:nvSpPr>
            <p:cNvPr id="9" name="Rectangle: Rounded Corners 26">
              <a:extLst>
                <a:ext uri="{FF2B5EF4-FFF2-40B4-BE49-F238E27FC236}">
                  <a16:creationId xmlns:a16="http://schemas.microsoft.com/office/drawing/2014/main" id="{FA77FC45-B6A1-4236-A0BA-3048DD081A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6783" y="1789301"/>
              <a:ext cx="2683565" cy="2557412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105" tIns="146105" rIns="146105" bIns="146105" numCol="1" spcCol="1270" anchor="ctr" anchorCtr="0">
              <a:noAutofit/>
            </a:bodyPr>
            <a:lstStyle/>
            <a:p>
              <a:pPr algn="r" defTabSz="1303802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2133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681164F1-81BE-4A39-80E2-061872C12C67}"/>
                </a:ext>
              </a:extLst>
            </p:cNvPr>
            <p:cNvSpPr/>
            <p:nvPr/>
          </p:nvSpPr>
          <p:spPr>
            <a:xfrm>
              <a:off x="3408032" y="1967476"/>
              <a:ext cx="240063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lvl="1" algn="ctr" defTabSz="1219170" fontAlgn="base">
                <a:spcBef>
                  <a:spcPct val="0"/>
                </a:spcBef>
                <a:spcAft>
                  <a:spcPts val="800"/>
                </a:spcAft>
                <a:defRPr/>
              </a:pPr>
              <a:r>
                <a:rPr lang="en-GB" sz="1600" b="1" dirty="0">
                  <a:solidFill>
                    <a:srgbClr val="001965"/>
                  </a:solidFill>
                  <a:cs typeface="Arial" charset="0"/>
                </a:rPr>
                <a:t>Laparoscopic adjustable gastric banding (LAGB)</a:t>
              </a:r>
            </a:p>
          </p:txBody>
        </p:sp>
        <p:grpSp>
          <p:nvGrpSpPr>
            <p:cNvPr id="11" name="Group 28">
              <a:extLst>
                <a:ext uri="{FF2B5EF4-FFF2-40B4-BE49-F238E27FC236}">
                  <a16:creationId xmlns:a16="http://schemas.microsoft.com/office/drawing/2014/main" id="{2FBBFF9F-1BD1-45CC-B71E-FD02CA9BD6DE}"/>
                </a:ext>
              </a:extLst>
            </p:cNvPr>
            <p:cNvGrpSpPr/>
            <p:nvPr/>
          </p:nvGrpSpPr>
          <p:grpSpPr>
            <a:xfrm>
              <a:off x="3939756" y="2474562"/>
              <a:ext cx="1297618" cy="1734551"/>
              <a:chOff x="3939756" y="2474562"/>
              <a:chExt cx="1297618" cy="1734551"/>
            </a:xfrm>
          </p:grpSpPr>
          <p:pic>
            <p:nvPicPr>
              <p:cNvPr id="12" name="Picture 29">
                <a:extLst>
                  <a:ext uri="{FF2B5EF4-FFF2-40B4-BE49-F238E27FC236}">
                    <a16:creationId xmlns:a16="http://schemas.microsoft.com/office/drawing/2014/main" id="{CFEA548A-F73D-4CED-B31D-F129F2D803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50887" b="51209"/>
              <a:stretch/>
            </p:blipFill>
            <p:spPr>
              <a:xfrm>
                <a:off x="3939756" y="2474562"/>
                <a:ext cx="1297618" cy="1734551"/>
              </a:xfrm>
              <a:prstGeom prst="roundRect">
                <a:avLst>
                  <a:gd name="adj" fmla="val 6104"/>
                </a:avLst>
              </a:prstGeom>
              <a:solidFill>
                <a:schemeClr val="bg1"/>
              </a:solidFill>
              <a:ln w="9525">
                <a:noFill/>
              </a:ln>
            </p:spPr>
          </p:pic>
          <p:sp>
            <p:nvSpPr>
              <p:cNvPr id="13" name="Rectangle 30">
                <a:extLst>
                  <a:ext uri="{FF2B5EF4-FFF2-40B4-BE49-F238E27FC236}">
                    <a16:creationId xmlns:a16="http://schemas.microsoft.com/office/drawing/2014/main" id="{1C893AC5-0181-46E3-89FF-6F7EE476CC08}"/>
                  </a:ext>
                </a:extLst>
              </p:cNvPr>
              <p:cNvSpPr/>
              <p:nvPr/>
            </p:nvSpPr>
            <p:spPr>
              <a:xfrm>
                <a:off x="4000500" y="2501900"/>
                <a:ext cx="114300" cy="101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4" name="Group 31">
            <a:extLst>
              <a:ext uri="{FF2B5EF4-FFF2-40B4-BE49-F238E27FC236}">
                <a16:creationId xmlns:a16="http://schemas.microsoft.com/office/drawing/2014/main" id="{334143F0-25A4-4B0C-900C-3CA5360E6CA6}"/>
              </a:ext>
            </a:extLst>
          </p:cNvPr>
          <p:cNvGrpSpPr/>
          <p:nvPr/>
        </p:nvGrpSpPr>
        <p:grpSpPr>
          <a:xfrm>
            <a:off x="7965913" y="2613864"/>
            <a:ext cx="3578087" cy="3409884"/>
            <a:chOff x="6056245" y="1789302"/>
            <a:chExt cx="2683565" cy="2557413"/>
          </a:xfrm>
        </p:grpSpPr>
        <p:sp>
          <p:nvSpPr>
            <p:cNvPr id="15" name="Rectangle: Rounded Corners 32">
              <a:extLst>
                <a:ext uri="{FF2B5EF4-FFF2-40B4-BE49-F238E27FC236}">
                  <a16:creationId xmlns:a16="http://schemas.microsoft.com/office/drawing/2014/main" id="{847CBC4C-ADF8-4FBD-BE38-A8B9210C5F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56245" y="1789302"/>
              <a:ext cx="2683565" cy="2557413"/>
            </a:xfrm>
            <a:prstGeom prst="roundRect">
              <a:avLst>
                <a:gd name="adj" fmla="val 0"/>
              </a:avLst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105" tIns="146105" rIns="146105" bIns="146105" numCol="1" spcCol="1270" anchor="ctr" anchorCtr="0">
              <a:noAutofit/>
            </a:bodyPr>
            <a:lstStyle/>
            <a:p>
              <a:pPr algn="r" defTabSz="1303802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GB" sz="2133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33">
              <a:extLst>
                <a:ext uri="{FF2B5EF4-FFF2-40B4-BE49-F238E27FC236}">
                  <a16:creationId xmlns:a16="http://schemas.microsoft.com/office/drawing/2014/main" id="{4D6480C3-4654-4705-AE73-68BF6F3DB357}"/>
                </a:ext>
              </a:extLst>
            </p:cNvPr>
            <p:cNvSpPr/>
            <p:nvPr/>
          </p:nvSpPr>
          <p:spPr>
            <a:xfrm>
              <a:off x="6197711" y="2059809"/>
              <a:ext cx="2400632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lvl="1" algn="ctr" defTabSz="1219170" fontAlgn="base">
                <a:spcBef>
                  <a:spcPct val="0"/>
                </a:spcBef>
                <a:spcAft>
                  <a:spcPts val="800"/>
                </a:spcAft>
                <a:defRPr/>
              </a:pPr>
              <a:r>
                <a:rPr lang="en-GB" sz="1600" b="1" dirty="0">
                  <a:solidFill>
                    <a:srgbClr val="001965"/>
                  </a:solidFill>
                  <a:cs typeface="Arial" charset="0"/>
                </a:rPr>
                <a:t>Sleeve gastrectomy (LSG)</a:t>
              </a:r>
            </a:p>
          </p:txBody>
        </p:sp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8E01852F-CFAB-41D0-826C-A66AEFEB18CD}"/>
                </a:ext>
              </a:extLst>
            </p:cNvPr>
            <p:cNvGrpSpPr/>
            <p:nvPr/>
          </p:nvGrpSpPr>
          <p:grpSpPr>
            <a:xfrm>
              <a:off x="6801571" y="2510944"/>
              <a:ext cx="1192910" cy="1661787"/>
              <a:chOff x="6801571" y="2510944"/>
              <a:chExt cx="1192910" cy="1661787"/>
            </a:xfrm>
          </p:grpSpPr>
          <p:pic>
            <p:nvPicPr>
              <p:cNvPr id="18" name="Picture 35">
                <a:extLst>
                  <a:ext uri="{FF2B5EF4-FFF2-40B4-BE49-F238E27FC236}">
                    <a16:creationId xmlns:a16="http://schemas.microsoft.com/office/drawing/2014/main" id="{9B1D590D-549A-49DB-BBBB-18BDE199DA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661" b="50989"/>
              <a:stretch/>
            </p:blipFill>
            <p:spPr>
              <a:xfrm>
                <a:off x="6801571" y="2510944"/>
                <a:ext cx="1192910" cy="1661787"/>
              </a:xfrm>
              <a:prstGeom prst="roundRect">
                <a:avLst>
                  <a:gd name="adj" fmla="val 6640"/>
                </a:avLst>
              </a:prstGeom>
              <a:solidFill>
                <a:schemeClr val="bg1"/>
              </a:solidFill>
              <a:ln w="9525">
                <a:noFill/>
              </a:ln>
            </p:spPr>
          </p:pic>
          <p:sp>
            <p:nvSpPr>
              <p:cNvPr id="19" name="Rectangle 36">
                <a:extLst>
                  <a:ext uri="{FF2B5EF4-FFF2-40B4-BE49-F238E27FC236}">
                    <a16:creationId xmlns:a16="http://schemas.microsoft.com/office/drawing/2014/main" id="{9CFD2F8E-BA94-4C29-B00C-08D36AB0C1F9}"/>
                  </a:ext>
                </a:extLst>
              </p:cNvPr>
              <p:cNvSpPr/>
              <p:nvPr/>
            </p:nvSpPr>
            <p:spPr>
              <a:xfrm>
                <a:off x="6807200" y="2536825"/>
                <a:ext cx="114300" cy="101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0" name="Rectangle: Rounded Corners 37">
            <a:extLst>
              <a:ext uri="{FF2B5EF4-FFF2-40B4-BE49-F238E27FC236}">
                <a16:creationId xmlns:a16="http://schemas.microsoft.com/office/drawing/2014/main" id="{50FC7C33-8A91-496B-88FF-AC0F267C4389}"/>
              </a:ext>
            </a:extLst>
          </p:cNvPr>
          <p:cNvSpPr>
            <a:spLocks noChangeAspect="1"/>
          </p:cNvSpPr>
          <p:nvPr/>
        </p:nvSpPr>
        <p:spPr>
          <a:xfrm>
            <a:off x="648000" y="2613864"/>
            <a:ext cx="3578087" cy="3409883"/>
          </a:xfrm>
          <a:prstGeom prst="roundRect">
            <a:avLst>
              <a:gd name="adj" fmla="val 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105" tIns="146105" rIns="146105" bIns="146105" numCol="1" spcCol="1270" anchor="ctr" anchorCtr="0">
            <a:noAutofit/>
          </a:bodyPr>
          <a:lstStyle/>
          <a:p>
            <a:pPr algn="r" defTabSz="1303802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GB" sz="2133" dirty="0">
              <a:solidFill>
                <a:srgbClr val="FFFFFF"/>
              </a:solidFill>
            </a:endParaRPr>
          </a:p>
        </p:txBody>
      </p:sp>
      <p:sp>
        <p:nvSpPr>
          <p:cNvPr id="21" name="Rectangle 38">
            <a:extLst>
              <a:ext uri="{FF2B5EF4-FFF2-40B4-BE49-F238E27FC236}">
                <a16:creationId xmlns:a16="http://schemas.microsoft.com/office/drawing/2014/main" id="{4D4F98AE-EBC2-40F1-9FB1-D371CB89ECCC}"/>
              </a:ext>
            </a:extLst>
          </p:cNvPr>
          <p:cNvSpPr/>
          <p:nvPr/>
        </p:nvSpPr>
        <p:spPr>
          <a:xfrm>
            <a:off x="842055" y="2851431"/>
            <a:ext cx="320084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ctr" defTabSz="1219170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GB" sz="1600" b="1" dirty="0">
                <a:solidFill>
                  <a:srgbClr val="001965"/>
                </a:solidFill>
                <a:cs typeface="Arial" charset="0"/>
              </a:rPr>
              <a:t>Laparoscopic Roux-en-Y gastric bypass (RYGB)</a:t>
            </a:r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FA3F95FE-C425-4694-A527-0996AD58D6A6}"/>
              </a:ext>
            </a:extLst>
          </p:cNvPr>
          <p:cNvSpPr/>
          <p:nvPr/>
        </p:nvSpPr>
        <p:spPr>
          <a:xfrm>
            <a:off x="975947" y="2055957"/>
            <a:ext cx="10222438" cy="5746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ts val="800"/>
              </a:spcAft>
              <a:defRPr/>
            </a:pPr>
            <a:r>
              <a:rPr lang="en-GB" sz="1867" b="1" dirty="0">
                <a:solidFill>
                  <a:srgbClr val="FFFFFF"/>
                </a:solidFill>
                <a:cs typeface="Arial" charset="0"/>
              </a:rPr>
              <a:t>Three types of bariatric surgery are being commonly performed in the paediatric/adolescent population</a:t>
            </a:r>
            <a:r>
              <a:rPr lang="en-GB" sz="1867" b="1" baseline="30000" dirty="0">
                <a:solidFill>
                  <a:srgbClr val="FFFFFF"/>
                </a:solidFill>
                <a:cs typeface="Arial" charset="0"/>
              </a:rPr>
              <a:t>1–3</a:t>
            </a:r>
          </a:p>
        </p:txBody>
      </p:sp>
      <p:grpSp>
        <p:nvGrpSpPr>
          <p:cNvPr id="24" name="Group 41">
            <a:extLst>
              <a:ext uri="{FF2B5EF4-FFF2-40B4-BE49-F238E27FC236}">
                <a16:creationId xmlns:a16="http://schemas.microsoft.com/office/drawing/2014/main" id="{E0AD3F2F-8001-42CE-8A99-79AFFE970309}"/>
              </a:ext>
            </a:extLst>
          </p:cNvPr>
          <p:cNvGrpSpPr/>
          <p:nvPr/>
        </p:nvGrpSpPr>
        <p:grpSpPr>
          <a:xfrm>
            <a:off x="1537141" y="3527546"/>
            <a:ext cx="1669995" cy="2312735"/>
            <a:chOff x="1152856" y="2474562"/>
            <a:chExt cx="1252496" cy="1734551"/>
          </a:xfrm>
        </p:grpSpPr>
        <p:pic>
          <p:nvPicPr>
            <p:cNvPr id="25" name="Picture 42">
              <a:extLst>
                <a:ext uri="{FF2B5EF4-FFF2-40B4-BE49-F238E27FC236}">
                  <a16:creationId xmlns:a16="http://schemas.microsoft.com/office/drawing/2014/main" id="{5BFB4F9E-F5D1-4C70-9F1E-BD0AA025F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451" r="50887"/>
            <a:stretch/>
          </p:blipFill>
          <p:spPr>
            <a:xfrm>
              <a:off x="1152856" y="2474562"/>
              <a:ext cx="1252496" cy="1734551"/>
            </a:xfrm>
            <a:prstGeom prst="roundRect">
              <a:avLst>
                <a:gd name="adj" fmla="val 6324"/>
              </a:avLst>
            </a:prstGeom>
          </p:spPr>
        </p:pic>
        <p:sp>
          <p:nvSpPr>
            <p:cNvPr id="26" name="Rectangle 43">
              <a:extLst>
                <a:ext uri="{FF2B5EF4-FFF2-40B4-BE49-F238E27FC236}">
                  <a16:creationId xmlns:a16="http://schemas.microsoft.com/office/drawing/2014/main" id="{B3ADEAD0-98A3-4FC8-8483-7659565ABA26}"/>
                </a:ext>
              </a:extLst>
            </p:cNvPr>
            <p:cNvSpPr/>
            <p:nvPr/>
          </p:nvSpPr>
          <p:spPr>
            <a:xfrm>
              <a:off x="1216025" y="2476500"/>
              <a:ext cx="114300" cy="1016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8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3496D-7123-4A4C-BCD1-9055F03C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tedy s obézním dítětem?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7E49C6C-C9E4-4CD7-AD61-1FEEE5F25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8384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338335CB-8DB0-4D56-A9C6-FDF1CC71FE59}"/>
              </a:ext>
            </a:extLst>
          </p:cNvPr>
          <p:cNvSpPr/>
          <p:nvPr/>
        </p:nvSpPr>
        <p:spPr>
          <a:xfrm>
            <a:off x="2192784" y="3799643"/>
            <a:ext cx="7883371" cy="143818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0FF35F08-BBC7-45A7-A15D-36E2A7416BAB}"/>
              </a:ext>
            </a:extLst>
          </p:cNvPr>
          <p:cNvSpPr/>
          <p:nvPr/>
        </p:nvSpPr>
        <p:spPr>
          <a:xfrm>
            <a:off x="7904086" y="3664706"/>
            <a:ext cx="3335044" cy="105644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Pro ty, kdo potřebují podporu </a:t>
            </a:r>
          </a:p>
        </p:txBody>
      </p:sp>
    </p:spTree>
    <p:extLst>
      <p:ext uri="{BB962C8B-B14F-4D97-AF65-F5344CB8AC3E}">
        <p14:creationId xmlns:p14="http://schemas.microsoft.com/office/powerpoint/2010/main" val="26398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3EAFB-0B3C-4981-B71F-9395D2CB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Farmakoterapie obezity u dětí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32FE7-D79D-4759-AA12-8553FD180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effectLst/>
                <a:ea typeface="Calibri" panose="020F0502020204030204" pitchFamily="34" charset="0"/>
              </a:rPr>
              <a:t>Terapie farmaky by měla být vždy součástí změny životního stylu         u obézních pacientů, kteří splňují parametry indexu tělesné hmotnosti (BMI) a výskyt některých komorbidit</a:t>
            </a:r>
          </a:p>
          <a:p>
            <a:r>
              <a:rPr lang="cs-CZ" sz="2800" dirty="0">
                <a:effectLst/>
                <a:ea typeface="Calibri" panose="020F0502020204030204" pitchFamily="34" charset="0"/>
              </a:rPr>
              <a:t>Je to BMI ≥ 30 nebo u jedinců s BMI 27–30 pokud vykazují jedno nebo více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kardiometabolických</a:t>
            </a:r>
            <a:r>
              <a:rPr lang="cs-CZ" sz="2800" dirty="0">
                <a:effectLst/>
                <a:ea typeface="Calibri" panose="020F0502020204030204" pitchFamily="34" charset="0"/>
              </a:rPr>
              <a:t> rizik, jako jsou diabetes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mellitus</a:t>
            </a:r>
            <a:r>
              <a:rPr lang="cs-CZ" sz="2800" dirty="0">
                <a:effectLst/>
                <a:ea typeface="Calibri" panose="020F0502020204030204" pitchFamily="34" charset="0"/>
              </a:rPr>
              <a:t> 2. typu,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dyslipidemie</a:t>
            </a:r>
            <a:r>
              <a:rPr lang="cs-CZ" sz="2800" dirty="0">
                <a:effectLst/>
                <a:ea typeface="Calibri" panose="020F0502020204030204" pitchFamily="34" charset="0"/>
              </a:rPr>
              <a:t> či hypertenze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112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5224D8-CABD-4C51-AB67-D6F7DE25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Dětská obezita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EAF1E9A-F90B-4EC6-A21B-3AD323B4A2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76589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8982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429CF-0766-496A-8E73-4B24CB8D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Metformin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0749A-855C-4F4A-96FC-52E53084C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 err="1">
                <a:effectLst/>
                <a:ea typeface="Calibri" panose="020F0502020204030204" pitchFamily="34" charset="0"/>
              </a:rPr>
              <a:t>Metformin</a:t>
            </a:r>
            <a:r>
              <a:rPr lang="cs-CZ" sz="2800" b="1" dirty="0">
                <a:effectLst/>
                <a:ea typeface="Calibri" panose="020F0502020204030204" pitchFamily="34" charset="0"/>
              </a:rPr>
              <a:t> </a:t>
            </a:r>
            <a:r>
              <a:rPr lang="cs-CZ" sz="2800" dirty="0">
                <a:effectLst/>
                <a:ea typeface="Calibri" panose="020F0502020204030204" pitchFamily="34" charset="0"/>
              </a:rPr>
              <a:t>je určený pro léčbu dětí s obezitou a prokázanou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inzulinorezistencí</a:t>
            </a:r>
            <a:r>
              <a:rPr lang="cs-CZ" sz="2800" dirty="0">
                <a:effectLst/>
                <a:ea typeface="Calibri" panose="020F0502020204030204" pitchFamily="34" charset="0"/>
              </a:rPr>
              <a:t> od 10 let</a:t>
            </a:r>
          </a:p>
          <a:p>
            <a:r>
              <a:rPr lang="cs-CZ" sz="2800" dirty="0">
                <a:effectLst/>
                <a:ea typeface="Calibri" panose="020F0502020204030204" pitchFamily="34" charset="0"/>
              </a:rPr>
              <a:t>Jedná se o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biguanid</a:t>
            </a:r>
            <a:r>
              <a:rPr lang="cs-CZ" sz="2800" dirty="0">
                <a:effectLst/>
                <a:ea typeface="Calibri" panose="020F0502020204030204" pitchFamily="34" charset="0"/>
              </a:rPr>
              <a:t> s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antihyperglykemickými</a:t>
            </a:r>
            <a:r>
              <a:rPr lang="cs-CZ" sz="2800" dirty="0">
                <a:effectLst/>
                <a:ea typeface="Calibri" panose="020F0502020204030204" pitchFamily="34" charset="0"/>
              </a:rPr>
              <a:t> účinky, který snižuje bazální i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postprandiální</a:t>
            </a:r>
            <a:r>
              <a:rPr lang="cs-CZ" sz="2800" dirty="0">
                <a:effectLst/>
                <a:ea typeface="Calibri" panose="020F0502020204030204" pitchFamily="34" charset="0"/>
              </a:rPr>
              <a:t> hladinu glukózy v krevní plasmě</a:t>
            </a:r>
          </a:p>
          <a:p>
            <a:r>
              <a:rPr lang="cs-CZ" sz="2800" dirty="0">
                <a:effectLst/>
                <a:ea typeface="Calibri" panose="020F0502020204030204" pitchFamily="34" charset="0"/>
              </a:rPr>
              <a:t>Používá se primárně při léčbě diabetes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mellitus</a:t>
            </a:r>
            <a:r>
              <a:rPr lang="cs-CZ" sz="2800" dirty="0">
                <a:effectLst/>
                <a:ea typeface="Calibri" panose="020F0502020204030204" pitchFamily="34" charset="0"/>
              </a:rPr>
              <a:t> 2. typu                           a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inzulinorezistence</a:t>
            </a:r>
            <a:endParaRPr lang="cs-CZ" dirty="0">
              <a:ea typeface="Calibri" panose="020F0502020204030204" pitchFamily="34" charset="0"/>
            </a:endParaRPr>
          </a:p>
          <a:p>
            <a:r>
              <a:rPr lang="cs-CZ" sz="2800" dirty="0">
                <a:effectLst/>
                <a:ea typeface="Calibri" panose="020F0502020204030204" pitchFamily="34" charset="0"/>
              </a:rPr>
              <a:t>Užívání </a:t>
            </a:r>
            <a:r>
              <a:rPr lang="cs-CZ" sz="2800" dirty="0" err="1">
                <a:effectLst/>
                <a:ea typeface="Calibri" panose="020F0502020204030204" pitchFamily="34" charset="0"/>
              </a:rPr>
              <a:t>Metforminu</a:t>
            </a:r>
            <a:r>
              <a:rPr lang="cs-CZ" sz="2800" dirty="0">
                <a:effectLst/>
                <a:ea typeface="Calibri" panose="020F0502020204030204" pitchFamily="34" charset="0"/>
              </a:rPr>
              <a:t> ve spojení se zdravým životním stylem způsobuje pokles BMI i metabolických rizikových faktorů 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3170597-7059-4739-975E-4AD4C6AA2DCC}"/>
              </a:ext>
            </a:extLst>
          </p:cNvPr>
          <p:cNvSpPr txBox="1"/>
          <p:nvPr/>
        </p:nvSpPr>
        <p:spPr>
          <a:xfrm>
            <a:off x="975805" y="6176963"/>
            <a:ext cx="10377995" cy="616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Clarson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C, et al..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Metformin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combination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structured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lifestyle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intervention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improved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body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mass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index in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obese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adolescents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but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insulin resistence. </a:t>
            </a:r>
            <a:r>
              <a:rPr lang="cs-CZ" sz="1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Endocrinology</a:t>
            </a:r>
            <a:r>
              <a:rPr lang="cs-CZ" sz="1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2009;  vol. 36, s. 141-146.</a:t>
            </a:r>
            <a:endParaRPr lang="cs-CZ" sz="12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115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05EC4-1868-4873-B64E-4E16116F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Liraglutid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651BE-9835-49FC-9BEB-917D0A981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err="1">
                <a:effectLst/>
                <a:ea typeface="Calibri" panose="020F0502020204030204" pitchFamily="34" charset="0"/>
              </a:rPr>
              <a:t>Liraglutid</a:t>
            </a:r>
            <a:r>
              <a:rPr lang="cs-CZ" sz="2400" b="1" dirty="0">
                <a:effectLst/>
                <a:ea typeface="Calibri" panose="020F0502020204030204" pitchFamily="34" charset="0"/>
              </a:rPr>
              <a:t> </a:t>
            </a:r>
            <a:r>
              <a:rPr lang="cs-CZ" sz="2400" dirty="0">
                <a:effectLst/>
                <a:ea typeface="Calibri" panose="020F0502020204030204" pitchFamily="34" charset="0"/>
              </a:rPr>
              <a:t>(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Victosa</a:t>
            </a:r>
            <a:r>
              <a:rPr lang="cs-CZ" sz="2400" dirty="0">
                <a:effectLst/>
                <a:ea typeface="Calibri" panose="020F0502020204030204" pitchFamily="34" charset="0"/>
              </a:rPr>
              <a:t>,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Saxenda</a:t>
            </a:r>
            <a:r>
              <a:rPr lang="cs-CZ" sz="2400" dirty="0">
                <a:effectLst/>
                <a:ea typeface="Calibri" panose="020F0502020204030204" pitchFamily="34" charset="0"/>
              </a:rPr>
              <a:t>)  je analog lidského glukagonu podobného peptidu-1 (GLP-1) vyrobený rekombinantní DNA technologií</a:t>
            </a:r>
          </a:p>
          <a:p>
            <a:r>
              <a:rPr lang="cs-CZ" sz="2400" dirty="0">
                <a:effectLst/>
                <a:ea typeface="Calibri" panose="020F0502020204030204" pitchFamily="34" charset="0"/>
              </a:rPr>
              <a:t>GLP-1 je přirozeně se vyskytující hormon, který se po jídle uvolňuje ze střev</a:t>
            </a:r>
          </a:p>
          <a:p>
            <a:r>
              <a:rPr lang="cs-CZ" sz="2400" dirty="0" err="1">
                <a:effectLst/>
                <a:ea typeface="Calibri" panose="020F0502020204030204" pitchFamily="34" charset="0"/>
              </a:rPr>
              <a:t>Liraglutid</a:t>
            </a:r>
            <a:r>
              <a:rPr lang="cs-CZ" sz="2400" dirty="0">
                <a:effectLst/>
                <a:ea typeface="Calibri" panose="020F0502020204030204" pitchFamily="34" charset="0"/>
              </a:rPr>
              <a:t> stimuluje sekreci inzulinu a snižuje nepřiměřeně vysokou sekreci glukagonu v závislosti na koncentraci glukózy, zvyšuje pocit sytosti, kdy působí     na centrální úrovni na receptory v mozku, kde snižuje chuť k jídlu</a:t>
            </a:r>
          </a:p>
          <a:p>
            <a:r>
              <a:rPr lang="cs-CZ" sz="2400" dirty="0">
                <a:effectLst/>
                <a:ea typeface="Calibri" panose="020F0502020204030204" pitchFamily="34" charset="0"/>
              </a:rPr>
              <a:t>V nižších dávkách je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liraglutid</a:t>
            </a:r>
            <a:r>
              <a:rPr lang="cs-CZ" sz="2400" dirty="0">
                <a:effectLst/>
                <a:ea typeface="Calibri" panose="020F0502020204030204" pitchFamily="34" charset="0"/>
              </a:rPr>
              <a:t> </a:t>
            </a:r>
            <a:r>
              <a:rPr lang="cs-CZ" sz="2400" b="1" dirty="0">
                <a:effectLst/>
                <a:ea typeface="Calibri" panose="020F0502020204030204" pitchFamily="34" charset="0"/>
              </a:rPr>
              <a:t>(</a:t>
            </a:r>
            <a:r>
              <a:rPr lang="cs-CZ" sz="2400" b="1" dirty="0" err="1">
                <a:effectLst/>
                <a:ea typeface="Calibri" panose="020F0502020204030204" pitchFamily="34" charset="0"/>
              </a:rPr>
              <a:t>Victoza</a:t>
            </a:r>
            <a:r>
              <a:rPr lang="cs-CZ" sz="2400" b="1" dirty="0">
                <a:effectLst/>
                <a:ea typeface="Calibri" panose="020F0502020204030204" pitchFamily="34" charset="0"/>
              </a:rPr>
              <a:t>) </a:t>
            </a:r>
            <a:r>
              <a:rPr lang="cs-CZ" sz="2400" dirty="0">
                <a:effectLst/>
                <a:ea typeface="Calibri" panose="020F0502020204030204" pitchFamily="34" charset="0"/>
              </a:rPr>
              <a:t>určený pro léčbu dospívajících a dětí        ve věku od 10 let s nedostatečně kontrolovaným diabetem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mellitem</a:t>
            </a:r>
            <a:r>
              <a:rPr lang="cs-CZ" sz="2400" dirty="0">
                <a:effectLst/>
                <a:ea typeface="Calibri" panose="020F0502020204030204" pitchFamily="34" charset="0"/>
              </a:rPr>
              <a:t> 2. typu     jako doplněk k dietě a cvičení</a:t>
            </a:r>
          </a:p>
          <a:p>
            <a:r>
              <a:rPr lang="cs-CZ" sz="2400" dirty="0">
                <a:effectLst/>
                <a:ea typeface="Calibri" panose="020F0502020204030204" pitchFamily="34" charset="0"/>
              </a:rPr>
              <a:t>Ve vyšších dávkách je v USA i Evropě </a:t>
            </a:r>
            <a:r>
              <a:rPr lang="cs-CZ" sz="2400" dirty="0" err="1">
                <a:effectLst/>
                <a:ea typeface="Calibri" panose="020F0502020204030204" pitchFamily="34" charset="0"/>
              </a:rPr>
              <a:t>liraglutid</a:t>
            </a:r>
            <a:r>
              <a:rPr lang="cs-CZ" sz="2400" dirty="0">
                <a:effectLst/>
                <a:ea typeface="Calibri" panose="020F0502020204030204" pitchFamily="34" charset="0"/>
              </a:rPr>
              <a:t> </a:t>
            </a:r>
            <a:r>
              <a:rPr lang="cs-CZ" sz="2400" b="1" dirty="0">
                <a:effectLst/>
                <a:ea typeface="Calibri" panose="020F0502020204030204" pitchFamily="34" charset="0"/>
              </a:rPr>
              <a:t>(</a:t>
            </a:r>
            <a:r>
              <a:rPr lang="cs-CZ" sz="2400" b="1" dirty="0" err="1">
                <a:effectLst/>
                <a:ea typeface="Calibri" panose="020F0502020204030204" pitchFamily="34" charset="0"/>
              </a:rPr>
              <a:t>Saxenda</a:t>
            </a:r>
            <a:r>
              <a:rPr lang="cs-CZ" sz="2400" b="1" dirty="0">
                <a:effectLst/>
                <a:ea typeface="Calibri" panose="020F0502020204030204" pitchFamily="34" charset="0"/>
              </a:rPr>
              <a:t>) </a:t>
            </a:r>
            <a:r>
              <a:rPr lang="cs-CZ" sz="2400" dirty="0">
                <a:effectLst/>
                <a:ea typeface="Calibri" panose="020F0502020204030204" pitchFamily="34" charset="0"/>
              </a:rPr>
              <a:t>schválen pro terapii obezity u dospívajících od 12 let, taktéž jako doplněk k dietě a cvičení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06398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B0A5-0756-4E00-9B4C-A03C7788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</p:spPr>
        <p:txBody>
          <a:bodyPr/>
          <a:lstStyle/>
          <a:p>
            <a:r>
              <a:rPr lang="cs-CZ" dirty="0"/>
              <a:t>Design studie</a:t>
            </a:r>
            <a:r>
              <a:rPr lang="en-US" dirty="0"/>
              <a:t>: SCALE TEENS</a:t>
            </a:r>
            <a:br>
              <a:rPr lang="en-US" dirty="0"/>
            </a:br>
            <a:r>
              <a:rPr lang="cs-CZ" sz="2000" dirty="0">
                <a:solidFill>
                  <a:schemeClr val="accent5"/>
                </a:solidFill>
              </a:rPr>
              <a:t>Randomizovaná, dvojitě zaslepená mezinárodní studie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3D82-0008-4415-81D4-1E84B29B7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buClrTx/>
              <a:defRPr/>
            </a:pPr>
            <a:r>
              <a:rPr lang="en-GB" dirty="0">
                <a:latin typeface="+mj-lt"/>
                <a:cs typeface="Arial" charset="0"/>
              </a:rPr>
              <a:t>*I</a:t>
            </a:r>
            <a:r>
              <a:rPr lang="en-GB" dirty="0">
                <a:latin typeface="+mj-lt"/>
                <a:cs typeface="Verdana" panose="020B0604030504040204" pitchFamily="34" charset="0"/>
              </a:rPr>
              <a:t>nclusion and randomisation were based on the criteria defined in Cole et al. (2000)</a:t>
            </a:r>
            <a:r>
              <a:rPr lang="en-GB" baseline="30000" dirty="0">
                <a:latin typeface="+mj-lt"/>
                <a:cs typeface="Verdana" panose="020B0604030504040204" pitchFamily="34" charset="0"/>
              </a:rPr>
              <a:t>1</a:t>
            </a:r>
            <a:r>
              <a:rPr lang="en-GB" dirty="0">
                <a:latin typeface="+mj-lt"/>
                <a:cs typeface="Verdana" panose="020B0604030504040204" pitchFamily="34" charset="0"/>
              </a:rPr>
              <a:t> and World Health Organisation (2007)</a:t>
            </a:r>
            <a:r>
              <a:rPr lang="en-GB" baseline="30000" dirty="0">
                <a:latin typeface="+mj-lt"/>
                <a:cs typeface="Verdana" panose="020B0604030504040204" pitchFamily="34" charset="0"/>
              </a:rPr>
              <a:t>2 †</a:t>
            </a:r>
            <a:r>
              <a:rPr lang="en-GB" dirty="0">
                <a:latin typeface="+mj-lt"/>
                <a:cs typeface="Arial" charset="0"/>
              </a:rPr>
              <a:t>Including a 12-week run-in period; </a:t>
            </a:r>
            <a:r>
              <a:rPr lang="en-GB" dirty="0">
                <a:latin typeface="+mj-lt"/>
              </a:rPr>
              <a:t>Dose escalation could be prolonged to 8 weeks. BMI, body mass index; </a:t>
            </a:r>
            <a:r>
              <a:rPr lang="en-GB" dirty="0">
                <a:latin typeface="+mj-lt"/>
                <a:cs typeface="Arial" charset="0"/>
              </a:rPr>
              <a:t>SDS, standard deviation score</a:t>
            </a:r>
          </a:p>
          <a:p>
            <a:pPr>
              <a:spcBef>
                <a:spcPct val="0"/>
              </a:spcBef>
              <a:buClrTx/>
              <a:defRPr/>
            </a:pPr>
            <a:r>
              <a:rPr lang="en-GB" dirty="0">
                <a:latin typeface="+mj-lt"/>
                <a:cs typeface="Verdana" panose="020B0604030504040204" pitchFamily="34" charset="0"/>
              </a:rPr>
              <a:t>1. Cole et al. Br Med J (Clin Res Ed) 2000;320:1240–43; 2. World Health Organisation, 2007. Available at: </a:t>
            </a:r>
            <a:r>
              <a:rPr lang="en-GB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https://www.who.int/growthref/who2007_bmi_for_age/en/</a:t>
            </a:r>
            <a:endParaRPr lang="en-GB" dirty="0">
              <a:latin typeface="+mj-lt"/>
            </a:endParaRPr>
          </a:p>
          <a:p>
            <a:pPr>
              <a:spcBef>
                <a:spcPct val="0"/>
              </a:spcBef>
              <a:buClrTx/>
              <a:defRPr/>
            </a:pPr>
            <a:r>
              <a:rPr lang="en-GB" dirty="0"/>
              <a:t>3. </a:t>
            </a:r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>
              <a:latin typeface="+mj-lt"/>
              <a:cs typeface="Arial" charset="0"/>
            </a:endParaRPr>
          </a:p>
        </p:txBody>
      </p:sp>
      <p:sp>
        <p:nvSpPr>
          <p:cNvPr id="26" name="Rounded Rectangle 34">
            <a:extLst>
              <a:ext uri="{FF2B5EF4-FFF2-40B4-BE49-F238E27FC236}">
                <a16:creationId xmlns:a16="http://schemas.microsoft.com/office/drawing/2014/main" id="{5D486671-60FC-460A-9342-145C7A92B84D}"/>
              </a:ext>
            </a:extLst>
          </p:cNvPr>
          <p:cNvSpPr/>
          <p:nvPr/>
        </p:nvSpPr>
        <p:spPr>
          <a:xfrm>
            <a:off x="647999" y="1930556"/>
            <a:ext cx="1878439" cy="238494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>
                <a:srgbClr val="001965"/>
              </a:buClr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rPr>
              <a:t>251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rPr>
              <a:t>pacientů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+mn-ea"/>
              <a:cs typeface="+mn-cs"/>
            </a:endParaRPr>
          </a:p>
          <a:p>
            <a:pPr marL="252000" lvl="0" indent="-252000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12-&lt;18 let</a:t>
            </a:r>
            <a:endParaRPr lang="cs-CZ" sz="1200" dirty="0">
              <a:solidFill>
                <a:srgbClr val="001965"/>
              </a:solidFill>
              <a:latin typeface="Apis For Office" panose="020B0504010101010104" pitchFamily="34" charset="0"/>
            </a:endParaRPr>
          </a:p>
          <a:p>
            <a:pPr marL="252000" lvl="0" indent="-252000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BMI </a:t>
            </a: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odpovídající</a:t>
            </a: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≥30 kg/m2 pro dospělé</a:t>
            </a:r>
            <a:r>
              <a:rPr lang="en-GB" sz="1200" baseline="30000" dirty="0">
                <a:solidFill>
                  <a:srgbClr val="001965"/>
                </a:solidFill>
                <a:latin typeface="Apis For Office" panose="020B0504010101010104" pitchFamily="34" charset="0"/>
              </a:rPr>
              <a:t>1</a:t>
            </a: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a </a:t>
            </a:r>
            <a:r>
              <a:rPr lang="it-IT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≥95</a:t>
            </a:r>
            <a:r>
              <a:rPr lang="cs-CZ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</a:t>
            </a:r>
            <a:r>
              <a:rPr lang="it-IT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percentilu</a:t>
            </a:r>
            <a:r>
              <a:rPr lang="it-IT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pro </a:t>
            </a:r>
            <a:r>
              <a:rPr lang="it-IT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věk</a:t>
            </a:r>
            <a:r>
              <a:rPr lang="it-IT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a </a:t>
            </a:r>
            <a:r>
              <a:rPr lang="it-IT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pohlaví</a:t>
            </a:r>
            <a:r>
              <a:rPr lang="en-GB" sz="1200" baseline="30000" dirty="0">
                <a:solidFill>
                  <a:srgbClr val="001965"/>
                </a:solidFill>
                <a:latin typeface="Apis For Office" panose="020B0504010101010104" pitchFamily="34" charset="0"/>
              </a:rPr>
              <a:t>*</a:t>
            </a:r>
          </a:p>
          <a:p>
            <a:pPr marL="252000" lvl="0" indent="-252000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&lt;5 kg za ≥90 </a:t>
            </a: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dní</a:t>
            </a: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před</a:t>
            </a: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screeningem</a:t>
            </a:r>
            <a:endParaRPr lang="cs-CZ" sz="1200" dirty="0">
              <a:solidFill>
                <a:srgbClr val="001965"/>
              </a:solidFill>
              <a:latin typeface="Apis For Office" panose="020B0504010101010104" pitchFamily="34" charset="0"/>
            </a:endParaRPr>
          </a:p>
          <a:p>
            <a:pPr marL="252000" lvl="0" indent="-252000">
              <a:lnSpc>
                <a:spcPct val="120000"/>
              </a:lnSpc>
              <a:buSzPct val="120000"/>
              <a:buFont typeface="Arial" panose="020B0604020202020204" pitchFamily="34" charset="0"/>
              <a:buChar char="•"/>
              <a:defRPr/>
            </a:pP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Nedostatečná</a:t>
            </a: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odpověď</a:t>
            </a: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na</a:t>
            </a: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léčbu</a:t>
            </a: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životním</a:t>
            </a:r>
            <a:r>
              <a:rPr lang="en-GB" sz="1200" dirty="0">
                <a:solidFill>
                  <a:srgbClr val="001965"/>
                </a:solidFill>
                <a:latin typeface="Apis For Office" panose="020B0504010101010104" pitchFamily="34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latin typeface="Apis For Office" panose="020B0504010101010104" pitchFamily="34" charset="0"/>
              </a:rPr>
              <a:t>stylem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4FF3739B-0EDC-44C3-B514-EDB930513589}"/>
              </a:ext>
            </a:extLst>
          </p:cNvPr>
          <p:cNvSpPr/>
          <p:nvPr/>
        </p:nvSpPr>
        <p:spPr>
          <a:xfrm>
            <a:off x="9646743" y="1820411"/>
            <a:ext cx="1897257" cy="265930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8107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B7FF"/>
              </a:buClr>
              <a:buSzPct val="120000"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Základní informace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  <a:p>
            <a:pPr marL="180000" lvl="0" indent="-180000" defTabSz="981075">
              <a:spcBef>
                <a:spcPts val="600"/>
              </a:spcBef>
              <a:spcAft>
                <a:spcPts val="600"/>
              </a:spcAft>
              <a:buClr>
                <a:srgbClr val="001965"/>
              </a:buClr>
              <a:buSzPct val="120000"/>
              <a:buFontTx/>
              <a:buChar char="•"/>
              <a:defRPr/>
            </a:pPr>
            <a:r>
              <a:rPr lang="en-GB" sz="1200" dirty="0" err="1">
                <a:solidFill>
                  <a:srgbClr val="001965"/>
                </a:solidFill>
              </a:rPr>
              <a:t>září</a:t>
            </a:r>
            <a:r>
              <a:rPr lang="en-GB" sz="1200" dirty="0">
                <a:solidFill>
                  <a:srgbClr val="001965"/>
                </a:solidFill>
              </a:rPr>
              <a:t> 2016 </a:t>
            </a:r>
            <a:r>
              <a:rPr lang="en-GB" sz="1200" dirty="0" err="1">
                <a:solidFill>
                  <a:srgbClr val="001965"/>
                </a:solidFill>
              </a:rPr>
              <a:t>až</a:t>
            </a:r>
            <a:r>
              <a:rPr lang="en-GB" sz="1200" dirty="0">
                <a:solidFill>
                  <a:srgbClr val="001965"/>
                </a:solidFill>
              </a:rPr>
              <a:t> </a:t>
            </a:r>
            <a:r>
              <a:rPr lang="en-GB" sz="1200" dirty="0" err="1">
                <a:solidFill>
                  <a:srgbClr val="001965"/>
                </a:solidFill>
              </a:rPr>
              <a:t>srpen</a:t>
            </a:r>
            <a:r>
              <a:rPr lang="en-GB" sz="1200" dirty="0">
                <a:solidFill>
                  <a:srgbClr val="001965"/>
                </a:solidFill>
              </a:rPr>
              <a:t> 2019</a:t>
            </a:r>
          </a:p>
          <a:p>
            <a:pPr marL="180000" lvl="0" indent="-180000" defTabSz="981075">
              <a:spcBef>
                <a:spcPts val="600"/>
              </a:spcBef>
              <a:spcAft>
                <a:spcPts val="600"/>
              </a:spcAft>
              <a:buClr>
                <a:srgbClr val="001965"/>
              </a:buClr>
              <a:buSzPct val="120000"/>
              <a:buFontTx/>
              <a:buChar char="•"/>
              <a:defRPr/>
            </a:pPr>
            <a:r>
              <a:rPr lang="en-GB" sz="1200" dirty="0" err="1">
                <a:solidFill>
                  <a:srgbClr val="001965"/>
                </a:solidFill>
              </a:rPr>
              <a:t>Randomizovaná</a:t>
            </a:r>
            <a:r>
              <a:rPr lang="en-GB" sz="1200" dirty="0">
                <a:solidFill>
                  <a:srgbClr val="001965"/>
                </a:solidFill>
              </a:rPr>
              <a:t> (1:1), </a:t>
            </a:r>
            <a:r>
              <a:rPr lang="en-GB" sz="1200" dirty="0" err="1">
                <a:solidFill>
                  <a:srgbClr val="001965"/>
                </a:solidFill>
              </a:rPr>
              <a:t>dvojitě</a:t>
            </a:r>
            <a:r>
              <a:rPr lang="en-GB" sz="1200" dirty="0">
                <a:solidFill>
                  <a:srgbClr val="001965"/>
                </a:solidFill>
              </a:rPr>
              <a:t> </a:t>
            </a:r>
            <a:r>
              <a:rPr lang="en-GB" sz="1200" dirty="0" err="1">
                <a:solidFill>
                  <a:srgbClr val="001965"/>
                </a:solidFill>
              </a:rPr>
              <a:t>zaslepená</a:t>
            </a:r>
            <a:r>
              <a:rPr lang="en-GB" sz="1200" dirty="0">
                <a:solidFill>
                  <a:srgbClr val="001965"/>
                </a:solidFill>
              </a:rPr>
              <a:t> </a:t>
            </a:r>
            <a:r>
              <a:rPr lang="en-GB" sz="1200" dirty="0" err="1">
                <a:solidFill>
                  <a:srgbClr val="001965"/>
                </a:solidFill>
              </a:rPr>
              <a:t>studie</a:t>
            </a:r>
            <a:endParaRPr lang="en-GB" sz="1200" dirty="0">
              <a:solidFill>
                <a:srgbClr val="001965"/>
              </a:solidFill>
            </a:endParaRPr>
          </a:p>
          <a:p>
            <a:pPr marL="180000" lvl="0" indent="-180000" defTabSz="981075">
              <a:spcBef>
                <a:spcPts val="600"/>
              </a:spcBef>
              <a:spcAft>
                <a:spcPts val="600"/>
              </a:spcAft>
              <a:buClr>
                <a:srgbClr val="001965"/>
              </a:buClr>
              <a:buSzPct val="120000"/>
              <a:buFontTx/>
              <a:buChar char="•"/>
              <a:defRPr/>
            </a:pPr>
            <a:r>
              <a:rPr lang="en-GB" sz="1200" dirty="0">
                <a:solidFill>
                  <a:srgbClr val="001965"/>
                </a:solidFill>
              </a:rPr>
              <a:t>32 </a:t>
            </a:r>
            <a:r>
              <a:rPr lang="en-GB" sz="1200" dirty="0" err="1">
                <a:solidFill>
                  <a:srgbClr val="001965"/>
                </a:solidFill>
              </a:rPr>
              <a:t>míst</a:t>
            </a:r>
            <a:r>
              <a:rPr lang="en-GB" sz="1200" dirty="0">
                <a:solidFill>
                  <a:srgbClr val="001965"/>
                </a:solidFill>
              </a:rPr>
              <a:t> v 5 </a:t>
            </a:r>
            <a:r>
              <a:rPr lang="en-GB" sz="1200" dirty="0" err="1">
                <a:solidFill>
                  <a:srgbClr val="001965"/>
                </a:solidFill>
              </a:rPr>
              <a:t>zemích</a:t>
            </a:r>
            <a:endParaRPr lang="en-GB" sz="1200" dirty="0">
              <a:solidFill>
                <a:srgbClr val="001965"/>
              </a:solidFill>
            </a:endParaRPr>
          </a:p>
          <a:p>
            <a:pPr marL="180000" lvl="0" indent="-180000" defTabSz="981075">
              <a:spcBef>
                <a:spcPts val="600"/>
              </a:spcBef>
              <a:spcAft>
                <a:spcPts val="600"/>
              </a:spcAft>
              <a:buClr>
                <a:srgbClr val="001965"/>
              </a:buClr>
              <a:buSzPct val="120000"/>
              <a:buFontTx/>
              <a:buChar char="•"/>
              <a:defRPr/>
            </a:pPr>
            <a:r>
              <a:rPr lang="en-GB" sz="1200" dirty="0" err="1">
                <a:solidFill>
                  <a:srgbClr val="001965"/>
                </a:solidFill>
              </a:rPr>
              <a:t>Doba</a:t>
            </a:r>
            <a:r>
              <a:rPr lang="en-GB" sz="1200" dirty="0">
                <a:solidFill>
                  <a:srgbClr val="001965"/>
                </a:solidFill>
              </a:rPr>
              <a:t> </a:t>
            </a:r>
            <a:r>
              <a:rPr lang="en-GB" sz="1200" dirty="0" err="1">
                <a:solidFill>
                  <a:srgbClr val="001965"/>
                </a:solidFill>
              </a:rPr>
              <a:t>trvání</a:t>
            </a:r>
            <a:r>
              <a:rPr lang="en-GB" sz="1200" dirty="0">
                <a:solidFill>
                  <a:srgbClr val="001965"/>
                </a:solidFill>
              </a:rPr>
              <a:t>:</a:t>
            </a:r>
            <a:r>
              <a:rPr lang="cs-CZ" sz="1200" dirty="0">
                <a:solidFill>
                  <a:srgbClr val="001965"/>
                </a:solidFill>
              </a:rPr>
              <a:t>            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1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2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týdnů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run-in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     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56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 týdnů léčby       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26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týdnů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follow up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E9D34420-13DA-49EE-88D8-27D863EBEBEC}"/>
              </a:ext>
            </a:extLst>
          </p:cNvPr>
          <p:cNvSpPr>
            <a:spLocks noGrp="1"/>
          </p:cNvSpPr>
          <p:nvPr/>
        </p:nvSpPr>
        <p:spPr bwMode="auto">
          <a:xfrm>
            <a:off x="6252000" y="4645672"/>
            <a:ext cx="5292000" cy="126283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lIns="72000" tIns="72000" rIns="72000" bIns="72000">
            <a:noAutofit/>
          </a:bodyPr>
          <a:lstStyle/>
          <a:p>
            <a:pPr marL="0" marR="0" lvl="0" indent="0" algn="l" defTabSz="981075" rtl="0" eaLnBrk="0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B7FF"/>
              </a:buClr>
              <a:buSzPct val="120000"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Sledované parametry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Arial" charset="0"/>
            </a:endParaRPr>
          </a:p>
          <a:p>
            <a:pPr lvl="0">
              <a:spcBef>
                <a:spcPts val="200"/>
              </a:spcBef>
              <a:spcAft>
                <a:spcPts val="200"/>
              </a:spcAft>
              <a:buClr>
                <a:srgbClr val="009FDA"/>
              </a:buClr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Primární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: </a:t>
            </a:r>
            <a:r>
              <a:rPr lang="pl-PL" sz="1200" dirty="0">
                <a:solidFill>
                  <a:srgbClr val="001965"/>
                </a:solidFill>
                <a:cs typeface="Arial" charset="0"/>
              </a:rPr>
              <a:t>změna BMI SDS za 56. týdnů léčby</a:t>
            </a:r>
          </a:p>
          <a:p>
            <a:pPr lvl="0">
              <a:spcBef>
                <a:spcPts val="200"/>
              </a:spcBef>
              <a:spcAft>
                <a:spcPts val="200"/>
              </a:spcAft>
              <a:buClr>
                <a:srgbClr val="009FDA"/>
              </a:buClr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Sekundární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: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procento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cs-CZ" sz="1200" dirty="0">
                <a:solidFill>
                  <a:srgbClr val="001965"/>
                </a:solidFill>
                <a:cs typeface="Arial" charset="0"/>
              </a:rPr>
              <a:t>pacientů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,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kte</a:t>
            </a:r>
            <a:r>
              <a:rPr lang="cs-CZ" sz="1200" dirty="0">
                <a:solidFill>
                  <a:srgbClr val="001965"/>
                </a:solidFill>
                <a:cs typeface="Arial" charset="0"/>
              </a:rPr>
              <a:t>ří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dosáhl</a:t>
            </a:r>
            <a:r>
              <a:rPr lang="cs-CZ" sz="1200" dirty="0">
                <a:solidFill>
                  <a:srgbClr val="001965"/>
                </a:solidFill>
                <a:cs typeface="Arial" charset="0"/>
              </a:rPr>
              <a:t>i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cs-CZ" sz="1200" dirty="0">
                <a:solidFill>
                  <a:srgbClr val="001965"/>
                </a:solidFill>
                <a:cs typeface="Arial" charset="0"/>
              </a:rPr>
              <a:t>o 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≥5% a ≥10%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snížení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BMI v 56.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týdnu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,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změna</a:t>
            </a:r>
            <a:r>
              <a:rPr lang="cs-CZ" sz="1200" dirty="0">
                <a:solidFill>
                  <a:srgbClr val="001965"/>
                </a:solidFill>
                <a:cs typeface="Arial" charset="0"/>
              </a:rPr>
              <a:t> BMI, změna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tělesné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hmotnosti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(kg a %),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metabolismu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glukózy</a:t>
            </a:r>
            <a:r>
              <a:rPr lang="cs-CZ" sz="1200" dirty="0">
                <a:solidFill>
                  <a:srgbClr val="001965"/>
                </a:solidFill>
                <a:cs typeface="Arial" charset="0"/>
              </a:rPr>
              <a:t>, změny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systolického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a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diastolického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krevního</a:t>
            </a:r>
            <a:r>
              <a:rPr lang="en-GB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sz="1200" dirty="0" err="1">
                <a:solidFill>
                  <a:srgbClr val="001965"/>
                </a:solidFill>
                <a:cs typeface="Arial" charset="0"/>
              </a:rPr>
              <a:t>tlaku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199F3D-2140-4752-BEE7-C080C361F488}"/>
              </a:ext>
            </a:extLst>
          </p:cNvPr>
          <p:cNvSpPr txBox="1"/>
          <p:nvPr/>
        </p:nvSpPr>
        <p:spPr>
          <a:xfrm>
            <a:off x="648000" y="4645672"/>
            <a:ext cx="4972624" cy="126283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9050">
            <a:solidFill>
              <a:schemeClr val="accent2"/>
            </a:solidFill>
          </a:ln>
        </p:spPr>
        <p:txBody>
          <a:bodyPr wrap="square" lIns="72000" tIns="72000" rIns="72000" bIns="72000" rtlCol="0">
            <a:noAutofit/>
          </a:bodyPr>
          <a:lstStyle/>
          <a:p>
            <a:pPr marL="0" marR="0" lvl="0" indent="0" algn="l" defTabSz="981075" rtl="0" eaLnBrk="0" fontAlgn="auto" latinLnBrk="0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B7FF"/>
              </a:buClr>
              <a:buSzPct val="120000"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Cíl studie</a:t>
            </a:r>
          </a:p>
          <a:p>
            <a:pPr lvl="0">
              <a:spcBef>
                <a:spcPts val="200"/>
              </a:spcBef>
              <a:spcAft>
                <a:spcPts val="200"/>
              </a:spcAft>
              <a:defRPr/>
            </a:pPr>
            <a:r>
              <a:rPr lang="cs-CZ" sz="1200" dirty="0">
                <a:solidFill>
                  <a:srgbClr val="001965"/>
                </a:solidFill>
                <a:cs typeface="Arial" charset="0"/>
              </a:rPr>
              <a:t>Porovnat účinnost liraglutidu oproti placebu na snížení hmotnosti         u dospívajících pacientů s obezitou (po 56 týdnech léčby).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DC4FD-815E-493B-8207-FD4F65567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04" y="1930556"/>
            <a:ext cx="6327209" cy="2313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5F4E9-8507-408D-8386-3DE17CC0E5DC}"/>
              </a:ext>
            </a:extLst>
          </p:cNvPr>
          <p:cNvSpPr txBox="1"/>
          <p:nvPr/>
        </p:nvSpPr>
        <p:spPr>
          <a:xfrm>
            <a:off x="647998" y="6187187"/>
            <a:ext cx="1264770" cy="1029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cs-CZ" sz="600" dirty="0">
                <a:solidFill>
                  <a:schemeClr val="tx2"/>
                </a:solidFill>
              </a:rPr>
              <a:t>MTD – maximální tolerovaná dávka</a:t>
            </a:r>
            <a:endParaRPr lang="en-US" sz="6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B0A5-0756-4E00-9B4C-A03C7788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</p:spPr>
        <p:txBody>
          <a:bodyPr/>
          <a:lstStyle/>
          <a:p>
            <a:r>
              <a:rPr lang="cs-CZ" dirty="0"/>
              <a:t>Cíl studie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3D82-0008-4415-81D4-1E84B29B7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dirty="0"/>
              <a:t>. </a:t>
            </a:r>
            <a:r>
              <a:rPr lang="da-DK" dirty="0"/>
              <a:t>Kelly et al. N Engl J Med. </a:t>
            </a:r>
            <a:r>
              <a:rPr lang="en-GB" dirty="0"/>
              <a:t>2020;382:2117-2128</a:t>
            </a:r>
            <a:endParaRPr lang="da-DK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88F494-CB5A-4B7A-B124-4B5F830BB59E}"/>
              </a:ext>
            </a:extLst>
          </p:cNvPr>
          <p:cNvGrpSpPr/>
          <p:nvPr/>
        </p:nvGrpSpPr>
        <p:grpSpPr>
          <a:xfrm>
            <a:off x="646800" y="2202791"/>
            <a:ext cx="11107050" cy="3458581"/>
            <a:chOff x="646800" y="2080871"/>
            <a:chExt cx="11107050" cy="34585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21FA5E-959E-4B32-8E05-8D0E7AA4C258}"/>
                </a:ext>
              </a:extLst>
            </p:cNvPr>
            <p:cNvSpPr/>
            <p:nvPr/>
          </p:nvSpPr>
          <p:spPr>
            <a:xfrm>
              <a:off x="888725" y="2301989"/>
              <a:ext cx="10655272" cy="1496766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 w="571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cs-CZ" sz="2200" kern="0" dirty="0">
                  <a:solidFill>
                    <a:srgbClr val="FFFFFF"/>
                  </a:solidFill>
                </a:rPr>
                <a:t>Zhodnotit účinnost a bezpečnost </a:t>
              </a:r>
              <a:r>
                <a:rPr lang="cs-CZ" sz="2200" kern="0" dirty="0" err="1">
                  <a:solidFill>
                    <a:srgbClr val="FFFFFF"/>
                  </a:solidFill>
                </a:rPr>
                <a:t>liraglutidu</a:t>
              </a:r>
              <a:r>
                <a:rPr lang="cs-CZ" sz="2200" kern="0" dirty="0">
                  <a:solidFill>
                    <a:srgbClr val="FFFFFF"/>
                  </a:solidFill>
                </a:rPr>
                <a:t> v dávce 3,0 mg či MTD na pokles tělesné hmotnosti u obézních adolescentů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cs-CZ" sz="2200" kern="0" dirty="0">
                  <a:solidFill>
                    <a:srgbClr val="FFFFFF"/>
                  </a:solidFill>
                </a:rPr>
                <a:t>(jako doplňkové léčby ke zdravé výživě a zvýšené fyzické aktivitě).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4466608-1A51-452F-9847-8F52CD823B73}"/>
                </a:ext>
              </a:extLst>
            </p:cNvPr>
            <p:cNvSpPr/>
            <p:nvPr/>
          </p:nvSpPr>
          <p:spPr>
            <a:xfrm>
              <a:off x="646800" y="2080871"/>
              <a:ext cx="11107050" cy="1939003"/>
            </a:xfrm>
            <a:prstGeom prst="roundRect">
              <a:avLst>
                <a:gd name="adj" fmla="val 0"/>
              </a:avLst>
            </a:prstGeom>
            <a:noFill/>
            <a:ln w="571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CA7C963-BC9E-40C5-B4C0-812254A6B49F}"/>
                </a:ext>
              </a:extLst>
            </p:cNvPr>
            <p:cNvSpPr/>
            <p:nvPr/>
          </p:nvSpPr>
          <p:spPr>
            <a:xfrm>
              <a:off x="5093967" y="3535392"/>
              <a:ext cx="2004060" cy="200406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D84060-BF6D-49B6-95A7-AF112D6CCAD9}"/>
                </a:ext>
              </a:extLst>
            </p:cNvPr>
            <p:cNvSpPr/>
            <p:nvPr/>
          </p:nvSpPr>
          <p:spPr>
            <a:xfrm>
              <a:off x="5265094" y="3695412"/>
              <a:ext cx="1684020" cy="16840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6B2E6974-97CD-45F2-A512-6538C3F2E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493532" y="3893887"/>
              <a:ext cx="1227144" cy="12271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94A78CD-1689-47DF-9CFB-E8B9CB860CB0}"/>
              </a:ext>
            </a:extLst>
          </p:cNvPr>
          <p:cNvSpPr txBox="1"/>
          <p:nvPr/>
        </p:nvSpPr>
        <p:spPr>
          <a:xfrm>
            <a:off x="9632607" y="6569563"/>
            <a:ext cx="1264770" cy="1029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cs-CZ" sz="600" dirty="0">
                <a:solidFill>
                  <a:schemeClr val="tx2"/>
                </a:solidFill>
              </a:rPr>
              <a:t>MTD – maximální tolerovaná dávka</a:t>
            </a:r>
            <a:endParaRPr lang="en-US" sz="6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65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7AE2CD3-CB01-4A23-BDA5-6B6EA503A59F}"/>
              </a:ext>
            </a:extLst>
          </p:cNvPr>
          <p:cNvGrpSpPr/>
          <p:nvPr/>
        </p:nvGrpSpPr>
        <p:grpSpPr>
          <a:xfrm>
            <a:off x="1938124" y="1944000"/>
            <a:ext cx="9966101" cy="3613222"/>
            <a:chOff x="1938124" y="1944000"/>
            <a:chExt cx="9966101" cy="3613222"/>
          </a:xfrm>
        </p:grpSpPr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ED05306-3425-4613-A7E4-63A7B661EA3A}"/>
                </a:ext>
              </a:extLst>
            </p:cNvPr>
            <p:cNvCxnSpPr/>
            <p:nvPr/>
          </p:nvCxnSpPr>
          <p:spPr>
            <a:xfrm>
              <a:off x="2468866" y="1944000"/>
              <a:ext cx="0" cy="3139254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ysDot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F42AAED-6E46-4C34-B8FF-7DDACA3E5035}"/>
                </a:ext>
              </a:extLst>
            </p:cNvPr>
            <p:cNvCxnSpPr/>
            <p:nvPr/>
          </p:nvCxnSpPr>
          <p:spPr>
            <a:xfrm>
              <a:off x="5121032" y="1944000"/>
              <a:ext cx="0" cy="3139256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ysDot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6733638-E25E-4772-A26E-49C29C6B7E18}"/>
                </a:ext>
              </a:extLst>
            </p:cNvPr>
            <p:cNvCxnSpPr/>
            <p:nvPr/>
          </p:nvCxnSpPr>
          <p:spPr>
            <a:xfrm>
              <a:off x="9658296" y="1944000"/>
              <a:ext cx="0" cy="3139256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ysDot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2959E96-2367-4062-9DB6-F6EF176B5743}"/>
                </a:ext>
              </a:extLst>
            </p:cNvPr>
            <p:cNvCxnSpPr/>
            <p:nvPr/>
          </p:nvCxnSpPr>
          <p:spPr>
            <a:xfrm>
              <a:off x="11711596" y="1944000"/>
              <a:ext cx="0" cy="3139256"/>
            </a:xfrm>
            <a:prstGeom prst="line">
              <a:avLst/>
            </a:prstGeom>
            <a:noFill/>
            <a:ln w="19050" cap="flat" cmpd="sng" algn="ctr">
              <a:solidFill>
                <a:schemeClr val="accent5"/>
              </a:solidFill>
              <a:prstDash val="sysDot"/>
            </a:ln>
            <a:effectLst/>
          </p:spPr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72803B9C-A3BD-421D-9049-5069E9523D22}"/>
                </a:ext>
              </a:extLst>
            </p:cNvPr>
            <p:cNvCxnSpPr/>
            <p:nvPr/>
          </p:nvCxnSpPr>
          <p:spPr bwMode="auto">
            <a:xfrm>
              <a:off x="9663349" y="4933078"/>
              <a:ext cx="0" cy="624135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DD2EDBFA-0EFA-49D4-86A2-DAFE7B565364}"/>
                </a:ext>
              </a:extLst>
            </p:cNvPr>
            <p:cNvCxnSpPr/>
            <p:nvPr/>
          </p:nvCxnSpPr>
          <p:spPr bwMode="auto">
            <a:xfrm flipV="1">
              <a:off x="2092542" y="5238130"/>
              <a:ext cx="9595639" cy="0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F2602716-1C9B-4BE0-9096-B513F3A86DCB}"/>
                </a:ext>
              </a:extLst>
            </p:cNvPr>
            <p:cNvCxnSpPr/>
            <p:nvPr/>
          </p:nvCxnSpPr>
          <p:spPr bwMode="auto">
            <a:xfrm>
              <a:off x="2105256" y="4933086"/>
              <a:ext cx="0" cy="624136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A2CDFB04-FD95-451A-ACEC-F1D87A2548EC}"/>
                </a:ext>
              </a:extLst>
            </p:cNvPr>
            <p:cNvCxnSpPr/>
            <p:nvPr/>
          </p:nvCxnSpPr>
          <p:spPr bwMode="auto">
            <a:xfrm>
              <a:off x="2473918" y="4933078"/>
              <a:ext cx="0" cy="624135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298F759-E16A-417F-95E7-DA4EEC3043EE}"/>
                </a:ext>
              </a:extLst>
            </p:cNvPr>
            <p:cNvCxnSpPr/>
            <p:nvPr/>
          </p:nvCxnSpPr>
          <p:spPr bwMode="auto">
            <a:xfrm>
              <a:off x="5129896" y="4933078"/>
              <a:ext cx="0" cy="624135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</a:ln>
            <a:effectLst/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EF81CD1-4872-48E5-802F-8039C4EFFC19}"/>
                </a:ext>
              </a:extLst>
            </p:cNvPr>
            <p:cNvCxnSpPr/>
            <p:nvPr/>
          </p:nvCxnSpPr>
          <p:spPr bwMode="auto">
            <a:xfrm>
              <a:off x="11724269" y="4933078"/>
              <a:ext cx="0" cy="624135"/>
            </a:xfrm>
            <a:prstGeom prst="line">
              <a:avLst/>
            </a:prstGeom>
            <a:noFill/>
            <a:ln w="57150" cap="flat" cmpd="sng" algn="ctr">
              <a:solidFill>
                <a:schemeClr val="accent5"/>
              </a:solidFill>
              <a:prstDash val="solid"/>
            </a:ln>
            <a:effectLst/>
          </p:spPr>
        </p:cxn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246843F8-7736-483F-A48D-4DEA1293B120}"/>
                </a:ext>
              </a:extLst>
            </p:cNvPr>
            <p:cNvSpPr/>
            <p:nvPr/>
          </p:nvSpPr>
          <p:spPr bwMode="auto">
            <a:xfrm>
              <a:off x="3622132" y="5055756"/>
              <a:ext cx="359676" cy="364078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wrap="none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210EA1C-0192-4BE1-B08D-3DAABFAD074B}"/>
                </a:ext>
              </a:extLst>
            </p:cNvPr>
            <p:cNvSpPr/>
            <p:nvPr/>
          </p:nvSpPr>
          <p:spPr bwMode="auto">
            <a:xfrm>
              <a:off x="1938124" y="5055756"/>
              <a:ext cx="359676" cy="364078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wrap="none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-15</a:t>
              </a: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B8E70E3C-EFDB-43EB-A5DA-CB2F11FA328F}"/>
                </a:ext>
              </a:extLst>
            </p:cNvPr>
            <p:cNvSpPr/>
            <p:nvPr/>
          </p:nvSpPr>
          <p:spPr bwMode="auto">
            <a:xfrm>
              <a:off x="2291080" y="5055756"/>
              <a:ext cx="359676" cy="364078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wrap="none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-12</a:t>
              </a: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A8F5828-C313-4224-8C11-439239956231}"/>
                </a:ext>
              </a:extLst>
            </p:cNvPr>
            <p:cNvSpPr/>
            <p:nvPr/>
          </p:nvSpPr>
          <p:spPr bwMode="auto">
            <a:xfrm>
              <a:off x="7218405" y="5055756"/>
              <a:ext cx="359676" cy="364078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wrap="none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43CF103C-F81D-4CCA-821E-45E701694DE4}"/>
                </a:ext>
              </a:extLst>
            </p:cNvPr>
            <p:cNvSpPr txBox="1"/>
            <p:nvPr/>
          </p:nvSpPr>
          <p:spPr>
            <a:xfrm>
              <a:off x="5176334" y="1944000"/>
              <a:ext cx="4429152" cy="25713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19050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lIns="85331" tIns="42669" rIns="85331" bIns="42669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Průběh studie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78" name="Rounded Rectangle 93">
              <a:extLst>
                <a:ext uri="{FF2B5EF4-FFF2-40B4-BE49-F238E27FC236}">
                  <a16:creationId xmlns:a16="http://schemas.microsoft.com/office/drawing/2014/main" id="{E528159B-B89E-4CD2-B98B-C0AB49764FF4}"/>
                </a:ext>
              </a:extLst>
            </p:cNvPr>
            <p:cNvSpPr/>
            <p:nvPr/>
          </p:nvSpPr>
          <p:spPr>
            <a:xfrm>
              <a:off x="5176334" y="2427782"/>
              <a:ext cx="4429152" cy="462899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</a:ln>
            <a:effectLst/>
          </p:spPr>
          <p:txBody>
            <a:bodyPr lIns="85331" tIns="42669" rIns="85331" bIns="42669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Liraglutid 3.0 mg</a:t>
              </a:r>
              <a:r>
                <a:rPr kumimoji="0" lang="cs-CZ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 či </a:t>
              </a: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MTD</a:t>
              </a:r>
            </a:p>
          </p:txBody>
        </p:sp>
        <p:sp>
          <p:nvSpPr>
            <p:cNvPr id="179" name="Rounded Rectangle 94">
              <a:extLst>
                <a:ext uri="{FF2B5EF4-FFF2-40B4-BE49-F238E27FC236}">
                  <a16:creationId xmlns:a16="http://schemas.microsoft.com/office/drawing/2014/main" id="{1E6E7553-4A8A-4CFB-A0CD-D7894C8F5DE7}"/>
                </a:ext>
              </a:extLst>
            </p:cNvPr>
            <p:cNvSpPr/>
            <p:nvPr/>
          </p:nvSpPr>
          <p:spPr>
            <a:xfrm>
              <a:off x="5176334" y="3011527"/>
              <a:ext cx="4429152" cy="462899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 w="9525" cap="flat" cmpd="sng" algn="ctr">
              <a:noFill/>
              <a:prstDash val="solid"/>
            </a:ln>
            <a:effectLst/>
          </p:spPr>
          <p:txBody>
            <a:bodyPr lIns="85331" tIns="42669" rIns="85331" bIns="42669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Placebo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208BD4BC-BF2A-44CD-8143-D9B016FBB075}"/>
                </a:ext>
              </a:extLst>
            </p:cNvPr>
            <p:cNvSpPr txBox="1"/>
            <p:nvPr/>
          </p:nvSpPr>
          <p:spPr>
            <a:xfrm>
              <a:off x="9711486" y="1944000"/>
              <a:ext cx="1951514" cy="25713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28575" cap="flat" cmpd="sng" algn="ctr">
              <a:solidFill>
                <a:srgbClr val="E6553F"/>
              </a:solidFill>
              <a:prstDash val="solid"/>
            </a:ln>
            <a:effectLst/>
          </p:spPr>
          <p:txBody>
            <a:bodyPr lIns="85331" tIns="42669" rIns="85331" bIns="42669" anchor="ctr"/>
            <a:lstStyle>
              <a:defPPr>
                <a:defRPr lang="en-US"/>
              </a:defPPr>
              <a:lvl1pPr>
                <a:defRPr sz="1200" b="1">
                  <a:solidFill>
                    <a:schemeClr val="dk1"/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6553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Follow-up </a:t>
              </a:r>
              <a:r>
                <a:rPr kumimoji="0" lang="cs-CZ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6553F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perioda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E6553F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81" name="Right Arrow 101">
              <a:extLst>
                <a:ext uri="{FF2B5EF4-FFF2-40B4-BE49-F238E27FC236}">
                  <a16:creationId xmlns:a16="http://schemas.microsoft.com/office/drawing/2014/main" id="{84327B7B-FCED-4C2B-86ED-7C1B9FE88647}"/>
                </a:ext>
              </a:extLst>
            </p:cNvPr>
            <p:cNvSpPr/>
            <p:nvPr/>
          </p:nvSpPr>
          <p:spPr>
            <a:xfrm>
              <a:off x="9711486" y="2460842"/>
              <a:ext cx="1951514" cy="396783"/>
            </a:xfrm>
            <a:prstGeom prst="rightArrow">
              <a:avLst/>
            </a:prstGeom>
            <a:solidFill>
              <a:srgbClr val="E6553F"/>
            </a:solidFill>
            <a:ln w="9525" cap="flat" cmpd="sng" algn="ctr">
              <a:noFill/>
              <a:prstDash val="solid"/>
            </a:ln>
            <a:effectLst/>
          </p:spPr>
          <p:txBody>
            <a:bodyPr lIns="85331" tIns="42669" rIns="85331" bIns="42669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D5144240-81DA-4314-81C2-0078238706B5}"/>
                </a:ext>
              </a:extLst>
            </p:cNvPr>
            <p:cNvSpPr txBox="1"/>
            <p:nvPr/>
          </p:nvSpPr>
          <p:spPr>
            <a:xfrm>
              <a:off x="2786988" y="1944000"/>
              <a:ext cx="2058953" cy="257139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19050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lIns="85331" tIns="42669" rIns="85331" bIns="42669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Randomizace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BE45A79-AF8E-4D39-8197-56D184BF7EFB}"/>
                </a:ext>
              </a:extLst>
            </p:cNvPr>
            <p:cNvCxnSpPr/>
            <p:nvPr/>
          </p:nvCxnSpPr>
          <p:spPr bwMode="auto">
            <a:xfrm>
              <a:off x="2099527" y="3628811"/>
              <a:ext cx="0" cy="630726"/>
            </a:xfrm>
            <a:prstGeom prst="line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3203B6F4-7402-4B7B-982D-23BB36032A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99522" y="3920634"/>
              <a:ext cx="346830" cy="0"/>
            </a:xfrm>
            <a:prstGeom prst="line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530B0D80-58FC-493D-8D8A-35DAD5F721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74122" y="3920634"/>
              <a:ext cx="1209213" cy="0"/>
            </a:xfrm>
            <a:prstGeom prst="line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8" name="Right Arrow 118">
              <a:extLst>
                <a:ext uri="{FF2B5EF4-FFF2-40B4-BE49-F238E27FC236}">
                  <a16:creationId xmlns:a16="http://schemas.microsoft.com/office/drawing/2014/main" id="{18568B76-9A09-4147-B38B-D408F040912B}"/>
                </a:ext>
              </a:extLst>
            </p:cNvPr>
            <p:cNvSpPr/>
            <p:nvPr/>
          </p:nvSpPr>
          <p:spPr>
            <a:xfrm>
              <a:off x="9705379" y="3044588"/>
              <a:ext cx="1963728" cy="396783"/>
            </a:xfrm>
            <a:prstGeom prst="rightArrow">
              <a:avLst/>
            </a:prstGeom>
            <a:solidFill>
              <a:srgbClr val="E6553F"/>
            </a:solidFill>
            <a:ln w="9525" cap="flat" cmpd="sng" algn="ctr">
              <a:noFill/>
              <a:prstDash val="solid"/>
            </a:ln>
            <a:effectLst/>
          </p:spPr>
          <p:txBody>
            <a:bodyPr lIns="85331" tIns="42669" rIns="85331" bIns="42669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3FBD9AA4-AB10-4EE2-91C8-277CB65BFD23}"/>
                </a:ext>
              </a:extLst>
            </p:cNvPr>
            <p:cNvSpPr/>
            <p:nvPr/>
          </p:nvSpPr>
          <p:spPr bwMode="auto">
            <a:xfrm>
              <a:off x="4953183" y="5055756"/>
              <a:ext cx="359676" cy="364078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wrap="none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02417D35-4EAF-4E1B-BF3C-4458B965BE65}"/>
                </a:ext>
              </a:extLst>
            </p:cNvPr>
            <p:cNvSpPr/>
            <p:nvPr/>
          </p:nvSpPr>
          <p:spPr bwMode="auto">
            <a:xfrm>
              <a:off x="9483625" y="5055756"/>
              <a:ext cx="359676" cy="364078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wrap="none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56</a:t>
              </a: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AB428CA-83BC-46CB-A948-887282380606}"/>
                </a:ext>
              </a:extLst>
            </p:cNvPr>
            <p:cNvSpPr/>
            <p:nvPr/>
          </p:nvSpPr>
          <p:spPr bwMode="auto">
            <a:xfrm>
              <a:off x="11544549" y="5055756"/>
              <a:ext cx="359676" cy="364078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009FDA"/>
              </a:solidFill>
              <a:prstDash val="solid"/>
            </a:ln>
            <a:effectLst/>
          </p:spPr>
          <p:txBody>
            <a:bodyPr wrap="none"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rPr>
                <a:t>82</a:t>
              </a:r>
            </a:p>
          </p:txBody>
        </p:sp>
        <p:sp>
          <p:nvSpPr>
            <p:cNvPr id="208" name="Freeform 10">
              <a:extLst>
                <a:ext uri="{FF2B5EF4-FFF2-40B4-BE49-F238E27FC236}">
                  <a16:creationId xmlns:a16="http://schemas.microsoft.com/office/drawing/2014/main" id="{6EC2C5B2-70CA-4EF1-B2A2-969CEA501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426" y="2744594"/>
              <a:ext cx="1127109" cy="1354345"/>
            </a:xfrm>
            <a:custGeom>
              <a:avLst/>
              <a:gdLst>
                <a:gd name="T0" fmla="*/ 0 w 540"/>
                <a:gd name="T1" fmla="*/ 313 h 313"/>
                <a:gd name="T2" fmla="*/ 0 w 540"/>
                <a:gd name="T3" fmla="*/ 198 h 313"/>
                <a:gd name="T4" fmla="*/ 133 w 540"/>
                <a:gd name="T5" fmla="*/ 198 h 313"/>
                <a:gd name="T6" fmla="*/ 135 w 540"/>
                <a:gd name="T7" fmla="*/ 128 h 313"/>
                <a:gd name="T8" fmla="*/ 265 w 540"/>
                <a:gd name="T9" fmla="*/ 128 h 313"/>
                <a:gd name="T10" fmla="*/ 265 w 540"/>
                <a:gd name="T11" fmla="*/ 57 h 313"/>
                <a:gd name="T12" fmla="*/ 398 w 540"/>
                <a:gd name="T13" fmla="*/ 57 h 313"/>
                <a:gd name="T14" fmla="*/ 398 w 540"/>
                <a:gd name="T15" fmla="*/ 0 h 313"/>
                <a:gd name="T16" fmla="*/ 540 w 540"/>
                <a:gd name="T17" fmla="*/ 0 h 313"/>
                <a:gd name="connsiteX0" fmla="*/ 0 w 10000"/>
                <a:gd name="connsiteY0" fmla="*/ 9273 h 9273"/>
                <a:gd name="connsiteX1" fmla="*/ 0 w 10000"/>
                <a:gd name="connsiteY1" fmla="*/ 6326 h 9273"/>
                <a:gd name="connsiteX2" fmla="*/ 2463 w 10000"/>
                <a:gd name="connsiteY2" fmla="*/ 6326 h 9273"/>
                <a:gd name="connsiteX3" fmla="*/ 2500 w 10000"/>
                <a:gd name="connsiteY3" fmla="*/ 4089 h 9273"/>
                <a:gd name="connsiteX4" fmla="*/ 4907 w 10000"/>
                <a:gd name="connsiteY4" fmla="*/ 4089 h 9273"/>
                <a:gd name="connsiteX5" fmla="*/ 4907 w 10000"/>
                <a:gd name="connsiteY5" fmla="*/ 1821 h 9273"/>
                <a:gd name="connsiteX6" fmla="*/ 7370 w 10000"/>
                <a:gd name="connsiteY6" fmla="*/ 1821 h 9273"/>
                <a:gd name="connsiteX7" fmla="*/ 7370 w 10000"/>
                <a:gd name="connsiteY7" fmla="*/ 0 h 9273"/>
                <a:gd name="connsiteX8" fmla="*/ 10000 w 10000"/>
                <a:gd name="connsiteY8" fmla="*/ 0 h 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9273">
                  <a:moveTo>
                    <a:pt x="0" y="9273"/>
                  </a:moveTo>
                  <a:lnTo>
                    <a:pt x="0" y="6326"/>
                  </a:lnTo>
                  <a:lnTo>
                    <a:pt x="2463" y="6326"/>
                  </a:lnTo>
                  <a:cubicBezTo>
                    <a:pt x="2475" y="5580"/>
                    <a:pt x="2488" y="4835"/>
                    <a:pt x="2500" y="4089"/>
                  </a:cubicBezTo>
                  <a:lnTo>
                    <a:pt x="4907" y="4089"/>
                  </a:lnTo>
                  <a:lnTo>
                    <a:pt x="4907" y="1821"/>
                  </a:lnTo>
                  <a:lnTo>
                    <a:pt x="7370" y="1821"/>
                  </a:lnTo>
                  <a:lnTo>
                    <a:pt x="7370" y="0"/>
                  </a:lnTo>
                  <a:lnTo>
                    <a:pt x="10000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endParaRPr>
            </a:p>
          </p:txBody>
        </p:sp>
        <p:sp>
          <p:nvSpPr>
            <p:cNvPr id="209" name="Freeform 11">
              <a:extLst>
                <a:ext uri="{FF2B5EF4-FFF2-40B4-BE49-F238E27FC236}">
                  <a16:creationId xmlns:a16="http://schemas.microsoft.com/office/drawing/2014/main" id="{6FDAA5F2-D75F-439D-8303-FACD4389F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703" y="2637189"/>
              <a:ext cx="169066" cy="214809"/>
            </a:xfrm>
            <a:custGeom>
              <a:avLst/>
              <a:gdLst>
                <a:gd name="T0" fmla="*/ 0 w 81"/>
                <a:gd name="T1" fmla="*/ 0 h 82"/>
                <a:gd name="T2" fmla="*/ 81 w 81"/>
                <a:gd name="T3" fmla="*/ 42 h 82"/>
                <a:gd name="T4" fmla="*/ 0 w 81"/>
                <a:gd name="T5" fmla="*/ 82 h 82"/>
                <a:gd name="T6" fmla="*/ 0 w 81"/>
                <a:gd name="T7" fmla="*/ 0 h 82"/>
                <a:gd name="T8" fmla="*/ 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0" y="0"/>
                  </a:moveTo>
                  <a:lnTo>
                    <a:pt x="81" y="4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endParaRPr>
            </a:p>
          </p:txBody>
        </p:sp>
        <p:sp>
          <p:nvSpPr>
            <p:cNvPr id="206" name="Freeform 10">
              <a:extLst>
                <a:ext uri="{FF2B5EF4-FFF2-40B4-BE49-F238E27FC236}">
                  <a16:creationId xmlns:a16="http://schemas.microsoft.com/office/drawing/2014/main" id="{834B1781-D4A1-46E8-B373-8D352BFED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12" y="3214692"/>
              <a:ext cx="1127109" cy="883435"/>
            </a:xfrm>
            <a:custGeom>
              <a:avLst/>
              <a:gdLst>
                <a:gd name="T0" fmla="*/ 0 w 540"/>
                <a:gd name="T1" fmla="*/ 313 h 313"/>
                <a:gd name="T2" fmla="*/ 0 w 540"/>
                <a:gd name="T3" fmla="*/ 198 h 313"/>
                <a:gd name="T4" fmla="*/ 133 w 540"/>
                <a:gd name="T5" fmla="*/ 198 h 313"/>
                <a:gd name="T6" fmla="*/ 135 w 540"/>
                <a:gd name="T7" fmla="*/ 128 h 313"/>
                <a:gd name="T8" fmla="*/ 265 w 540"/>
                <a:gd name="T9" fmla="*/ 128 h 313"/>
                <a:gd name="T10" fmla="*/ 265 w 540"/>
                <a:gd name="T11" fmla="*/ 57 h 313"/>
                <a:gd name="T12" fmla="*/ 398 w 540"/>
                <a:gd name="T13" fmla="*/ 57 h 313"/>
                <a:gd name="T14" fmla="*/ 398 w 540"/>
                <a:gd name="T15" fmla="*/ 0 h 313"/>
                <a:gd name="T16" fmla="*/ 540 w 540"/>
                <a:gd name="T17" fmla="*/ 0 h 313"/>
                <a:gd name="connsiteX0" fmla="*/ 0 w 10000"/>
                <a:gd name="connsiteY0" fmla="*/ 9273 h 9273"/>
                <a:gd name="connsiteX1" fmla="*/ 0 w 10000"/>
                <a:gd name="connsiteY1" fmla="*/ 6326 h 9273"/>
                <a:gd name="connsiteX2" fmla="*/ 2463 w 10000"/>
                <a:gd name="connsiteY2" fmla="*/ 6326 h 9273"/>
                <a:gd name="connsiteX3" fmla="*/ 2500 w 10000"/>
                <a:gd name="connsiteY3" fmla="*/ 4089 h 9273"/>
                <a:gd name="connsiteX4" fmla="*/ 4907 w 10000"/>
                <a:gd name="connsiteY4" fmla="*/ 4089 h 9273"/>
                <a:gd name="connsiteX5" fmla="*/ 4907 w 10000"/>
                <a:gd name="connsiteY5" fmla="*/ 1821 h 9273"/>
                <a:gd name="connsiteX6" fmla="*/ 7370 w 10000"/>
                <a:gd name="connsiteY6" fmla="*/ 1821 h 9273"/>
                <a:gd name="connsiteX7" fmla="*/ 7370 w 10000"/>
                <a:gd name="connsiteY7" fmla="*/ 0 h 9273"/>
                <a:gd name="connsiteX8" fmla="*/ 10000 w 10000"/>
                <a:gd name="connsiteY8" fmla="*/ 0 h 9273"/>
                <a:gd name="connsiteX0" fmla="*/ 0 w 10000"/>
                <a:gd name="connsiteY0" fmla="*/ 6822 h 6822"/>
                <a:gd name="connsiteX1" fmla="*/ 2463 w 10000"/>
                <a:gd name="connsiteY1" fmla="*/ 6822 h 6822"/>
                <a:gd name="connsiteX2" fmla="*/ 2500 w 10000"/>
                <a:gd name="connsiteY2" fmla="*/ 4410 h 6822"/>
                <a:gd name="connsiteX3" fmla="*/ 4907 w 10000"/>
                <a:gd name="connsiteY3" fmla="*/ 4410 h 6822"/>
                <a:gd name="connsiteX4" fmla="*/ 4907 w 10000"/>
                <a:gd name="connsiteY4" fmla="*/ 1964 h 6822"/>
                <a:gd name="connsiteX5" fmla="*/ 7370 w 10000"/>
                <a:gd name="connsiteY5" fmla="*/ 1964 h 6822"/>
                <a:gd name="connsiteX6" fmla="*/ 7370 w 10000"/>
                <a:gd name="connsiteY6" fmla="*/ 0 h 6822"/>
                <a:gd name="connsiteX7" fmla="*/ 10000 w 10000"/>
                <a:gd name="connsiteY7" fmla="*/ 0 h 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6822">
                  <a:moveTo>
                    <a:pt x="0" y="6822"/>
                  </a:moveTo>
                  <a:lnTo>
                    <a:pt x="2463" y="6822"/>
                  </a:lnTo>
                  <a:cubicBezTo>
                    <a:pt x="2475" y="6017"/>
                    <a:pt x="2488" y="5214"/>
                    <a:pt x="2500" y="4410"/>
                  </a:cubicBezTo>
                  <a:lnTo>
                    <a:pt x="4907" y="4410"/>
                  </a:lnTo>
                  <a:lnTo>
                    <a:pt x="4907" y="1964"/>
                  </a:lnTo>
                  <a:lnTo>
                    <a:pt x="7370" y="1964"/>
                  </a:lnTo>
                  <a:lnTo>
                    <a:pt x="7370" y="0"/>
                  </a:lnTo>
                  <a:lnTo>
                    <a:pt x="10000" y="0"/>
                  </a:lnTo>
                </a:path>
              </a:pathLst>
            </a:custGeom>
            <a:noFill/>
            <a:ln w="41275" cap="flat">
              <a:solidFill>
                <a:schemeClr val="accent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endParaRPr>
            </a:p>
          </p:txBody>
        </p:sp>
        <p:sp>
          <p:nvSpPr>
            <p:cNvPr id="207" name="Freeform 11">
              <a:extLst>
                <a:ext uri="{FF2B5EF4-FFF2-40B4-BE49-F238E27FC236}">
                  <a16:creationId xmlns:a16="http://schemas.microsoft.com/office/drawing/2014/main" id="{2A2929B4-5643-45BF-A2EF-ADB487C86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0889" y="3083326"/>
              <a:ext cx="169066" cy="269300"/>
            </a:xfrm>
            <a:custGeom>
              <a:avLst/>
              <a:gdLst>
                <a:gd name="T0" fmla="*/ 0 w 81"/>
                <a:gd name="T1" fmla="*/ 0 h 82"/>
                <a:gd name="T2" fmla="*/ 81 w 81"/>
                <a:gd name="T3" fmla="*/ 42 h 82"/>
                <a:gd name="T4" fmla="*/ 0 w 81"/>
                <a:gd name="T5" fmla="*/ 82 h 82"/>
                <a:gd name="T6" fmla="*/ 0 w 81"/>
                <a:gd name="T7" fmla="*/ 0 h 82"/>
                <a:gd name="T8" fmla="*/ 0 w 81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2">
                  <a:moveTo>
                    <a:pt x="0" y="0"/>
                  </a:moveTo>
                  <a:lnTo>
                    <a:pt x="81" y="42"/>
                  </a:lnTo>
                  <a:lnTo>
                    <a:pt x="0" y="8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endParaRPr>
            </a:p>
          </p:txBody>
        </p:sp>
        <p:sp>
          <p:nvSpPr>
            <p:cNvPr id="204" name="Diamond 203">
              <a:extLst>
                <a:ext uri="{FF2B5EF4-FFF2-40B4-BE49-F238E27FC236}">
                  <a16:creationId xmlns:a16="http://schemas.microsoft.com/office/drawing/2014/main" id="{434A3988-E08C-46F9-97A6-409D38395F9D}"/>
                </a:ext>
              </a:extLst>
            </p:cNvPr>
            <p:cNvSpPr/>
            <p:nvPr/>
          </p:nvSpPr>
          <p:spPr bwMode="auto">
            <a:xfrm>
              <a:off x="3560973" y="3626094"/>
              <a:ext cx="578772" cy="567653"/>
            </a:xfrm>
            <a:prstGeom prst="diamond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sp>
          <p:nvSpPr>
            <p:cNvPr id="205" name="TextBox 90">
              <a:extLst>
                <a:ext uri="{FF2B5EF4-FFF2-40B4-BE49-F238E27FC236}">
                  <a16:creationId xmlns:a16="http://schemas.microsoft.com/office/drawing/2014/main" id="{9DB8AE06-7654-41A4-8C26-4E47D60FF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7147" y="3772023"/>
              <a:ext cx="5646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•"/>
                <a:defRPr>
                  <a:solidFill>
                    <a:schemeClr val="accent2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Verdana" pitchFamily="34" charset="0"/>
                <a:buChar char="•"/>
                <a:defRPr sz="1600">
                  <a:solidFill>
                    <a:srgbClr val="001965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2786F"/>
                </a:buClr>
                <a:buFont typeface="Verdana" pitchFamily="34" charset="0"/>
                <a:buChar char="•"/>
                <a:defRPr sz="1400">
                  <a:solidFill>
                    <a:srgbClr val="001965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200">
                  <a:solidFill>
                    <a:schemeClr val="accent2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Verdana" pitchFamily="34" charset="0"/>
                <a:buNone/>
                <a:tabLst/>
                <a:defRPr/>
              </a:pPr>
              <a: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1:1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3E8CD87-F8E2-4710-A7B3-2191E5963ACB}"/>
                </a:ext>
              </a:extLst>
            </p:cNvPr>
            <p:cNvSpPr txBox="1"/>
            <p:nvPr/>
          </p:nvSpPr>
          <p:spPr>
            <a:xfrm>
              <a:off x="3567625" y="3410496"/>
              <a:ext cx="537006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0.6 mg 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06CA07B0-02EA-4F35-932B-7BA697EADA7D}"/>
                </a:ext>
              </a:extLst>
            </p:cNvPr>
            <p:cNvSpPr txBox="1"/>
            <p:nvPr/>
          </p:nvSpPr>
          <p:spPr>
            <a:xfrm>
              <a:off x="3848552" y="3081523"/>
              <a:ext cx="537006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1.2 mg 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7CDB046F-340E-4D4D-B5F7-EAA1D005116A}"/>
                </a:ext>
              </a:extLst>
            </p:cNvPr>
            <p:cNvSpPr txBox="1"/>
            <p:nvPr/>
          </p:nvSpPr>
          <p:spPr>
            <a:xfrm>
              <a:off x="4128833" y="2761093"/>
              <a:ext cx="537006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1.8 mg 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8474775C-6F25-4D19-B63C-7977470D7DC2}"/>
                </a:ext>
              </a:extLst>
            </p:cNvPr>
            <p:cNvSpPr txBox="1"/>
            <p:nvPr/>
          </p:nvSpPr>
          <p:spPr>
            <a:xfrm>
              <a:off x="4406059" y="2492275"/>
              <a:ext cx="537006" cy="18466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2.4 mg </a:t>
              </a:r>
            </a:p>
          </p:txBody>
        </p:sp>
        <p:sp>
          <p:nvSpPr>
            <p:cNvPr id="199" name="Right Arrow 51">
              <a:extLst>
                <a:ext uri="{FF2B5EF4-FFF2-40B4-BE49-F238E27FC236}">
                  <a16:creationId xmlns:a16="http://schemas.microsoft.com/office/drawing/2014/main" id="{4B3A66DE-58AA-4283-A0F0-E11FFEA894D8}"/>
                </a:ext>
              </a:extLst>
            </p:cNvPr>
            <p:cNvSpPr/>
            <p:nvPr/>
          </p:nvSpPr>
          <p:spPr>
            <a:xfrm>
              <a:off x="2465435" y="4178099"/>
              <a:ext cx="9294002" cy="522893"/>
            </a:xfrm>
            <a:prstGeom prst="rightArrow">
              <a:avLst>
                <a:gd name="adj1" fmla="val 66787"/>
                <a:gd name="adj2" fmla="val 50000"/>
              </a:avLst>
            </a:prstGeom>
            <a:solidFill>
              <a:schemeClr val="accent5"/>
            </a:solidFill>
            <a:ln w="9525" cap="flat" cmpd="sng" algn="ctr">
              <a:noFill/>
              <a:prstDash val="solid"/>
            </a:ln>
            <a:effectLst/>
          </p:spPr>
          <p:txBody>
            <a:bodyPr lIns="85331" tIns="42669" rIns="85331" bIns="42669" anchor="ctr"/>
            <a:lstStyle/>
            <a:p>
              <a:pPr lvl="0" algn="ctr" defTabSz="981075" eaLnBrk="0" hangingPunct="0">
                <a:spcBef>
                  <a:spcPct val="40000"/>
                </a:spcBef>
                <a:buClr>
                  <a:srgbClr val="AB0032"/>
                </a:buClr>
                <a:buSzPct val="120000"/>
                <a:defRPr/>
              </a:pPr>
              <a:r>
                <a:rPr lang="en-GB" sz="1600" b="1" dirty="0">
                  <a:solidFill>
                    <a:schemeClr val="bg1"/>
                  </a:solidFill>
                  <a:cs typeface="Arial" charset="0"/>
                </a:rPr>
                <a:t>†</a:t>
              </a:r>
              <a:r>
                <a:rPr lang="en-GB" sz="1600" b="1" dirty="0" err="1">
                  <a:solidFill>
                    <a:schemeClr val="bg1"/>
                  </a:solidFill>
                  <a:cs typeface="Arial" charset="0"/>
                </a:rPr>
                <a:t>Poradenství</a:t>
              </a:r>
              <a:r>
                <a:rPr lang="en-GB" sz="1600" b="1" dirty="0">
                  <a:solidFill>
                    <a:schemeClr val="bg1"/>
                  </a:solidFill>
                  <a:cs typeface="Arial" charset="0"/>
                </a:rPr>
                <a:t> v </a:t>
              </a:r>
              <a:r>
                <a:rPr lang="en-GB" sz="1600" b="1" dirty="0" err="1">
                  <a:solidFill>
                    <a:schemeClr val="bg1"/>
                  </a:solidFill>
                  <a:cs typeface="Arial" charset="0"/>
                </a:rPr>
                <a:t>oblasti</a:t>
              </a:r>
              <a:r>
                <a:rPr lang="en-GB" sz="1600" b="1" dirty="0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en-GB" sz="1600" b="1" dirty="0" err="1">
                  <a:solidFill>
                    <a:schemeClr val="bg1"/>
                  </a:solidFill>
                  <a:cs typeface="Arial" charset="0"/>
                </a:rPr>
                <a:t>zdravé</a:t>
              </a:r>
              <a:r>
                <a:rPr lang="en-GB" sz="1600" b="1" dirty="0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en-GB" sz="1600" b="1" dirty="0" err="1">
                  <a:solidFill>
                    <a:schemeClr val="bg1"/>
                  </a:solidFill>
                  <a:cs typeface="Arial" charset="0"/>
                </a:rPr>
                <a:t>výživy</a:t>
              </a:r>
              <a:r>
                <a:rPr lang="en-GB" sz="1600" b="1" dirty="0">
                  <a:solidFill>
                    <a:schemeClr val="bg1"/>
                  </a:solidFill>
                  <a:cs typeface="Arial" charset="0"/>
                </a:rPr>
                <a:t> a </a:t>
              </a:r>
              <a:r>
                <a:rPr lang="en-GB" sz="1600" b="1" dirty="0" err="1">
                  <a:solidFill>
                    <a:schemeClr val="bg1"/>
                  </a:solidFill>
                  <a:cs typeface="Arial" charset="0"/>
                </a:rPr>
                <a:t>fyzické</a:t>
              </a:r>
              <a:r>
                <a:rPr lang="en-GB" sz="1600" b="1" dirty="0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en-GB" sz="1600" b="1" dirty="0" err="1">
                  <a:solidFill>
                    <a:schemeClr val="bg1"/>
                  </a:solidFill>
                  <a:cs typeface="Arial" charset="0"/>
                </a:rPr>
                <a:t>aktivity</a:t>
              </a:r>
              <a:endParaRPr lang="en-GB" sz="16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200" name="TextBox 92">
              <a:extLst>
                <a:ext uri="{FF2B5EF4-FFF2-40B4-BE49-F238E27FC236}">
                  <a16:creationId xmlns:a16="http://schemas.microsoft.com/office/drawing/2014/main" id="{0D968B94-79D8-4A33-B6C0-6AD482D97E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770" y="4689461"/>
              <a:ext cx="947695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•"/>
                <a:defRPr>
                  <a:solidFill>
                    <a:schemeClr val="accent2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Verdana" pitchFamily="34" charset="0"/>
                <a:buChar char="•"/>
                <a:defRPr sz="1600">
                  <a:solidFill>
                    <a:srgbClr val="001965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2786F"/>
                </a:buClr>
                <a:buFont typeface="Verdana" pitchFamily="34" charset="0"/>
                <a:buChar char="•"/>
                <a:defRPr sz="1400">
                  <a:solidFill>
                    <a:srgbClr val="001965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200">
                  <a:solidFill>
                    <a:schemeClr val="accent2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Verdana" pitchFamily="34" charset="0"/>
                <a:buNone/>
                <a:tabLst/>
                <a:defRPr/>
              </a:pPr>
              <a: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Screening</a:t>
              </a:r>
            </a:p>
          </p:txBody>
        </p:sp>
        <p:sp>
          <p:nvSpPr>
            <p:cNvPr id="201" name="TextBox 92">
              <a:extLst>
                <a:ext uri="{FF2B5EF4-FFF2-40B4-BE49-F238E27FC236}">
                  <a16:creationId xmlns:a16="http://schemas.microsoft.com/office/drawing/2014/main" id="{30C077FA-8F35-43FA-99B2-674EF21B0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2657" y="4689461"/>
              <a:ext cx="13083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•"/>
                <a:defRPr>
                  <a:solidFill>
                    <a:schemeClr val="accent2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Verdana" pitchFamily="34" charset="0"/>
                <a:buChar char="•"/>
                <a:defRPr sz="1600">
                  <a:solidFill>
                    <a:srgbClr val="001965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2786F"/>
                </a:buClr>
                <a:buFont typeface="Verdana" pitchFamily="34" charset="0"/>
                <a:buChar char="•"/>
                <a:defRPr sz="1400">
                  <a:solidFill>
                    <a:srgbClr val="001965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200">
                  <a:solidFill>
                    <a:schemeClr val="accent2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Verdana" pitchFamily="34" charset="0"/>
                <a:buNone/>
                <a:tabLst/>
                <a:defRPr/>
              </a:pPr>
              <a:r>
                <a:rPr kumimoji="0" lang="cs-CZ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Titrace dávky</a:t>
              </a:r>
              <a: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*</a:t>
              </a:r>
            </a:p>
          </p:txBody>
        </p:sp>
        <p:sp>
          <p:nvSpPr>
            <p:cNvPr id="202" name="TextBox 92">
              <a:extLst>
                <a:ext uri="{FF2B5EF4-FFF2-40B4-BE49-F238E27FC236}">
                  <a16:creationId xmlns:a16="http://schemas.microsoft.com/office/drawing/2014/main" id="{939E7B3D-8314-46D8-93E2-24ECA27A8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5567" y="4689461"/>
              <a:ext cx="6319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•"/>
                <a:defRPr>
                  <a:solidFill>
                    <a:schemeClr val="accent2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Verdana" pitchFamily="34" charset="0"/>
                <a:buChar char="•"/>
                <a:defRPr sz="1600">
                  <a:solidFill>
                    <a:srgbClr val="001965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2786F"/>
                </a:buClr>
                <a:buFont typeface="Verdana" pitchFamily="34" charset="0"/>
                <a:buChar char="•"/>
                <a:defRPr sz="1400">
                  <a:solidFill>
                    <a:srgbClr val="001965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200">
                  <a:solidFill>
                    <a:schemeClr val="accent2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Verdana" pitchFamily="34" charset="0"/>
                <a:buNone/>
                <a:tabLst/>
                <a:defRPr/>
              </a:pPr>
              <a:r>
                <a:rPr kumimoji="0" lang="cs-CZ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Léčba</a:t>
              </a:r>
              <a:endParaRPr kumimoji="0" lang="en-GB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endParaRPr>
            </a:p>
          </p:txBody>
        </p:sp>
        <p:sp>
          <p:nvSpPr>
            <p:cNvPr id="203" name="TextBox 92">
              <a:extLst>
                <a:ext uri="{FF2B5EF4-FFF2-40B4-BE49-F238E27FC236}">
                  <a16:creationId xmlns:a16="http://schemas.microsoft.com/office/drawing/2014/main" id="{D2DD75C6-2646-4FB4-9D9D-5DD90159A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75241" y="4625168"/>
              <a:ext cx="9060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buChar char="•"/>
                <a:defRPr>
                  <a:solidFill>
                    <a:schemeClr val="accent2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Font typeface="Verdana" pitchFamily="34" charset="0"/>
                <a:buChar char="•"/>
                <a:defRPr sz="1600">
                  <a:solidFill>
                    <a:srgbClr val="001965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82786F"/>
                </a:buClr>
                <a:buFont typeface="Verdana" pitchFamily="34" charset="0"/>
                <a:buChar char="•"/>
                <a:defRPr sz="1400">
                  <a:solidFill>
                    <a:srgbClr val="001965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200">
                  <a:solidFill>
                    <a:schemeClr val="accent2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1965"/>
                </a:buClr>
                <a:buFont typeface="Verdana" pitchFamily="34" charset="0"/>
                <a:buChar char="•"/>
                <a:defRPr sz="1100">
                  <a:solidFill>
                    <a:schemeClr val="accent2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Verdana" pitchFamily="34" charset="0"/>
                <a:buNone/>
                <a:tabLst/>
                <a:defRPr/>
              </a:pPr>
              <a:r>
                <a:rPr kumimoji="0" lang="cs-CZ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6553F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26týdnů</a:t>
              </a:r>
              <a: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6553F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/>
              </a:r>
              <a:b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6553F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</a:br>
              <a:r>
                <a:rPr kumimoji="0" lang="en-GB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6553F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follow-up</a:t>
              </a:r>
            </a:p>
          </p:txBody>
        </p:sp>
      </p:grp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F2B1E097-210B-4AAB-9B64-AB6EAAA0209B}"/>
              </a:ext>
            </a:extLst>
          </p:cNvPr>
          <p:cNvSpPr txBox="1"/>
          <p:nvPr/>
        </p:nvSpPr>
        <p:spPr>
          <a:xfrm>
            <a:off x="1128405" y="606140"/>
            <a:ext cx="104161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Design studie</a:t>
            </a:r>
            <a:r>
              <a:rPr lang="en-US" dirty="0"/>
              <a:t>: SCALE TEENS</a:t>
            </a:r>
            <a:br>
              <a:rPr lang="en-US" dirty="0"/>
            </a:br>
            <a:r>
              <a:rPr lang="cs-CZ" sz="1800" dirty="0">
                <a:solidFill>
                  <a:schemeClr val="accent5"/>
                </a:solidFill>
              </a:rPr>
              <a:t>Randomizovaná, dvojitě zaslepená mezinárodní studie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667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B0A5-0756-4E00-9B4C-A03C77887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Titrace dávky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9071-31FF-49DD-ACF5-338BA6B66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944000"/>
            <a:ext cx="10896000" cy="4269600"/>
          </a:xfrm>
        </p:spPr>
        <p:txBody>
          <a:bodyPr/>
          <a:lstStyle/>
          <a:p>
            <a:pPr marL="252000" indent="-252000">
              <a:spcBef>
                <a:spcPts val="600"/>
              </a:spcBef>
              <a:buClr>
                <a:schemeClr val="tx2"/>
              </a:buClr>
              <a:buFont typeface="Verdana" pitchFamily="34" charset="0"/>
              <a:buChar char="•"/>
              <a:defRPr/>
            </a:pPr>
            <a:r>
              <a:rPr lang="cs-CZ" altLang="en-US" dirty="0">
                <a:solidFill>
                  <a:srgbClr val="001965"/>
                </a:solidFill>
                <a:latin typeface="+mj-lt"/>
              </a:rPr>
              <a:t>Postupné navyšování dávky (po 1 týdnu o 0,6 mg) až do 3,0 mg/den či max. tolerované dávky (MTD) </a:t>
            </a:r>
          </a:p>
          <a:p>
            <a:pPr marL="252000" indent="-252000">
              <a:spcBef>
                <a:spcPts val="600"/>
              </a:spcBef>
              <a:buClr>
                <a:schemeClr val="tx2"/>
              </a:buClr>
              <a:buFont typeface="Verdana" pitchFamily="34" charset="0"/>
              <a:buChar char="•"/>
              <a:defRPr/>
            </a:pPr>
            <a:r>
              <a:rPr lang="cs-CZ" sz="1800" dirty="0">
                <a:solidFill>
                  <a:srgbClr val="001965"/>
                </a:solidFill>
                <a:latin typeface="+mj-lt"/>
              </a:rPr>
              <a:t>Titrace a tolerance dávky byla posuzována </a:t>
            </a:r>
            <a:r>
              <a:rPr lang="cs-CZ" sz="1800" dirty="0" err="1">
                <a:solidFill>
                  <a:srgbClr val="001965"/>
                </a:solidFill>
                <a:latin typeface="+mj-lt"/>
              </a:rPr>
              <a:t>investigátorem</a:t>
            </a:r>
            <a:endParaRPr lang="cs-CZ" sz="1800" dirty="0">
              <a:solidFill>
                <a:srgbClr val="001965"/>
              </a:solidFill>
              <a:latin typeface="+mj-lt"/>
            </a:endParaRPr>
          </a:p>
          <a:p>
            <a:pPr marL="504000" lvl="1" indent="-252000">
              <a:spcBef>
                <a:spcPts val="600"/>
              </a:spcBef>
              <a:buClr>
                <a:schemeClr val="tx2"/>
              </a:buClr>
              <a:buFont typeface="Verdana" pitchFamily="34" charset="0"/>
              <a:buChar char="•"/>
              <a:defRPr/>
            </a:pPr>
            <a:r>
              <a:rPr lang="cs-CZ" altLang="en-US" sz="1800" dirty="0">
                <a:solidFill>
                  <a:srgbClr val="001965"/>
                </a:solidFill>
                <a:latin typeface="+mj-lt"/>
              </a:rPr>
              <a:t>Pokud dávka nebyla tolerována, mohla být snížena na předchozí nižší dávku </a:t>
            </a:r>
          </a:p>
          <a:p>
            <a:pPr marL="252000" lvl="0" indent="-252000">
              <a:spcBef>
                <a:spcPts val="600"/>
              </a:spcBef>
              <a:buClr>
                <a:schemeClr val="tx2"/>
              </a:buClr>
              <a:buFont typeface="Verdana" pitchFamily="34" charset="0"/>
              <a:buChar char="•"/>
              <a:defRPr/>
            </a:pPr>
            <a:r>
              <a:rPr lang="cs-CZ" dirty="0">
                <a:solidFill>
                  <a:srgbClr val="001965"/>
                </a:solidFill>
                <a:latin typeface="+mj-lt"/>
              </a:rPr>
              <a:t>Zvyšování dávky nebylo povoleno, pokud byla zdokumentována hypoglykémie</a:t>
            </a:r>
          </a:p>
          <a:p>
            <a:pPr marL="522000" lvl="1" indent="-252000">
              <a:spcBef>
                <a:spcPts val="600"/>
              </a:spcBef>
              <a:buClr>
                <a:schemeClr val="tx2"/>
              </a:buClr>
              <a:buFont typeface="Verdana" pitchFamily="34" charset="0"/>
              <a:buChar char="•"/>
              <a:defRPr/>
            </a:pPr>
            <a:r>
              <a:rPr lang="cs-CZ" sz="1800" dirty="0">
                <a:solidFill>
                  <a:srgbClr val="001965"/>
                </a:solidFill>
                <a:latin typeface="+mj-lt"/>
              </a:rPr>
              <a:t>Hlášení SMPG &lt;3,1 </a:t>
            </a:r>
            <a:r>
              <a:rPr lang="cs-CZ" sz="1800" dirty="0" err="1">
                <a:solidFill>
                  <a:srgbClr val="001965"/>
                </a:solidFill>
                <a:latin typeface="+mj-lt"/>
              </a:rPr>
              <a:t>mmol</a:t>
            </a:r>
            <a:r>
              <a:rPr lang="cs-CZ" sz="1800" dirty="0">
                <a:solidFill>
                  <a:srgbClr val="001965"/>
                </a:solidFill>
                <a:latin typeface="+mj-lt"/>
              </a:rPr>
              <a:t>/l (56 mg/dl) nebo &lt;3,9 </a:t>
            </a:r>
            <a:r>
              <a:rPr lang="cs-CZ" sz="1800" dirty="0" err="1">
                <a:solidFill>
                  <a:srgbClr val="001965"/>
                </a:solidFill>
                <a:latin typeface="+mj-lt"/>
              </a:rPr>
              <a:t>mmol</a:t>
            </a:r>
            <a:r>
              <a:rPr lang="cs-CZ" sz="1800" dirty="0">
                <a:solidFill>
                  <a:srgbClr val="001965"/>
                </a:solidFill>
                <a:latin typeface="+mj-lt"/>
              </a:rPr>
              <a:t>/l (70 mg/dl) s příznaky hypoglykémie během týdne před kontrolní návštěvou nebo během titrační návštěvy </a:t>
            </a:r>
          </a:p>
          <a:p>
            <a:pPr marL="522000" lvl="1" indent="-252000">
              <a:spcBef>
                <a:spcPts val="600"/>
              </a:spcBef>
              <a:buClr>
                <a:schemeClr val="tx2"/>
              </a:buClr>
              <a:buFont typeface="Verdana" pitchFamily="34" charset="0"/>
              <a:buChar char="•"/>
              <a:defRPr/>
            </a:pPr>
            <a:r>
              <a:rPr lang="cs-CZ" sz="1800" dirty="0">
                <a:solidFill>
                  <a:srgbClr val="001965"/>
                </a:solidFill>
                <a:latin typeface="+mj-lt"/>
              </a:rPr>
              <a:t>Hlášení hypoglykémie během telefonických kontaktů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3D82-0008-4415-81D4-1E84B29B7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/>
              <a:t>MTD, maximum tolerated dose; SMPG, self-reported plasma glucose </a:t>
            </a:r>
          </a:p>
          <a:p>
            <a:pPr>
              <a:spcBef>
                <a:spcPct val="0"/>
              </a:spcBef>
            </a:pPr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740EB299-7A65-49F6-B950-5557D1784DA2}"/>
              </a:ext>
            </a:extLst>
          </p:cNvPr>
          <p:cNvSpPr>
            <a:spLocks/>
          </p:cNvSpPr>
          <p:nvPr/>
        </p:nvSpPr>
        <p:spPr bwMode="auto">
          <a:xfrm>
            <a:off x="9088413" y="4712467"/>
            <a:ext cx="2106990" cy="1462234"/>
          </a:xfrm>
          <a:custGeom>
            <a:avLst/>
            <a:gdLst>
              <a:gd name="T0" fmla="*/ 0 w 540"/>
              <a:gd name="T1" fmla="*/ 313 h 313"/>
              <a:gd name="T2" fmla="*/ 0 w 540"/>
              <a:gd name="T3" fmla="*/ 198 h 313"/>
              <a:gd name="T4" fmla="*/ 133 w 540"/>
              <a:gd name="T5" fmla="*/ 198 h 313"/>
              <a:gd name="T6" fmla="*/ 135 w 540"/>
              <a:gd name="T7" fmla="*/ 128 h 313"/>
              <a:gd name="T8" fmla="*/ 265 w 540"/>
              <a:gd name="T9" fmla="*/ 128 h 313"/>
              <a:gd name="T10" fmla="*/ 265 w 540"/>
              <a:gd name="T11" fmla="*/ 57 h 313"/>
              <a:gd name="T12" fmla="*/ 398 w 540"/>
              <a:gd name="T13" fmla="*/ 57 h 313"/>
              <a:gd name="T14" fmla="*/ 398 w 540"/>
              <a:gd name="T15" fmla="*/ 0 h 313"/>
              <a:gd name="T16" fmla="*/ 540 w 540"/>
              <a:gd name="T17" fmla="*/ 0 h 313"/>
              <a:gd name="connsiteX0" fmla="*/ 0 w 10000"/>
              <a:gd name="connsiteY0" fmla="*/ 9273 h 9273"/>
              <a:gd name="connsiteX1" fmla="*/ 0 w 10000"/>
              <a:gd name="connsiteY1" fmla="*/ 6326 h 9273"/>
              <a:gd name="connsiteX2" fmla="*/ 2463 w 10000"/>
              <a:gd name="connsiteY2" fmla="*/ 6326 h 9273"/>
              <a:gd name="connsiteX3" fmla="*/ 2500 w 10000"/>
              <a:gd name="connsiteY3" fmla="*/ 4089 h 9273"/>
              <a:gd name="connsiteX4" fmla="*/ 4907 w 10000"/>
              <a:gd name="connsiteY4" fmla="*/ 4089 h 9273"/>
              <a:gd name="connsiteX5" fmla="*/ 4907 w 10000"/>
              <a:gd name="connsiteY5" fmla="*/ 1821 h 9273"/>
              <a:gd name="connsiteX6" fmla="*/ 7370 w 10000"/>
              <a:gd name="connsiteY6" fmla="*/ 1821 h 9273"/>
              <a:gd name="connsiteX7" fmla="*/ 7370 w 10000"/>
              <a:gd name="connsiteY7" fmla="*/ 0 h 9273"/>
              <a:gd name="connsiteX8" fmla="*/ 10000 w 10000"/>
              <a:gd name="connsiteY8" fmla="*/ 0 h 9273"/>
              <a:gd name="connsiteX0" fmla="*/ 0 w 10000"/>
              <a:gd name="connsiteY0" fmla="*/ 9362 h 9362"/>
              <a:gd name="connsiteX1" fmla="*/ 0 w 10000"/>
              <a:gd name="connsiteY1" fmla="*/ 6822 h 9362"/>
              <a:gd name="connsiteX2" fmla="*/ 2463 w 10000"/>
              <a:gd name="connsiteY2" fmla="*/ 6822 h 9362"/>
              <a:gd name="connsiteX3" fmla="*/ 2500 w 10000"/>
              <a:gd name="connsiteY3" fmla="*/ 4410 h 9362"/>
              <a:gd name="connsiteX4" fmla="*/ 4907 w 10000"/>
              <a:gd name="connsiteY4" fmla="*/ 4410 h 9362"/>
              <a:gd name="connsiteX5" fmla="*/ 4907 w 10000"/>
              <a:gd name="connsiteY5" fmla="*/ 1964 h 9362"/>
              <a:gd name="connsiteX6" fmla="*/ 7370 w 10000"/>
              <a:gd name="connsiteY6" fmla="*/ 1964 h 9362"/>
              <a:gd name="connsiteX7" fmla="*/ 7370 w 10000"/>
              <a:gd name="connsiteY7" fmla="*/ 0 h 9362"/>
              <a:gd name="connsiteX8" fmla="*/ 10000 w 10000"/>
              <a:gd name="connsiteY8" fmla="*/ 0 h 9362"/>
              <a:gd name="connsiteX0" fmla="*/ 0 w 10753"/>
              <a:gd name="connsiteY0" fmla="*/ 10000 h 10000"/>
              <a:gd name="connsiteX1" fmla="*/ 0 w 10753"/>
              <a:gd name="connsiteY1" fmla="*/ 7287 h 10000"/>
              <a:gd name="connsiteX2" fmla="*/ 2463 w 10753"/>
              <a:gd name="connsiteY2" fmla="*/ 7287 h 10000"/>
              <a:gd name="connsiteX3" fmla="*/ 2500 w 10753"/>
              <a:gd name="connsiteY3" fmla="*/ 4711 h 10000"/>
              <a:gd name="connsiteX4" fmla="*/ 4907 w 10753"/>
              <a:gd name="connsiteY4" fmla="*/ 4711 h 10000"/>
              <a:gd name="connsiteX5" fmla="*/ 4907 w 10753"/>
              <a:gd name="connsiteY5" fmla="*/ 2098 h 10000"/>
              <a:gd name="connsiteX6" fmla="*/ 7370 w 10753"/>
              <a:gd name="connsiteY6" fmla="*/ 2098 h 10000"/>
              <a:gd name="connsiteX7" fmla="*/ 7370 w 10753"/>
              <a:gd name="connsiteY7" fmla="*/ 0 h 10000"/>
              <a:gd name="connsiteX8" fmla="*/ 10753 w 10753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3" h="10000">
                <a:moveTo>
                  <a:pt x="0" y="10000"/>
                </a:moveTo>
                <a:lnTo>
                  <a:pt x="0" y="7287"/>
                </a:lnTo>
                <a:lnTo>
                  <a:pt x="2463" y="7287"/>
                </a:lnTo>
                <a:cubicBezTo>
                  <a:pt x="2475" y="6427"/>
                  <a:pt x="2488" y="5569"/>
                  <a:pt x="2500" y="4711"/>
                </a:cubicBezTo>
                <a:lnTo>
                  <a:pt x="4907" y="4711"/>
                </a:lnTo>
                <a:lnTo>
                  <a:pt x="4907" y="2098"/>
                </a:lnTo>
                <a:lnTo>
                  <a:pt x="7370" y="2098"/>
                </a:lnTo>
                <a:lnTo>
                  <a:pt x="7370" y="0"/>
                </a:lnTo>
                <a:lnTo>
                  <a:pt x="10753" y="0"/>
                </a:lnTo>
              </a:path>
            </a:pathLst>
          </a:custGeom>
          <a:ln w="60325">
            <a:solidFill>
              <a:schemeClr val="accent1"/>
            </a:solidFill>
            <a:miter lim="800000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B9BC80E-6A7B-484F-AFCD-EE8F5E06CE42}"/>
              </a:ext>
            </a:extLst>
          </p:cNvPr>
          <p:cNvSpPr>
            <a:spLocks/>
          </p:cNvSpPr>
          <p:nvPr/>
        </p:nvSpPr>
        <p:spPr bwMode="auto">
          <a:xfrm>
            <a:off x="9437009" y="5154365"/>
            <a:ext cx="2106988" cy="1462234"/>
          </a:xfrm>
          <a:custGeom>
            <a:avLst/>
            <a:gdLst>
              <a:gd name="T0" fmla="*/ 0 w 540"/>
              <a:gd name="T1" fmla="*/ 313 h 313"/>
              <a:gd name="T2" fmla="*/ 0 w 540"/>
              <a:gd name="T3" fmla="*/ 198 h 313"/>
              <a:gd name="T4" fmla="*/ 133 w 540"/>
              <a:gd name="T5" fmla="*/ 198 h 313"/>
              <a:gd name="T6" fmla="*/ 135 w 540"/>
              <a:gd name="T7" fmla="*/ 128 h 313"/>
              <a:gd name="T8" fmla="*/ 265 w 540"/>
              <a:gd name="T9" fmla="*/ 128 h 313"/>
              <a:gd name="T10" fmla="*/ 265 w 540"/>
              <a:gd name="T11" fmla="*/ 57 h 313"/>
              <a:gd name="T12" fmla="*/ 398 w 540"/>
              <a:gd name="T13" fmla="*/ 57 h 313"/>
              <a:gd name="T14" fmla="*/ 398 w 540"/>
              <a:gd name="T15" fmla="*/ 0 h 313"/>
              <a:gd name="T16" fmla="*/ 540 w 540"/>
              <a:gd name="T17" fmla="*/ 0 h 313"/>
              <a:gd name="connsiteX0" fmla="*/ 0 w 10000"/>
              <a:gd name="connsiteY0" fmla="*/ 9273 h 9273"/>
              <a:gd name="connsiteX1" fmla="*/ 0 w 10000"/>
              <a:gd name="connsiteY1" fmla="*/ 6326 h 9273"/>
              <a:gd name="connsiteX2" fmla="*/ 2463 w 10000"/>
              <a:gd name="connsiteY2" fmla="*/ 6326 h 9273"/>
              <a:gd name="connsiteX3" fmla="*/ 2500 w 10000"/>
              <a:gd name="connsiteY3" fmla="*/ 4089 h 9273"/>
              <a:gd name="connsiteX4" fmla="*/ 4907 w 10000"/>
              <a:gd name="connsiteY4" fmla="*/ 4089 h 9273"/>
              <a:gd name="connsiteX5" fmla="*/ 4907 w 10000"/>
              <a:gd name="connsiteY5" fmla="*/ 1821 h 9273"/>
              <a:gd name="connsiteX6" fmla="*/ 7370 w 10000"/>
              <a:gd name="connsiteY6" fmla="*/ 1821 h 9273"/>
              <a:gd name="connsiteX7" fmla="*/ 7370 w 10000"/>
              <a:gd name="connsiteY7" fmla="*/ 0 h 9273"/>
              <a:gd name="connsiteX8" fmla="*/ 10000 w 10000"/>
              <a:gd name="connsiteY8" fmla="*/ 0 h 9273"/>
              <a:gd name="connsiteX0" fmla="*/ 0 w 10000"/>
              <a:gd name="connsiteY0" fmla="*/ 9362 h 9362"/>
              <a:gd name="connsiteX1" fmla="*/ 0 w 10000"/>
              <a:gd name="connsiteY1" fmla="*/ 6822 h 9362"/>
              <a:gd name="connsiteX2" fmla="*/ 2463 w 10000"/>
              <a:gd name="connsiteY2" fmla="*/ 6822 h 9362"/>
              <a:gd name="connsiteX3" fmla="*/ 2500 w 10000"/>
              <a:gd name="connsiteY3" fmla="*/ 4410 h 9362"/>
              <a:gd name="connsiteX4" fmla="*/ 4907 w 10000"/>
              <a:gd name="connsiteY4" fmla="*/ 4410 h 9362"/>
              <a:gd name="connsiteX5" fmla="*/ 4907 w 10000"/>
              <a:gd name="connsiteY5" fmla="*/ 1964 h 9362"/>
              <a:gd name="connsiteX6" fmla="*/ 7370 w 10000"/>
              <a:gd name="connsiteY6" fmla="*/ 1964 h 9362"/>
              <a:gd name="connsiteX7" fmla="*/ 7370 w 10000"/>
              <a:gd name="connsiteY7" fmla="*/ 0 h 9362"/>
              <a:gd name="connsiteX8" fmla="*/ 10000 w 10000"/>
              <a:gd name="connsiteY8" fmla="*/ 0 h 9362"/>
              <a:gd name="connsiteX0" fmla="*/ 0 w 10753"/>
              <a:gd name="connsiteY0" fmla="*/ 10000 h 10000"/>
              <a:gd name="connsiteX1" fmla="*/ 0 w 10753"/>
              <a:gd name="connsiteY1" fmla="*/ 7287 h 10000"/>
              <a:gd name="connsiteX2" fmla="*/ 2463 w 10753"/>
              <a:gd name="connsiteY2" fmla="*/ 7287 h 10000"/>
              <a:gd name="connsiteX3" fmla="*/ 2500 w 10753"/>
              <a:gd name="connsiteY3" fmla="*/ 4711 h 10000"/>
              <a:gd name="connsiteX4" fmla="*/ 4907 w 10753"/>
              <a:gd name="connsiteY4" fmla="*/ 4711 h 10000"/>
              <a:gd name="connsiteX5" fmla="*/ 4907 w 10753"/>
              <a:gd name="connsiteY5" fmla="*/ 2098 h 10000"/>
              <a:gd name="connsiteX6" fmla="*/ 7370 w 10753"/>
              <a:gd name="connsiteY6" fmla="*/ 2098 h 10000"/>
              <a:gd name="connsiteX7" fmla="*/ 7370 w 10753"/>
              <a:gd name="connsiteY7" fmla="*/ 0 h 10000"/>
              <a:gd name="connsiteX8" fmla="*/ 10753 w 10753"/>
              <a:gd name="connsiteY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3" h="10000">
                <a:moveTo>
                  <a:pt x="0" y="10000"/>
                </a:moveTo>
                <a:lnTo>
                  <a:pt x="0" y="7287"/>
                </a:lnTo>
                <a:lnTo>
                  <a:pt x="2463" y="7287"/>
                </a:lnTo>
                <a:cubicBezTo>
                  <a:pt x="2475" y="6427"/>
                  <a:pt x="2488" y="5569"/>
                  <a:pt x="2500" y="4711"/>
                </a:cubicBezTo>
                <a:lnTo>
                  <a:pt x="4907" y="4711"/>
                </a:lnTo>
                <a:lnTo>
                  <a:pt x="4907" y="2098"/>
                </a:lnTo>
                <a:lnTo>
                  <a:pt x="7370" y="2098"/>
                </a:lnTo>
                <a:lnTo>
                  <a:pt x="7370" y="0"/>
                </a:lnTo>
                <a:lnTo>
                  <a:pt x="10753" y="0"/>
                </a:lnTo>
              </a:path>
            </a:pathLst>
          </a:custGeom>
          <a:ln w="60325">
            <a:solidFill>
              <a:schemeClr val="accent6"/>
            </a:solidFill>
            <a:miter lim="800000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27BB7F6D-714C-42CA-BE94-B8CFE1435ADA}"/>
              </a:ext>
            </a:extLst>
          </p:cNvPr>
          <p:cNvSpPr>
            <a:spLocks/>
          </p:cNvSpPr>
          <p:nvPr/>
        </p:nvSpPr>
        <p:spPr bwMode="auto">
          <a:xfrm rot="21229213">
            <a:off x="3673941" y="443652"/>
            <a:ext cx="1936193" cy="1189148"/>
          </a:xfrm>
          <a:custGeom>
            <a:avLst/>
            <a:gdLst>
              <a:gd name="T0" fmla="*/ 0 w 956"/>
              <a:gd name="T1" fmla="*/ 585 h 657"/>
              <a:gd name="T2" fmla="*/ 702 w 956"/>
              <a:gd name="T3" fmla="*/ 172 h 657"/>
              <a:gd name="T4" fmla="*/ 582 w 956"/>
              <a:gd name="T5" fmla="*/ 114 h 657"/>
              <a:gd name="T6" fmla="*/ 876 w 956"/>
              <a:gd name="T7" fmla="*/ 0 h 657"/>
              <a:gd name="T8" fmla="*/ 956 w 956"/>
              <a:gd name="T9" fmla="*/ 293 h 657"/>
              <a:gd name="T10" fmla="*/ 846 w 956"/>
              <a:gd name="T11" fmla="*/ 234 h 657"/>
              <a:gd name="T12" fmla="*/ 0 w 956"/>
              <a:gd name="T13" fmla="*/ 585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6" h="657">
                <a:moveTo>
                  <a:pt x="0" y="585"/>
                </a:moveTo>
                <a:cubicBezTo>
                  <a:pt x="0" y="585"/>
                  <a:pt x="406" y="630"/>
                  <a:pt x="702" y="172"/>
                </a:cubicBezTo>
                <a:cubicBezTo>
                  <a:pt x="582" y="114"/>
                  <a:pt x="582" y="114"/>
                  <a:pt x="582" y="114"/>
                </a:cubicBezTo>
                <a:cubicBezTo>
                  <a:pt x="876" y="0"/>
                  <a:pt x="876" y="0"/>
                  <a:pt x="876" y="0"/>
                </a:cubicBezTo>
                <a:cubicBezTo>
                  <a:pt x="956" y="293"/>
                  <a:pt x="956" y="293"/>
                  <a:pt x="956" y="293"/>
                </a:cubicBezTo>
                <a:cubicBezTo>
                  <a:pt x="846" y="234"/>
                  <a:pt x="846" y="234"/>
                  <a:pt x="846" y="234"/>
                </a:cubicBezTo>
                <a:cubicBezTo>
                  <a:pt x="846" y="234"/>
                  <a:pt x="636" y="657"/>
                  <a:pt x="0" y="585"/>
                </a:cubicBezTo>
                <a:close/>
              </a:path>
            </a:pathLst>
          </a:custGeom>
          <a:noFill/>
          <a:ln>
            <a:solidFill>
              <a:srgbClr val="3B97DE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66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B0A5-0756-4E00-9B4C-A03C7788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648000"/>
            <a:ext cx="11230811" cy="1296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demografické</a:t>
            </a:r>
            <a:r>
              <a:rPr lang="en-US" dirty="0"/>
              <a:t> </a:t>
            </a:r>
            <a:r>
              <a:rPr lang="en-US" dirty="0" err="1"/>
              <a:t>údaje</a:t>
            </a:r>
            <a:r>
              <a:rPr lang="en-US" dirty="0"/>
              <a:t> a </a:t>
            </a:r>
            <a:r>
              <a:rPr lang="en-US" dirty="0" err="1"/>
              <a:t>charakteristiky</a:t>
            </a:r>
            <a:r>
              <a:rPr lang="en-US" dirty="0"/>
              <a:t> (1/2)</a:t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3D82-0008-4415-81D4-1E84B29B7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dirty="0"/>
              <a:t>Plus–minus values are observed means ―SD. For variables that were not measured at baseline, data obtained at screening are shown.</a:t>
            </a:r>
          </a:p>
          <a:p>
            <a:pPr>
              <a:spcBef>
                <a:spcPct val="0"/>
              </a:spcBef>
            </a:pPr>
            <a:r>
              <a:rPr lang="en-US" dirty="0"/>
              <a:t>BMI, body mass index; SD, standard deviation; SDS, standard deviation score.</a:t>
            </a:r>
          </a:p>
          <a:p>
            <a:pPr>
              <a:spcBef>
                <a:spcPct val="0"/>
              </a:spcBef>
            </a:pPr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B402C5D3-AA75-4B5D-A8FC-FFA40DBC2B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6800" y="1524000"/>
          <a:ext cx="10897200" cy="4572841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037780">
                  <a:extLst>
                    <a:ext uri="{9D8B030D-6E8A-4147-A177-3AD203B41FA5}">
                      <a16:colId xmlns:a16="http://schemas.microsoft.com/office/drawing/2014/main" val="245362076"/>
                    </a:ext>
                  </a:extLst>
                </a:gridCol>
                <a:gridCol w="2429710">
                  <a:extLst>
                    <a:ext uri="{9D8B030D-6E8A-4147-A177-3AD203B41FA5}">
                      <a16:colId xmlns:a16="http://schemas.microsoft.com/office/drawing/2014/main" val="1958278690"/>
                    </a:ext>
                  </a:extLst>
                </a:gridCol>
                <a:gridCol w="2429710">
                  <a:extLst>
                    <a:ext uri="{9D8B030D-6E8A-4147-A177-3AD203B41FA5}">
                      <a16:colId xmlns:a16="http://schemas.microsoft.com/office/drawing/2014/main" val="1078766510"/>
                    </a:ext>
                  </a:extLst>
                </a:gridCol>
              </a:tblGrid>
              <a:tr h="24282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32400" marB="32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Liraglutide (N=125)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Placebo (N=126)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206611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Ženy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(%)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71 (56.8)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78 (61.9)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65618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Věk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(let)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14.6 ±1.6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14.5 ±1.6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6124372"/>
                  </a:ext>
                </a:extLst>
              </a:tr>
              <a:tr h="23127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5410" algn="l"/>
                        </a:tabLst>
                        <a:defRPr/>
                      </a:pPr>
                      <a:r>
                        <a:rPr lang="en-US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Tannerova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stupnice</a:t>
                      </a:r>
                      <a:r>
                        <a:rPr lang="cs-CZ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(stupnice tělesného vývoje) </a:t>
                      </a:r>
                      <a:r>
                        <a:rPr lang="en-US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  <a:r>
                        <a:rPr lang="en-GB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endParaRPr lang="en-GB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647" marR="32647" marT="0" marB="0" anchor="ctr">
                    <a:lnL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endParaRPr lang="en-GB" sz="10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2647" marR="32647" marT="0" marB="0" anchor="ctr">
                    <a:lnL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484026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0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 (4.8)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 (6.3)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5328846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0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16 (12.8)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13 (10.3)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918164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60363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0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38 (30.4)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40 (31.7)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1628736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0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65 (52.0)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65 (51.6)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9725635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Výška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— m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1.7 ±0.1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1.7 ±0.1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4361344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Tělesná hmotnost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— kg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99.3 ±19.7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102.2 ±21.6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6653065"/>
                  </a:ext>
                </a:extLst>
              </a:tr>
              <a:tr h="224852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BMI</a:t>
                      </a:r>
                      <a:endParaRPr lang="en-GB" sz="14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GB" sz="140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35.3―5.1</a:t>
                      </a: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GB" sz="140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35.8―5.7</a:t>
                      </a: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1048128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BMI SDS</a:t>
                      </a:r>
                      <a:endParaRPr lang="en-GB" sz="14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3.14 ±0.65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3.20 ±0.77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3385947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Obvod pasu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— cm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104.87 ±12.67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106.99 ±13.57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617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79841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B0A5-0756-4E00-9B4C-A03C7788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00" y="329219"/>
            <a:ext cx="11297923" cy="1296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demografické</a:t>
            </a:r>
            <a:r>
              <a:rPr lang="en-US" dirty="0"/>
              <a:t> </a:t>
            </a:r>
            <a:r>
              <a:rPr lang="en-US" dirty="0" err="1"/>
              <a:t>údaje</a:t>
            </a:r>
            <a:r>
              <a:rPr lang="en-US" dirty="0"/>
              <a:t> a </a:t>
            </a:r>
            <a:r>
              <a:rPr lang="en-US" dirty="0" err="1"/>
              <a:t>charakteristiky</a:t>
            </a:r>
            <a:r>
              <a:rPr lang="en-US" dirty="0"/>
              <a:t> (2/2)</a:t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3D82-0008-4415-81D4-1E84B29B7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dirty="0"/>
              <a:t>Plus–minus values are observed means ―SD. For variables that were not measured at baseline, data obtained at screening are shown. </a:t>
            </a:r>
          </a:p>
          <a:p>
            <a:pPr>
              <a:spcBef>
                <a:spcPct val="0"/>
              </a:spcBef>
            </a:pPr>
            <a:r>
              <a:rPr lang="en-US" dirty="0"/>
              <a:t>FPG, fasting plasma glucose; HbA1c, glycosylated </a:t>
            </a:r>
            <a:r>
              <a:rPr lang="en-US" dirty="0" err="1"/>
              <a:t>haemoglobin</a:t>
            </a:r>
            <a:r>
              <a:rPr lang="en-US" dirty="0"/>
              <a:t>; HDL, high-density lipoprotein; IWQOL, Impact on Weight on Quality of life; LDL, low-density lipoprotein; SD, standard deviation.</a:t>
            </a:r>
          </a:p>
          <a:p>
            <a:pPr>
              <a:spcBef>
                <a:spcPct val="0"/>
              </a:spcBef>
            </a:pPr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B402C5D3-AA75-4B5D-A8FC-FFA40DBC2B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6800" y="1524000"/>
          <a:ext cx="10897200" cy="455019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6037780">
                  <a:extLst>
                    <a:ext uri="{9D8B030D-6E8A-4147-A177-3AD203B41FA5}">
                      <a16:colId xmlns:a16="http://schemas.microsoft.com/office/drawing/2014/main" val="245362076"/>
                    </a:ext>
                  </a:extLst>
                </a:gridCol>
                <a:gridCol w="2429710">
                  <a:extLst>
                    <a:ext uri="{9D8B030D-6E8A-4147-A177-3AD203B41FA5}">
                      <a16:colId xmlns:a16="http://schemas.microsoft.com/office/drawing/2014/main" val="1958278690"/>
                    </a:ext>
                  </a:extLst>
                </a:gridCol>
                <a:gridCol w="2429710">
                  <a:extLst>
                    <a:ext uri="{9D8B030D-6E8A-4147-A177-3AD203B41FA5}">
                      <a16:colId xmlns:a16="http://schemas.microsoft.com/office/drawing/2014/main" val="1078766510"/>
                    </a:ext>
                  </a:extLst>
                </a:gridCol>
              </a:tblGrid>
              <a:tr h="24282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Liraglutide (N=125)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Placebo (N=126)</a:t>
                      </a:r>
                      <a:endParaRPr lang="en-GB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32400" marB="324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206611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HbA</a:t>
                      </a:r>
                      <a:r>
                        <a:rPr lang="en-US" sz="1400" b="1" baseline="-25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1c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— %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5.3 ±0.4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5.3 ±0.4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65618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FPG — mg/dL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94.1 ±7.6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94.5 ±11.1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3332708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Dysglykémie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— n </a:t>
                      </a:r>
                      <a:r>
                        <a:rPr lang="en-US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(%)</a:t>
                      </a:r>
                      <a:endParaRPr lang="en-GB" sz="1400" b="1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32 (25.6)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33 (26.2)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6124372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cs-CZ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Krevní tlak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— mmHg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484026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60363" algn="l"/>
                        </a:tabLst>
                      </a:pPr>
                      <a:r>
                        <a:rPr lang="en-US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Systoli</a:t>
                      </a:r>
                      <a:r>
                        <a:rPr lang="cs-CZ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cký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0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116 ±10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117 ±12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9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5328846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Diastolic</a:t>
                      </a:r>
                      <a:r>
                        <a:rPr lang="cs-CZ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ký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0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72 ±8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73 ±8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0918164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Cholesterol— mg/dL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1628736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0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156.4 ±27.0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154.9 ±29.6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9725635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HDL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0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43.8 ±10.0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43.8 ±10.3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4361344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60363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LDL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80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88.6 ±24.0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86.6 ±25.2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6653065"/>
                  </a:ext>
                </a:extLst>
              </a:tr>
              <a:tr h="224852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Triglycerid</a:t>
                      </a:r>
                      <a:r>
                        <a:rPr lang="cs-CZ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y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— mg/dL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121.0 ±59.4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124.5 ±62.5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1048128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Volné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mastné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kyseliny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— mg/dL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13.1 ±5.4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14.3 ±5.5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3385947"/>
                  </a:ext>
                </a:extLst>
              </a:tr>
              <a:tr h="231275">
                <a:tc>
                  <a:txBody>
                    <a:bodyPr/>
                    <a:lstStyle/>
                    <a:p>
                      <a:pPr marL="0" indent="0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IWQOL-Kids </a:t>
                      </a:r>
                      <a:r>
                        <a:rPr lang="cs-CZ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celkové skóre</a:t>
                      </a:r>
                      <a:endParaRPr lang="en-GB" sz="14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84.5 ±12.4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05410" algn="l"/>
                        </a:tabLs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82.4 ±14.5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617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2122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Content Placeholder 5">
            <a:extLst>
              <a:ext uri="{FF2B5EF4-FFF2-40B4-BE49-F238E27FC236}">
                <a16:creationId xmlns:a16="http://schemas.microsoft.com/office/drawing/2014/main" id="{E555B9B8-2782-47CA-96C2-3835F77AB4CA}"/>
              </a:ext>
            </a:extLst>
          </p:cNvPr>
          <p:cNvGraphicFramePr>
            <a:graphicFrameLocks/>
          </p:cNvGraphicFramePr>
          <p:nvPr/>
        </p:nvGraphicFramePr>
        <p:xfrm>
          <a:off x="1098155" y="1976593"/>
          <a:ext cx="1026000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783B0A5-0756-4E00-9B4C-A03C7788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05" y="128767"/>
            <a:ext cx="10896000" cy="1296000"/>
          </a:xfrm>
        </p:spPr>
        <p:txBody>
          <a:bodyPr/>
          <a:lstStyle/>
          <a:p>
            <a:r>
              <a:rPr lang="cs-CZ" dirty="0"/>
              <a:t>Změna tělesné hmotnosti </a:t>
            </a:r>
            <a:r>
              <a:rPr lang="en-US" dirty="0"/>
              <a:t>(kg)</a:t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TEENS: 0–56 </a:t>
            </a:r>
            <a:r>
              <a:rPr lang="cs-CZ" sz="2000" dirty="0">
                <a:solidFill>
                  <a:schemeClr val="accent5"/>
                </a:solidFill>
              </a:rPr>
              <a:t>týdnů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3D82-0008-4415-81D4-1E84B29B7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ct val="0"/>
              </a:spcBef>
            </a:pPr>
            <a:r>
              <a:rPr lang="en-GB" dirty="0"/>
              <a:t>Full analysis set. Graph is observed mean data ± SEM. Statistical analysis is ANCOVA with J2R-MI. n, number of participants included in the analysis. </a:t>
            </a:r>
            <a:br>
              <a:rPr lang="en-GB" dirty="0"/>
            </a:br>
            <a:r>
              <a:rPr lang="en-GB" dirty="0"/>
              <a:t>ANCOVA, analysis of covariance; CI, confidence interval; ETD, estimated treatment difference; J2R-MI, jump-to-reference missing data imputation; </a:t>
            </a:r>
            <a:br>
              <a:rPr lang="en-GB" dirty="0"/>
            </a:br>
            <a:r>
              <a:rPr lang="en-GB" dirty="0"/>
              <a:t>kg, kilogram; SEM, standard error of the mean </a:t>
            </a:r>
          </a:p>
          <a:p>
            <a:pPr>
              <a:spcBef>
                <a:spcPct val="0"/>
              </a:spcBef>
            </a:pPr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2B493C-3FA1-457E-8D31-1DA90D103D3E}"/>
              </a:ext>
            </a:extLst>
          </p:cNvPr>
          <p:cNvCxnSpPr>
            <a:cxnSpLocks/>
          </p:cNvCxnSpPr>
          <p:nvPr/>
        </p:nvCxnSpPr>
        <p:spPr>
          <a:xfrm>
            <a:off x="7819521" y="2324575"/>
            <a:ext cx="0" cy="2736803"/>
          </a:xfrm>
          <a:prstGeom prst="line">
            <a:avLst/>
          </a:prstGeom>
          <a:ln w="3175">
            <a:solidFill>
              <a:schemeClr val="tx2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0BC882-C121-4CE0-BE3B-7F023C678057}"/>
              </a:ext>
            </a:extLst>
          </p:cNvPr>
          <p:cNvCxnSpPr>
            <a:cxnSpLocks/>
          </p:cNvCxnSpPr>
          <p:nvPr/>
        </p:nvCxnSpPr>
        <p:spPr>
          <a:xfrm>
            <a:off x="1699133" y="3721048"/>
            <a:ext cx="8964000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">
            <a:extLst>
              <a:ext uri="{FF2B5EF4-FFF2-40B4-BE49-F238E27FC236}">
                <a16:creationId xmlns:a16="http://schemas.microsoft.com/office/drawing/2014/main" id="{6B07DB46-1DD2-49FE-99DA-DD534C161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835" y="5443579"/>
            <a:ext cx="5225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400" kern="0" dirty="0">
                <a:solidFill>
                  <a:srgbClr val="001965"/>
                </a:solidFill>
                <a:latin typeface="Apis For Office"/>
              </a:rPr>
              <a:t>Týdnů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140EF7-286E-4B54-A3F2-6A48D762BDB3}"/>
              </a:ext>
            </a:extLst>
          </p:cNvPr>
          <p:cNvSpPr/>
          <p:nvPr/>
        </p:nvSpPr>
        <p:spPr>
          <a:xfrm>
            <a:off x="1065762" y="1753378"/>
            <a:ext cx="1982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200" dirty="0" err="1">
                <a:solidFill>
                  <a:srgbClr val="001965"/>
                </a:solidFill>
                <a:cs typeface="Arial" charset="0"/>
              </a:rPr>
              <a:t>Průměrná</a:t>
            </a:r>
            <a:r>
              <a:rPr lang="en-GB" altLang="en-US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altLang="en-US" sz="1200" dirty="0" err="1">
                <a:solidFill>
                  <a:srgbClr val="001965"/>
                </a:solidFill>
                <a:cs typeface="Arial" charset="0"/>
              </a:rPr>
              <a:t>výchozí</a:t>
            </a:r>
            <a:r>
              <a:rPr lang="en-GB" altLang="en-US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altLang="en-US" sz="1200" dirty="0" err="1">
                <a:solidFill>
                  <a:srgbClr val="001965"/>
                </a:solidFill>
                <a:cs typeface="Arial" charset="0"/>
              </a:rPr>
              <a:t>hodnota</a:t>
            </a:r>
            <a:r>
              <a:rPr lang="en-GB" altLang="en-US" sz="1200" dirty="0">
                <a:solidFill>
                  <a:srgbClr val="001965"/>
                </a:solidFill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100.8 kg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7034A-E2F8-4C73-8370-1135A13C7D8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47253" y="3473067"/>
            <a:ext cx="2703211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4" tIns="34289" rIns="68534" bIns="34289">
            <a:spAutoFit/>
          </a:bodyPr>
          <a:lstStyle/>
          <a:p>
            <a:pPr marL="0" marR="0" lvl="0" indent="0" algn="ctr" defTabSz="68525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Změna tělesné hmotnosti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(kg)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45998C86-ECCE-4203-B0FA-8C82B8B18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62" y="5705015"/>
            <a:ext cx="69089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Liraglutid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CCB164D-3F9B-4393-8C2D-F758AA2F5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94" y="5912041"/>
            <a:ext cx="567463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Placebo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CFFF94B7-F9AC-46E5-8922-151F13DE0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897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124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D55BF224-D417-469F-B006-3DEB6BE80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897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126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ECB9D52F-2910-4C17-8877-B561255F3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84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120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8A94EB4-E336-4229-8C1A-278E480C7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84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119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E9102620-BA6B-4B92-A1E7-4E243A0E9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762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111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F2C504BD-824A-4A3B-8FA8-926CAC4E1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762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104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A7950FC4-14DC-4620-AC74-178E3F8C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213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119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5AEAE7BB-EC33-492F-91C9-80C06C3BA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213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123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F0AC9C50-B918-4C23-B11D-467447BB0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594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122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03AE7A0A-C4DA-4C5A-A05F-4BB85D34D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594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124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24DCDF99-2E27-45DA-A844-95905EE82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151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123</a:t>
            </a: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2072ED48-CD77-41CC-9146-EDFBB55A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151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125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6DE1DA82-4001-4918-8A77-2B636B8F7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1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118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A501EA71-4B36-461A-B8A5-6382CDA5B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1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116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E20E30D6-062E-4831-B419-38DE289AA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50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119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3EBF5269-30C6-401B-9039-88BD0835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50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116</a:t>
            </a: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A07A75FB-2242-4972-8FB1-A55E81A7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937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114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13AD6297-1407-45F0-9FC5-A3B54D644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937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110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DDE8C8F6-E749-48F4-B4B6-FC45B348B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620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111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C779A912-E9D8-48A2-BF8B-6EEE67F1A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620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105</a:t>
            </a:r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F91DCB51-0F6D-4B1B-95F1-C2CA9212B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63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110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835F5690-6598-4029-B8C0-CE269EC82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63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105</a:t>
            </a:r>
          </a:p>
        </p:txBody>
      </p:sp>
      <p:sp>
        <p:nvSpPr>
          <p:cNvPr id="48" name="TextBox 1">
            <a:extLst>
              <a:ext uri="{FF2B5EF4-FFF2-40B4-BE49-F238E27FC236}">
                <a16:creationId xmlns:a16="http://schemas.microsoft.com/office/drawing/2014/main" id="{896B0E68-D4DF-494C-AC81-FE1C01B14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981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107</a:t>
            </a:r>
          </a:p>
        </p:txBody>
      </p:sp>
      <p:sp>
        <p:nvSpPr>
          <p:cNvPr id="49" name="TextBox 1">
            <a:extLst>
              <a:ext uri="{FF2B5EF4-FFF2-40B4-BE49-F238E27FC236}">
                <a16:creationId xmlns:a16="http://schemas.microsoft.com/office/drawing/2014/main" id="{A0B862FC-FC56-4FFF-A038-127831C0C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981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101</a:t>
            </a: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125F1A29-1801-4A31-9D52-6BEC6F0B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152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113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425A6AC1-9FF4-402E-B257-1D8010048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152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A47629-4B78-4D27-9B54-D8B5A8ED6BEB}"/>
              </a:ext>
            </a:extLst>
          </p:cNvPr>
          <p:cNvGrpSpPr/>
          <p:nvPr/>
        </p:nvGrpSpPr>
        <p:grpSpPr>
          <a:xfrm>
            <a:off x="4432453" y="1845711"/>
            <a:ext cx="3590641" cy="184666"/>
            <a:chOff x="4330853" y="1776368"/>
            <a:chExt cx="3590641" cy="184666"/>
          </a:xfrm>
        </p:grpSpPr>
        <p:cxnSp>
          <p:nvCxnSpPr>
            <p:cNvPr id="58" name="Straight Connector 38">
              <a:extLst>
                <a:ext uri="{FF2B5EF4-FFF2-40B4-BE49-F238E27FC236}">
                  <a16:creationId xmlns:a16="http://schemas.microsoft.com/office/drawing/2014/main" id="{B4AB074F-B0CE-4786-9246-D43F816721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30853" y="1868701"/>
              <a:ext cx="478472" cy="0"/>
            </a:xfrm>
            <a:prstGeom prst="line">
              <a:avLst/>
            </a:prstGeom>
            <a:noFill/>
            <a:ln w="38100" algn="ctr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12DD1F8-3CCA-45B7-802E-81CA7B0EFD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62464" y="1868701"/>
              <a:ext cx="478472" cy="0"/>
            </a:xfrm>
            <a:prstGeom prst="line">
              <a:avLst/>
            </a:prstGeom>
            <a:noFill/>
            <a:ln w="38100" algn="ctr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Rectangle 474">
              <a:extLst>
                <a:ext uri="{FF2B5EF4-FFF2-40B4-BE49-F238E27FC236}">
                  <a16:creationId xmlns:a16="http://schemas.microsoft.com/office/drawing/2014/main" id="{A259E7D4-FC68-48F1-8997-67AABA46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069" y="1776368"/>
              <a:ext cx="12279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Liraglutid 3</a:t>
              </a: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,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0 mg</a:t>
              </a:r>
            </a:p>
          </p:txBody>
        </p:sp>
        <p:sp>
          <p:nvSpPr>
            <p:cNvPr id="57" name="Rectangle 478">
              <a:extLst>
                <a:ext uri="{FF2B5EF4-FFF2-40B4-BE49-F238E27FC236}">
                  <a16:creationId xmlns:a16="http://schemas.microsoft.com/office/drawing/2014/main" id="{E7FCEE28-0387-48D4-81C7-99BA2918D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4031" y="1776368"/>
              <a:ext cx="56746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Placebo</a:t>
              </a:r>
            </a:p>
          </p:txBody>
        </p:sp>
      </p:grpSp>
      <p:sp>
        <p:nvSpPr>
          <p:cNvPr id="62" name="TextBox 1">
            <a:extLst>
              <a:ext uri="{FF2B5EF4-FFF2-40B4-BE49-F238E27FC236}">
                <a16:creationId xmlns:a16="http://schemas.microsoft.com/office/drawing/2014/main" id="{BEE4BD34-5376-4E8C-AE36-89E39BA6C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993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125</a:t>
            </a:r>
          </a:p>
        </p:txBody>
      </p:sp>
      <p:sp>
        <p:nvSpPr>
          <p:cNvPr id="63" name="TextBox 1">
            <a:extLst>
              <a:ext uri="{FF2B5EF4-FFF2-40B4-BE49-F238E27FC236}">
                <a16:creationId xmlns:a16="http://schemas.microsoft.com/office/drawing/2014/main" id="{EBDCAB2D-070A-410B-B01D-BF67321AF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993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730F08-D566-437E-BDDB-80DF6364DA11}"/>
              </a:ext>
            </a:extLst>
          </p:cNvPr>
          <p:cNvSpPr txBox="1"/>
          <p:nvPr/>
        </p:nvSpPr>
        <p:spPr>
          <a:xfrm>
            <a:off x="7924997" y="3100311"/>
            <a:ext cx="595283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 anchor="ctr" anchorCtr="0">
            <a:spAutoFit/>
          </a:bodyPr>
          <a:lstStyle/>
          <a:p>
            <a:pPr marL="0" marR="0" lvl="0" indent="0" algn="ctr" defTabSz="685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+2.1 kg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12F79F-255D-4294-868B-1D2AB5C9DFD0}"/>
              </a:ext>
            </a:extLst>
          </p:cNvPr>
          <p:cNvSpPr txBox="1"/>
          <p:nvPr/>
        </p:nvSpPr>
        <p:spPr>
          <a:xfrm>
            <a:off x="7924997" y="4201655"/>
            <a:ext cx="556811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 anchor="ctr" anchorCtr="0">
            <a:spAutoFit/>
          </a:bodyPr>
          <a:lstStyle/>
          <a:p>
            <a:pPr marL="0" marR="0" lvl="0" indent="0" algn="ctr" defTabSz="685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-2.7 kg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A29E2D7-916F-465C-8D31-5F33B247152B}"/>
              </a:ext>
            </a:extLst>
          </p:cNvPr>
          <p:cNvSpPr/>
          <p:nvPr/>
        </p:nvSpPr>
        <p:spPr>
          <a:xfrm>
            <a:off x="6385715" y="2318656"/>
            <a:ext cx="2888775" cy="565721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tIns="27000" rIns="27000" bIns="2700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ETD [95% CI] </a:t>
            </a:r>
            <a:r>
              <a:rPr lang="pl-PL" altLang="en-US" sz="1200" b="1" noProof="0" dirty="0">
                <a:solidFill>
                  <a:srgbClr val="001965"/>
                </a:solidFill>
                <a:latin typeface="Apis For Office"/>
                <a:cs typeface="Arial" charset="0"/>
              </a:rPr>
              <a:t>t</a:t>
            </a:r>
            <a:r>
              <a:rPr kumimoji="0" lang="pl-PL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ýden 56 </a:t>
            </a:r>
            <a:br>
              <a:rPr kumimoji="0" lang="pl-PL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</a:br>
            <a:r>
              <a:rPr kumimoji="0" lang="pl-PL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–4.50 kg (–7.17, –1.84)</a:t>
            </a:r>
          </a:p>
        </p:txBody>
      </p:sp>
    </p:spTree>
    <p:extLst>
      <p:ext uri="{BB962C8B-B14F-4D97-AF65-F5344CB8AC3E}">
        <p14:creationId xmlns:p14="http://schemas.microsoft.com/office/powerpoint/2010/main" val="1131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0BC882-C121-4CE0-BE3B-7F023C678057}"/>
              </a:ext>
            </a:extLst>
          </p:cNvPr>
          <p:cNvCxnSpPr>
            <a:cxnSpLocks/>
          </p:cNvCxnSpPr>
          <p:nvPr/>
        </p:nvCxnSpPr>
        <p:spPr>
          <a:xfrm>
            <a:off x="1699133" y="3721048"/>
            <a:ext cx="8964000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783B0A5-0756-4E00-9B4C-A03C7788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116" y="143565"/>
            <a:ext cx="10896000" cy="1296000"/>
          </a:xfrm>
        </p:spPr>
        <p:txBody>
          <a:bodyPr/>
          <a:lstStyle/>
          <a:p>
            <a:r>
              <a:rPr lang="cs-CZ" dirty="0"/>
              <a:t>Změna tělesné hmotnosti </a:t>
            </a:r>
            <a:r>
              <a:rPr lang="en-US" dirty="0"/>
              <a:t>(kg)</a:t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TEENS: 0–82 </a:t>
            </a:r>
            <a:r>
              <a:rPr lang="cs-CZ" sz="2000" dirty="0">
                <a:solidFill>
                  <a:schemeClr val="accent5"/>
                </a:solidFill>
              </a:rPr>
              <a:t>týdnů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3D82-0008-4415-81D4-1E84B29B7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dirty="0"/>
              <a:t>Full analysis set. Graph is observed mean data ± SEM. n, number of participants included in the analysis. </a:t>
            </a:r>
            <a:br>
              <a:rPr lang="en-US" dirty="0"/>
            </a:br>
            <a:r>
              <a:rPr lang="en-US" dirty="0"/>
              <a:t>kg, kilogram; SEM, standard error of the mean</a:t>
            </a:r>
          </a:p>
          <a:p>
            <a:pPr>
              <a:spcBef>
                <a:spcPct val="0"/>
              </a:spcBef>
            </a:pPr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2B493C-3FA1-457E-8D31-1DA90D103D3E}"/>
              </a:ext>
            </a:extLst>
          </p:cNvPr>
          <p:cNvCxnSpPr>
            <a:cxnSpLocks/>
          </p:cNvCxnSpPr>
          <p:nvPr/>
        </p:nvCxnSpPr>
        <p:spPr>
          <a:xfrm>
            <a:off x="7819521" y="2324575"/>
            <a:ext cx="0" cy="2736803"/>
          </a:xfrm>
          <a:prstGeom prst="line">
            <a:avLst/>
          </a:prstGeom>
          <a:ln w="3175">
            <a:solidFill>
              <a:schemeClr val="tx2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">
            <a:extLst>
              <a:ext uri="{FF2B5EF4-FFF2-40B4-BE49-F238E27FC236}">
                <a16:creationId xmlns:a16="http://schemas.microsoft.com/office/drawing/2014/main" id="{6B07DB46-1DD2-49FE-99DA-DD534C161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835" y="5443579"/>
            <a:ext cx="52258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Týdnů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140EF7-286E-4B54-A3F2-6A48D762BDB3}"/>
              </a:ext>
            </a:extLst>
          </p:cNvPr>
          <p:cNvSpPr/>
          <p:nvPr/>
        </p:nvSpPr>
        <p:spPr>
          <a:xfrm>
            <a:off x="1065762" y="1753378"/>
            <a:ext cx="1982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200" dirty="0" err="1">
                <a:solidFill>
                  <a:srgbClr val="001965"/>
                </a:solidFill>
                <a:cs typeface="Arial" charset="0"/>
              </a:rPr>
              <a:t>Průměrná</a:t>
            </a:r>
            <a:r>
              <a:rPr lang="en-GB" altLang="en-US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altLang="en-US" sz="1200" dirty="0" err="1">
                <a:solidFill>
                  <a:srgbClr val="001965"/>
                </a:solidFill>
                <a:cs typeface="Arial" charset="0"/>
              </a:rPr>
              <a:t>výchozí</a:t>
            </a:r>
            <a:r>
              <a:rPr lang="en-GB" altLang="en-US" sz="120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altLang="en-US" sz="1200" dirty="0" err="1">
                <a:solidFill>
                  <a:srgbClr val="001965"/>
                </a:solidFill>
                <a:cs typeface="Arial" charset="0"/>
              </a:rPr>
              <a:t>hodnota</a:t>
            </a:r>
            <a:r>
              <a:rPr lang="en-GB" altLang="en-US" sz="1200" dirty="0">
                <a:solidFill>
                  <a:srgbClr val="001965"/>
                </a:solidFill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100.8 kg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37034A-E2F8-4C73-8370-1135A13C7D8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47258" y="3473067"/>
            <a:ext cx="2703211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4" tIns="34289" rIns="68534" bIns="34289">
            <a:spAutoFit/>
          </a:bodyPr>
          <a:lstStyle/>
          <a:p>
            <a:pPr lvl="0" algn="ctr" defTabSz="685256" eaLnBrk="0" hangingPunct="0">
              <a:defRPr/>
            </a:pPr>
            <a:r>
              <a:rPr lang="cs-CZ" sz="1400" kern="0" dirty="0">
                <a:solidFill>
                  <a:srgbClr val="001965"/>
                </a:solidFill>
                <a:cs typeface="Arial" panose="020B0604020202020204" pitchFamily="34" charset="0"/>
              </a:rPr>
              <a:t>Změna tělesné hmotnosti </a:t>
            </a:r>
            <a:r>
              <a:rPr lang="en-US" sz="1400" kern="0" dirty="0">
                <a:solidFill>
                  <a:srgbClr val="001965"/>
                </a:solidFill>
                <a:cs typeface="Arial" panose="020B0604020202020204" pitchFamily="34" charset="0"/>
              </a:rPr>
              <a:t>(kg) 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45998C86-ECCE-4203-B0FA-8C82B8B18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62" y="5705015"/>
            <a:ext cx="690895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Liraglutid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CCB164D-3F9B-4393-8C2D-F758AA2F5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994" y="5912041"/>
            <a:ext cx="567463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Placebo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CFFF94B7-F9AC-46E5-8922-151F13DE0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897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124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D55BF224-D417-469F-B006-3DEB6BE80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3897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126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ECB9D52F-2910-4C17-8877-B561255F3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84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120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8A94EB4-E336-4229-8C1A-278E480C7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784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119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E9102620-BA6B-4B92-A1E7-4E243A0E9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762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111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F2C504BD-824A-4A3B-8FA8-926CAC4E1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762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104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A7950FC4-14DC-4620-AC74-178E3F8C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213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119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5AEAE7BB-EC33-492F-91C9-80C06C3BA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213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123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F0AC9C50-B918-4C23-B11D-467447BB0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594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122</a:t>
            </a:r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03AE7A0A-C4DA-4C5A-A05F-4BB85D34D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594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124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24DCDF99-2E27-45DA-A844-95905EE82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151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123</a:t>
            </a: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2072ED48-CD77-41CC-9146-EDFBB55A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151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125</a:t>
            </a:r>
          </a:p>
        </p:txBody>
      </p:sp>
      <p:sp>
        <p:nvSpPr>
          <p:cNvPr id="33" name="TextBox 1">
            <a:extLst>
              <a:ext uri="{FF2B5EF4-FFF2-40B4-BE49-F238E27FC236}">
                <a16:creationId xmlns:a16="http://schemas.microsoft.com/office/drawing/2014/main" id="{6DE1DA82-4001-4918-8A77-2B636B8F7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1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118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A501EA71-4B36-461A-B8A5-6382CDA5B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1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116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E20E30D6-062E-4831-B419-38DE289AA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50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119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3EBF5269-30C6-401B-9039-88BD0835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50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116</a:t>
            </a:r>
          </a:p>
        </p:txBody>
      </p:sp>
      <p:sp>
        <p:nvSpPr>
          <p:cNvPr id="39" name="TextBox 1">
            <a:extLst>
              <a:ext uri="{FF2B5EF4-FFF2-40B4-BE49-F238E27FC236}">
                <a16:creationId xmlns:a16="http://schemas.microsoft.com/office/drawing/2014/main" id="{A07A75FB-2242-4972-8FB1-A55E81A7B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937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114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13AD6297-1407-45F0-9FC5-A3B54D644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6937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110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DDE8C8F6-E749-48F4-B4B6-FC45B348B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620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111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C779A912-E9D8-48A2-BF8B-6EEE67F1A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620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105</a:t>
            </a:r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F91DCB51-0F6D-4B1B-95F1-C2CA9212B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63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110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835F5690-6598-4029-B8C0-CE269EC82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63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105</a:t>
            </a:r>
          </a:p>
        </p:txBody>
      </p:sp>
      <p:sp>
        <p:nvSpPr>
          <p:cNvPr id="48" name="TextBox 1">
            <a:extLst>
              <a:ext uri="{FF2B5EF4-FFF2-40B4-BE49-F238E27FC236}">
                <a16:creationId xmlns:a16="http://schemas.microsoft.com/office/drawing/2014/main" id="{896B0E68-D4DF-494C-AC81-FE1C01B14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981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107</a:t>
            </a:r>
          </a:p>
        </p:txBody>
      </p:sp>
      <p:sp>
        <p:nvSpPr>
          <p:cNvPr id="49" name="TextBox 1">
            <a:extLst>
              <a:ext uri="{FF2B5EF4-FFF2-40B4-BE49-F238E27FC236}">
                <a16:creationId xmlns:a16="http://schemas.microsoft.com/office/drawing/2014/main" id="{A0B862FC-FC56-4FFF-A038-127831C0C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981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101</a:t>
            </a:r>
          </a:p>
        </p:txBody>
      </p:sp>
      <p:sp>
        <p:nvSpPr>
          <p:cNvPr id="51" name="TextBox 1">
            <a:extLst>
              <a:ext uri="{FF2B5EF4-FFF2-40B4-BE49-F238E27FC236}">
                <a16:creationId xmlns:a16="http://schemas.microsoft.com/office/drawing/2014/main" id="{125F1A29-1801-4A31-9D52-6BEC6F0B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152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113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425A6AC1-9FF4-402E-B257-1D8010048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3152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A47629-4B78-4D27-9B54-D8B5A8ED6BEB}"/>
              </a:ext>
            </a:extLst>
          </p:cNvPr>
          <p:cNvGrpSpPr/>
          <p:nvPr/>
        </p:nvGrpSpPr>
        <p:grpSpPr>
          <a:xfrm>
            <a:off x="4432453" y="1845711"/>
            <a:ext cx="3590641" cy="184666"/>
            <a:chOff x="4330853" y="1776368"/>
            <a:chExt cx="3590641" cy="184666"/>
          </a:xfrm>
        </p:grpSpPr>
        <p:cxnSp>
          <p:nvCxnSpPr>
            <p:cNvPr id="58" name="Straight Connector 38">
              <a:extLst>
                <a:ext uri="{FF2B5EF4-FFF2-40B4-BE49-F238E27FC236}">
                  <a16:creationId xmlns:a16="http://schemas.microsoft.com/office/drawing/2014/main" id="{B4AB074F-B0CE-4786-9246-D43F816721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30853" y="1868701"/>
              <a:ext cx="478472" cy="0"/>
            </a:xfrm>
            <a:prstGeom prst="line">
              <a:avLst/>
            </a:prstGeom>
            <a:noFill/>
            <a:ln w="38100" algn="ctr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12DD1F8-3CCA-45B7-802E-81CA7B0EFD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62464" y="1868701"/>
              <a:ext cx="478472" cy="0"/>
            </a:xfrm>
            <a:prstGeom prst="line">
              <a:avLst/>
            </a:prstGeom>
            <a:noFill/>
            <a:ln w="38100" algn="ctr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Rectangle 474">
              <a:extLst>
                <a:ext uri="{FF2B5EF4-FFF2-40B4-BE49-F238E27FC236}">
                  <a16:creationId xmlns:a16="http://schemas.microsoft.com/office/drawing/2014/main" id="{A259E7D4-FC68-48F1-8997-67AABA466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069" y="1776368"/>
              <a:ext cx="12279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Liraglutid 3</a:t>
              </a: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,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0 mg</a:t>
              </a:r>
            </a:p>
          </p:txBody>
        </p:sp>
        <p:sp>
          <p:nvSpPr>
            <p:cNvPr id="57" name="Rectangle 478">
              <a:extLst>
                <a:ext uri="{FF2B5EF4-FFF2-40B4-BE49-F238E27FC236}">
                  <a16:creationId xmlns:a16="http://schemas.microsoft.com/office/drawing/2014/main" id="{E7FCEE28-0387-48D4-81C7-99BA2918D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4031" y="1776368"/>
              <a:ext cx="56746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rial" charset="0"/>
                </a:rPr>
                <a:t>Placebo</a:t>
              </a:r>
            </a:p>
          </p:txBody>
        </p:sp>
      </p:grpSp>
      <p:sp>
        <p:nvSpPr>
          <p:cNvPr id="62" name="TextBox 1">
            <a:extLst>
              <a:ext uri="{FF2B5EF4-FFF2-40B4-BE49-F238E27FC236}">
                <a16:creationId xmlns:a16="http://schemas.microsoft.com/office/drawing/2014/main" id="{BEE4BD34-5376-4E8C-AE36-89E39BA6C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993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125</a:t>
            </a:r>
          </a:p>
        </p:txBody>
      </p:sp>
      <p:sp>
        <p:nvSpPr>
          <p:cNvPr id="63" name="TextBox 1">
            <a:extLst>
              <a:ext uri="{FF2B5EF4-FFF2-40B4-BE49-F238E27FC236}">
                <a16:creationId xmlns:a16="http://schemas.microsoft.com/office/drawing/2014/main" id="{EBDCAB2D-070A-410B-B01D-BF67321AF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993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126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730F08-D566-437E-BDDB-80DF6364DA11}"/>
              </a:ext>
            </a:extLst>
          </p:cNvPr>
          <p:cNvSpPr txBox="1"/>
          <p:nvPr/>
        </p:nvSpPr>
        <p:spPr>
          <a:xfrm>
            <a:off x="10721507" y="2577796"/>
            <a:ext cx="595282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 anchor="ctr" anchorCtr="0">
            <a:spAutoFit/>
          </a:bodyPr>
          <a:lstStyle/>
          <a:p>
            <a:pPr marL="0" marR="0" lvl="0" indent="0" algn="ctr" defTabSz="685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+4.4 kg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12F79F-255D-4294-868B-1D2AB5C9DFD0}"/>
              </a:ext>
            </a:extLst>
          </p:cNvPr>
          <p:cNvSpPr txBox="1"/>
          <p:nvPr/>
        </p:nvSpPr>
        <p:spPr>
          <a:xfrm>
            <a:off x="10721507" y="3187650"/>
            <a:ext cx="595282" cy="257369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36000" rIns="36000" bIns="36000" rtlCol="0" anchor="ctr" anchorCtr="0">
            <a:spAutoFit/>
          </a:bodyPr>
          <a:lstStyle/>
          <a:p>
            <a:pPr marL="0" marR="0" lvl="0" indent="0" algn="ctr" defTabSz="685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+1.7 kg</a:t>
            </a:r>
          </a:p>
        </p:txBody>
      </p:sp>
      <p:graphicFrame>
        <p:nvGraphicFramePr>
          <p:cNvPr id="54" name="Content Placeholder 5">
            <a:extLst>
              <a:ext uri="{FF2B5EF4-FFF2-40B4-BE49-F238E27FC236}">
                <a16:creationId xmlns:a16="http://schemas.microsoft.com/office/drawing/2014/main" id="{00745E8F-8F19-47DC-BB0D-118E0DF6ED8F}"/>
              </a:ext>
            </a:extLst>
          </p:cNvPr>
          <p:cNvGraphicFramePr>
            <a:graphicFrameLocks/>
          </p:cNvGraphicFramePr>
          <p:nvPr/>
        </p:nvGraphicFramePr>
        <p:xfrm>
          <a:off x="1098155" y="1976593"/>
          <a:ext cx="10260000" cy="34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TextBox 1">
            <a:extLst>
              <a:ext uri="{FF2B5EF4-FFF2-40B4-BE49-F238E27FC236}">
                <a16:creationId xmlns:a16="http://schemas.microsoft.com/office/drawing/2014/main" id="{3A7CDD2B-CD9E-4169-B8DC-B90509D01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6912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106</a:t>
            </a:r>
          </a:p>
        </p:txBody>
      </p:sp>
      <p:sp>
        <p:nvSpPr>
          <p:cNvPr id="60" name="TextBox 1">
            <a:extLst>
              <a:ext uri="{FF2B5EF4-FFF2-40B4-BE49-F238E27FC236}">
                <a16:creationId xmlns:a16="http://schemas.microsoft.com/office/drawing/2014/main" id="{A4A3FD14-31D3-4ECD-A5E1-E2C29DF1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994" y="5901578"/>
            <a:ext cx="176331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98</a:t>
            </a:r>
          </a:p>
        </p:txBody>
      </p:sp>
      <p:sp>
        <p:nvSpPr>
          <p:cNvPr id="61" name="TextBox 1">
            <a:extLst>
              <a:ext uri="{FF2B5EF4-FFF2-40B4-BE49-F238E27FC236}">
                <a16:creationId xmlns:a16="http://schemas.microsoft.com/office/drawing/2014/main" id="{37D76C4D-00AD-4269-94A5-B8BA6D785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2072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106</a:t>
            </a:r>
          </a:p>
        </p:txBody>
      </p:sp>
      <p:sp>
        <p:nvSpPr>
          <p:cNvPr id="67" name="TextBox 1">
            <a:extLst>
              <a:ext uri="{FF2B5EF4-FFF2-40B4-BE49-F238E27FC236}">
                <a16:creationId xmlns:a16="http://schemas.microsoft.com/office/drawing/2014/main" id="{8AB6B493-13DF-4526-AC47-FFE3050A4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6154" y="5901578"/>
            <a:ext cx="176331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97</a:t>
            </a:r>
          </a:p>
        </p:txBody>
      </p:sp>
      <p:sp>
        <p:nvSpPr>
          <p:cNvPr id="68" name="TextBox 1">
            <a:extLst>
              <a:ext uri="{FF2B5EF4-FFF2-40B4-BE49-F238E27FC236}">
                <a16:creationId xmlns:a16="http://schemas.microsoft.com/office/drawing/2014/main" id="{CA68CA04-9CB9-4A94-9093-87031F5AF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2472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104</a:t>
            </a:r>
          </a:p>
        </p:txBody>
      </p:sp>
      <p:sp>
        <p:nvSpPr>
          <p:cNvPr id="69" name="TextBox 1">
            <a:extLst>
              <a:ext uri="{FF2B5EF4-FFF2-40B4-BE49-F238E27FC236}">
                <a16:creationId xmlns:a16="http://schemas.microsoft.com/office/drawing/2014/main" id="{5DFEBD90-6003-41A4-8608-1CD1E9037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6554" y="5901578"/>
            <a:ext cx="176331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97</a:t>
            </a:r>
          </a:p>
        </p:txBody>
      </p:sp>
      <p:sp>
        <p:nvSpPr>
          <p:cNvPr id="70" name="TextBox 1">
            <a:extLst>
              <a:ext uri="{FF2B5EF4-FFF2-40B4-BE49-F238E27FC236}">
                <a16:creationId xmlns:a16="http://schemas.microsoft.com/office/drawing/2014/main" id="{AFFCD369-E4DA-41C3-9199-A19E3075F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3352" y="5705015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112</a:t>
            </a:r>
          </a:p>
        </p:txBody>
      </p:sp>
      <p:sp>
        <p:nvSpPr>
          <p:cNvPr id="71" name="TextBox 1">
            <a:extLst>
              <a:ext uri="{FF2B5EF4-FFF2-40B4-BE49-F238E27FC236}">
                <a16:creationId xmlns:a16="http://schemas.microsoft.com/office/drawing/2014/main" id="{902B4935-A461-443A-B8CE-34CC9EC02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3352" y="5901578"/>
            <a:ext cx="264496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6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4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11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39AA7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3808364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51E00D-CD39-4E18-88ED-EE9C5FBB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Dětská obezita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7710AA3-A5C0-446C-AB83-0DD2FEEAD9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52480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9651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B0A5-0756-4E00-9B4C-A03C7788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60" y="185460"/>
            <a:ext cx="10896000" cy="1296000"/>
          </a:xfrm>
        </p:spPr>
        <p:txBody>
          <a:bodyPr/>
          <a:lstStyle/>
          <a:p>
            <a:r>
              <a:rPr lang="cs-CZ" dirty="0"/>
              <a:t>S</a:t>
            </a:r>
            <a:r>
              <a:rPr lang="en-US" dirty="0" err="1"/>
              <a:t>nížení</a:t>
            </a:r>
            <a:r>
              <a:rPr lang="en-US" dirty="0"/>
              <a:t> BMI o ≥5 % a ≥10 %</a:t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TEENS: 0-56 </a:t>
            </a:r>
            <a:r>
              <a:rPr lang="cs-CZ" sz="2000" dirty="0">
                <a:solidFill>
                  <a:schemeClr val="accent5"/>
                </a:solidFill>
              </a:rPr>
              <a:t>týdnů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4973D82-0008-4415-81D4-1E84B29B7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/>
              <a:t>BMI, body mass index; CI, confidence interval; OR, odds ratio</a:t>
            </a:r>
          </a:p>
          <a:p>
            <a:pPr>
              <a:spcBef>
                <a:spcPct val="0"/>
              </a:spcBef>
            </a:pPr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/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1B881767-5BA7-47A7-B413-811099912F4E}"/>
              </a:ext>
            </a:extLst>
          </p:cNvPr>
          <p:cNvGraphicFramePr/>
          <p:nvPr/>
        </p:nvGraphicFramePr>
        <p:xfrm>
          <a:off x="929838" y="1988705"/>
          <a:ext cx="10614162" cy="3739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3AF95D45-1C9B-40A1-A436-0D8DD5F180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937246" y="3867203"/>
            <a:ext cx="3542484" cy="31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Pacientů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 (%)</a:t>
            </a:r>
          </a:p>
        </p:txBody>
      </p:sp>
      <p:sp>
        <p:nvSpPr>
          <p:cNvPr id="39" name="Rectangle 1">
            <a:extLst>
              <a:ext uri="{FF2B5EF4-FFF2-40B4-BE49-F238E27FC236}">
                <a16:creationId xmlns:a16="http://schemas.microsoft.com/office/drawing/2014/main" id="{DD20ACC5-51F1-4681-8237-A1DA1F0AA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774" y="5725651"/>
            <a:ext cx="2706065" cy="33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89" rIns="91378" bIns="45689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≥5% 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snížení těl. hmotnosti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E92E1C8E-3947-494A-A607-A29D29F53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633" y="5725651"/>
            <a:ext cx="2824687" cy="33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8" tIns="45689" rIns="91378" bIns="45689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≥10% 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snížení těl. hmotnosti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13C9B0E-004F-4A1D-9304-A65662DFAE9E}"/>
              </a:ext>
            </a:extLst>
          </p:cNvPr>
          <p:cNvSpPr/>
          <p:nvPr/>
        </p:nvSpPr>
        <p:spPr bwMode="auto">
          <a:xfrm>
            <a:off x="4441760" y="2026448"/>
            <a:ext cx="189979" cy="192329"/>
          </a:xfrm>
          <a:prstGeom prst="rect">
            <a:avLst/>
          </a:prstGeom>
          <a:solidFill>
            <a:srgbClr val="001965"/>
          </a:solidFill>
          <a:ln w="635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7A1C4F2-8F15-4494-8CA3-D3EF49F09998}"/>
              </a:ext>
            </a:extLst>
          </p:cNvPr>
          <p:cNvSpPr/>
          <p:nvPr/>
        </p:nvSpPr>
        <p:spPr bwMode="auto">
          <a:xfrm>
            <a:off x="6842669" y="2025388"/>
            <a:ext cx="189979" cy="192329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49" name="Rectangle 474">
            <a:extLst>
              <a:ext uri="{FF2B5EF4-FFF2-40B4-BE49-F238E27FC236}">
                <a16:creationId xmlns:a16="http://schemas.microsoft.com/office/drawing/2014/main" id="{2EFB6A27-E814-4B4B-97B6-61A5D447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899" y="2007935"/>
            <a:ext cx="16366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Liraglutid 3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,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0 mg</a:t>
            </a:r>
          </a:p>
        </p:txBody>
      </p:sp>
      <p:sp>
        <p:nvSpPr>
          <p:cNvPr id="50" name="Rectangle 478">
            <a:extLst>
              <a:ext uri="{FF2B5EF4-FFF2-40B4-BE49-F238E27FC236}">
                <a16:creationId xmlns:a16="http://schemas.microsoft.com/office/drawing/2014/main" id="{CB09AD57-8C35-4B25-9F25-F0A510665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818" y="2007935"/>
            <a:ext cx="75501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Placebo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7B94A779-DE11-4B53-9540-7373A1B24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322" y="3069159"/>
            <a:ext cx="1514960" cy="581845"/>
          </a:xfrm>
          <a:prstGeom prst="roundRect">
            <a:avLst/>
          </a:prstGeom>
          <a:noFill/>
          <a:ln w="19050">
            <a:noFill/>
          </a:ln>
        </p:spPr>
        <p:txBody>
          <a:bodyPr wrap="none" lIns="36000" tIns="36000" rIns="36000" bIns="36000" rtlCol="0">
            <a:noAutofit/>
          </a:bodyPr>
          <a:lstStyle>
            <a:defPPr>
              <a:defRPr lang="en-US"/>
            </a:defPPr>
            <a:lvl1pPr marL="0" algn="ctr" defTabSz="914400" eaLnBrk="1" latinLnBrk="0" hangingPunct="1">
              <a:buClr>
                <a:srgbClr val="009FDA"/>
              </a:buClr>
              <a:defRPr sz="1000">
                <a:solidFill>
                  <a:srgbClr val="001965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OR [95% CI]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:</a:t>
            </a:r>
            <a:b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</a:b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3.31 [1.78; 6.16]</a:t>
            </a: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BFD62644-37E3-4426-86D4-7B41911BE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791" y="3069159"/>
            <a:ext cx="1514960" cy="581845"/>
          </a:xfrm>
          <a:prstGeom prst="roundRect">
            <a:avLst/>
          </a:prstGeom>
          <a:noFill/>
          <a:ln w="19050">
            <a:noFill/>
          </a:ln>
        </p:spPr>
        <p:txBody>
          <a:bodyPr wrap="none" lIns="36000" tIns="36000" rIns="36000" bIns="36000" rtlCol="0">
            <a:noAutofit/>
          </a:bodyPr>
          <a:lstStyle>
            <a:defPPr>
              <a:defRPr lang="en-US"/>
            </a:defPPr>
            <a:lvl1pPr lvl="0" algn="ctr" defTabSz="685800" fontAlgn="base">
              <a:spcBef>
                <a:spcPct val="0"/>
              </a:spcBef>
              <a:spcAft>
                <a:spcPct val="0"/>
              </a:spcAft>
              <a:buClrTx/>
              <a:defRPr sz="1000" b="1">
                <a:solidFill>
                  <a:srgbClr val="001965"/>
                </a:solidFill>
                <a:latin typeface="Verdana"/>
                <a:cs typeface="Arial" charset="0"/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OR [95% CI]:</a:t>
            </a:r>
            <a:b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</a:b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charset="0"/>
              </a:rPr>
              <a:t>4.00 [1.81; 8.83]</a:t>
            </a:r>
          </a:p>
        </p:txBody>
      </p:sp>
      <p:sp>
        <p:nvSpPr>
          <p:cNvPr id="44" name="Left Bracket 43">
            <a:extLst>
              <a:ext uri="{FF2B5EF4-FFF2-40B4-BE49-F238E27FC236}">
                <a16:creationId xmlns:a16="http://schemas.microsoft.com/office/drawing/2014/main" id="{B489D029-427D-4588-B925-5C5A926702C8}"/>
              </a:ext>
            </a:extLst>
          </p:cNvPr>
          <p:cNvSpPr/>
          <p:nvPr/>
        </p:nvSpPr>
        <p:spPr>
          <a:xfrm rot="5400000">
            <a:off x="4035683" y="2913676"/>
            <a:ext cx="148239" cy="1779460"/>
          </a:xfrm>
          <a:prstGeom prst="leftBracket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D1280472-B51E-4A1D-A055-192A1DFF3175}"/>
              </a:ext>
            </a:extLst>
          </p:cNvPr>
          <p:cNvSpPr/>
          <p:nvPr/>
        </p:nvSpPr>
        <p:spPr>
          <a:xfrm rot="5400000">
            <a:off x="8805152" y="2943545"/>
            <a:ext cx="148239" cy="1779460"/>
          </a:xfrm>
          <a:prstGeom prst="leftBracket">
            <a:avLst/>
          </a:prstGeom>
          <a:noFill/>
          <a:ln w="9525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5680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42CA-5A58-408E-BF7F-4000FF24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7" y="109302"/>
            <a:ext cx="10896000" cy="1296000"/>
          </a:xfrm>
        </p:spPr>
        <p:txBody>
          <a:bodyPr/>
          <a:lstStyle/>
          <a:p>
            <a:r>
              <a:rPr lang="cs-CZ" dirty="0" err="1"/>
              <a:t>Zm</a:t>
            </a:r>
            <a:r>
              <a:rPr lang="en-US" dirty="0" err="1"/>
              <a:t>ěn</a:t>
            </a:r>
            <a:r>
              <a:rPr lang="cs-CZ" dirty="0"/>
              <a:t>a v kvalitě života (</a:t>
            </a:r>
            <a:r>
              <a:rPr lang="en-US" dirty="0"/>
              <a:t>IWQOL-Kids</a:t>
            </a:r>
            <a:r>
              <a:rPr lang="cs-CZ" dirty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TEENS: </a:t>
            </a:r>
            <a:r>
              <a:rPr lang="cs-CZ" sz="2000" dirty="0">
                <a:solidFill>
                  <a:schemeClr val="accent5"/>
                </a:solidFill>
              </a:rPr>
              <a:t>V</a:t>
            </a:r>
            <a:r>
              <a:rPr lang="en-US" sz="2000" dirty="0">
                <a:solidFill>
                  <a:schemeClr val="accent5"/>
                </a:solidFill>
              </a:rPr>
              <a:t> 56 </a:t>
            </a:r>
            <a:r>
              <a:rPr lang="cs-CZ" sz="2000" dirty="0">
                <a:solidFill>
                  <a:schemeClr val="accent5"/>
                </a:solidFill>
              </a:rPr>
              <a:t>týdnu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9EF7C6-6FEF-4962-A3C9-D2B5AF787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>
                <a:cs typeface="Arial" charset="0"/>
              </a:rPr>
              <a:t>Full analysis set. Graphs are estimated mean data. Statistical analysis is ANCOVA with J2R-MI. </a:t>
            </a:r>
            <a:br>
              <a:rPr lang="en-GB" dirty="0">
                <a:cs typeface="Arial" charset="0"/>
              </a:rPr>
            </a:br>
            <a:r>
              <a:rPr lang="en-GB" dirty="0">
                <a:cs typeface="Arial" charset="0"/>
              </a:rPr>
              <a:t>ANCOVA, analysis of covariance; CI, confidence interval; ETD, estimated treatment difference; J2R-MI, jump-to-reference missing data imputation; </a:t>
            </a:r>
            <a:br>
              <a:rPr lang="en-GB" dirty="0">
                <a:cs typeface="Arial" charset="0"/>
              </a:rPr>
            </a:br>
            <a:r>
              <a:rPr lang="en-GB" dirty="0">
                <a:cs typeface="Arial" charset="0"/>
              </a:rPr>
              <a:t>IWQOL, Impact of Weight on Quality of Life</a:t>
            </a:r>
          </a:p>
          <a:p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>
              <a:cs typeface="Arial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1DCD381-4501-4D6B-8BE0-1B71C1DBAFA8}"/>
              </a:ext>
            </a:extLst>
          </p:cNvPr>
          <p:cNvGraphicFramePr/>
          <p:nvPr/>
        </p:nvGraphicFramePr>
        <p:xfrm>
          <a:off x="834079" y="1745523"/>
          <a:ext cx="10761572" cy="373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43">
            <a:extLst>
              <a:ext uri="{FF2B5EF4-FFF2-40B4-BE49-F238E27FC236}">
                <a16:creationId xmlns:a16="http://schemas.microsoft.com/office/drawing/2014/main" id="{19387005-33B9-4141-9B2D-7CDAA60C7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7436" y="5371294"/>
            <a:ext cx="1564852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67" dirty="0" err="1">
                <a:solidFill>
                  <a:srgbClr val="001965"/>
                </a:solidFill>
                <a:cs typeface="Arial" charset="0"/>
              </a:rPr>
              <a:t>Fyzický</a:t>
            </a:r>
            <a:r>
              <a:rPr lang="en-GB" altLang="en-US" sz="1467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altLang="en-US" sz="1467" dirty="0" err="1">
                <a:solidFill>
                  <a:srgbClr val="001965"/>
                </a:solidFill>
                <a:cs typeface="Arial" charset="0"/>
              </a:rPr>
              <a:t>komfort</a:t>
            </a:r>
            <a:endParaRPr lang="en-GB" altLang="en-US" sz="1467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11" name="Rectangle 43">
            <a:extLst>
              <a:ext uri="{FF2B5EF4-FFF2-40B4-BE49-F238E27FC236}">
                <a16:creationId xmlns:a16="http://schemas.microsoft.com/office/drawing/2014/main" id="{46AAAB4E-3488-4AD3-A8DB-8CB073EDD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872" y="5371294"/>
            <a:ext cx="1124026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67" dirty="0" err="1">
                <a:solidFill>
                  <a:srgbClr val="001965"/>
                </a:solidFill>
                <a:cs typeface="Arial" charset="0"/>
              </a:rPr>
              <a:t>Úcta</a:t>
            </a:r>
            <a:r>
              <a:rPr lang="en-GB" altLang="en-US" sz="1467" dirty="0">
                <a:solidFill>
                  <a:srgbClr val="001965"/>
                </a:solidFill>
                <a:cs typeface="Arial" charset="0"/>
              </a:rPr>
              <a:t> k </a:t>
            </a:r>
            <a:r>
              <a:rPr lang="en-GB" altLang="en-US" sz="1467" dirty="0" err="1">
                <a:solidFill>
                  <a:srgbClr val="001965"/>
                </a:solidFill>
                <a:cs typeface="Arial" charset="0"/>
              </a:rPr>
              <a:t>tělu</a:t>
            </a:r>
            <a:endParaRPr lang="en-GB" altLang="en-US" sz="1467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0FF694E1-8FDE-4229-868D-81E8BAD8D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875" y="5371294"/>
            <a:ext cx="1539204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en-US" sz="1467" dirty="0">
                <a:solidFill>
                  <a:srgbClr val="001965"/>
                </a:solidFill>
                <a:cs typeface="Arial" charset="0"/>
              </a:rPr>
              <a:t>Rodinné vztahy</a:t>
            </a:r>
            <a:endParaRPr lang="en-GB" altLang="en-US" sz="1467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id="{60B76563-7934-4F9F-9E6A-53A443CA3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0165" y="5371294"/>
            <a:ext cx="1733168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67" dirty="0" err="1">
                <a:solidFill>
                  <a:srgbClr val="001965"/>
                </a:solidFill>
                <a:cs typeface="Arial" charset="0"/>
              </a:rPr>
              <a:t>Společenský</a:t>
            </a:r>
            <a:r>
              <a:rPr lang="en-GB" altLang="en-US" sz="1467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altLang="en-US" sz="1467" dirty="0" err="1">
                <a:solidFill>
                  <a:srgbClr val="001965"/>
                </a:solidFill>
                <a:cs typeface="Arial" charset="0"/>
              </a:rPr>
              <a:t>život</a:t>
            </a:r>
            <a:endParaRPr lang="en-GB" altLang="en-US" sz="1467" dirty="0">
              <a:solidFill>
                <a:srgbClr val="001965"/>
              </a:solidFill>
              <a:cs typeface="Arial" charset="0"/>
            </a:endParaRPr>
          </a:p>
        </p:txBody>
      </p:sp>
      <p:sp>
        <p:nvSpPr>
          <p:cNvPr id="14" name="Rectangle 43">
            <a:extLst>
              <a:ext uri="{FF2B5EF4-FFF2-40B4-BE49-F238E27FC236}">
                <a16:creationId xmlns:a16="http://schemas.microsoft.com/office/drawing/2014/main" id="{BCA34842-E1C8-4CC1-9E26-00CDFA720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2699" y="5371294"/>
            <a:ext cx="630942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67" dirty="0">
                <a:solidFill>
                  <a:srgbClr val="001965"/>
                </a:solidFill>
                <a:cs typeface="Arial" charset="0"/>
              </a:rPr>
              <a:t>Total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00542-34CA-4997-B468-920DE74E976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68543" y="3970054"/>
            <a:ext cx="2340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defRPr/>
            </a:pPr>
            <a:r>
              <a:rPr lang="en-GB" sz="1400" kern="0" dirty="0" err="1">
                <a:solidFill>
                  <a:srgbClr val="001965"/>
                </a:solidFill>
                <a:cs typeface="Arial" charset="0"/>
              </a:rPr>
              <a:t>Průměrná</a:t>
            </a:r>
            <a:r>
              <a:rPr lang="en-GB" sz="1400" kern="0" dirty="0">
                <a:solidFill>
                  <a:srgbClr val="001965"/>
                </a:solidFill>
                <a:cs typeface="Arial" charset="0"/>
              </a:rPr>
              <a:t> </a:t>
            </a:r>
            <a:r>
              <a:rPr lang="en-GB" sz="1400" kern="0" dirty="0" err="1">
                <a:solidFill>
                  <a:srgbClr val="001965"/>
                </a:solidFill>
                <a:cs typeface="Arial" charset="0"/>
              </a:rPr>
              <a:t>změna</a:t>
            </a:r>
            <a:r>
              <a:rPr lang="en-GB" sz="1400" kern="0" dirty="0">
                <a:solidFill>
                  <a:srgbClr val="001965"/>
                </a:solidFill>
                <a:cs typeface="Arial" charset="0"/>
              </a:rPr>
              <a:t> (</a:t>
            </a:r>
            <a:r>
              <a:rPr lang="en-GB" sz="1400" kern="0" dirty="0" err="1">
                <a:solidFill>
                  <a:srgbClr val="001965"/>
                </a:solidFill>
                <a:cs typeface="Arial" charset="0"/>
              </a:rPr>
              <a:t>skóre</a:t>
            </a:r>
            <a:r>
              <a:rPr lang="en-GB" sz="1400" kern="0" dirty="0">
                <a:solidFill>
                  <a:srgbClr val="001965"/>
                </a:solidFill>
                <a:cs typeface="Arial" charset="0"/>
              </a:rPr>
              <a:t>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196137-06FA-401B-819A-4995F43FEF69}"/>
              </a:ext>
            </a:extLst>
          </p:cNvPr>
          <p:cNvGrpSpPr/>
          <p:nvPr/>
        </p:nvGrpSpPr>
        <p:grpSpPr>
          <a:xfrm>
            <a:off x="4394776" y="1924382"/>
            <a:ext cx="3456716" cy="225767"/>
            <a:chOff x="3296081" y="1236699"/>
            <a:chExt cx="2592537" cy="1693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99D183-1725-4285-BB3C-3F9EFC357AC6}"/>
                </a:ext>
              </a:extLst>
            </p:cNvPr>
            <p:cNvSpPr/>
            <p:nvPr/>
          </p:nvSpPr>
          <p:spPr bwMode="auto">
            <a:xfrm>
              <a:off x="3296081" y="1250560"/>
              <a:ext cx="144463" cy="144000"/>
            </a:xfrm>
            <a:prstGeom prst="rect">
              <a:avLst/>
            </a:prstGeom>
            <a:solidFill>
              <a:srgbClr val="00196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67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8C854B-4DC0-4709-9E77-D835438F2D9F}"/>
                </a:ext>
              </a:extLst>
            </p:cNvPr>
            <p:cNvSpPr/>
            <p:nvPr/>
          </p:nvSpPr>
          <p:spPr bwMode="auto">
            <a:xfrm>
              <a:off x="5121771" y="1249766"/>
              <a:ext cx="144463" cy="144000"/>
            </a:xfrm>
            <a:prstGeom prst="rect">
              <a:avLst/>
            </a:prstGeom>
            <a:solidFill>
              <a:schemeClr val="accent6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67" dirty="0">
                <a:solidFill>
                  <a:srgbClr val="FFFFFF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C6117DA-49A8-42FF-991D-B7E1D35636DF}"/>
                </a:ext>
              </a:extLst>
            </p:cNvPr>
            <p:cNvGrpSpPr/>
            <p:nvPr/>
          </p:nvGrpSpPr>
          <p:grpSpPr>
            <a:xfrm>
              <a:off x="3492374" y="1236699"/>
              <a:ext cx="2396244" cy="169325"/>
              <a:chOff x="3399026" y="1258463"/>
              <a:chExt cx="2396244" cy="169325"/>
            </a:xfrm>
          </p:grpSpPr>
          <p:sp>
            <p:nvSpPr>
              <p:cNvPr id="20" name="Rectangle 474">
                <a:extLst>
                  <a:ext uri="{FF2B5EF4-FFF2-40B4-BE49-F238E27FC236}">
                    <a16:creationId xmlns:a16="http://schemas.microsoft.com/office/drawing/2014/main" id="{827ABD68-2485-4C7B-A7E9-B646F2A4D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9026" y="1258463"/>
                <a:ext cx="1124106" cy="16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Liraglutid 3</a:t>
                </a:r>
                <a:r>
                  <a:rPr lang="cs-CZ" sz="1467" dirty="0">
                    <a:solidFill>
                      <a:srgbClr val="001965"/>
                    </a:solidFill>
                    <a:cs typeface="Arial" charset="0"/>
                  </a:rPr>
                  <a:t>,</a:t>
                </a: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0 mg</a:t>
                </a:r>
              </a:p>
            </p:txBody>
          </p:sp>
          <p:sp>
            <p:nvSpPr>
              <p:cNvPr id="21" name="Rectangle 478">
                <a:extLst>
                  <a:ext uri="{FF2B5EF4-FFF2-40B4-BE49-F238E27FC236}">
                    <a16:creationId xmlns:a16="http://schemas.microsoft.com/office/drawing/2014/main" id="{0C387DDE-2DB2-44B6-BCDE-2679B7AC2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661" y="1258463"/>
                <a:ext cx="538609" cy="16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Placebo</a:t>
                </a:r>
              </a:p>
            </p:txBody>
          </p:sp>
        </p:grpSp>
      </p:grpSp>
      <p:sp>
        <p:nvSpPr>
          <p:cNvPr id="22" name="TextBox 1">
            <a:extLst>
              <a:ext uri="{FF2B5EF4-FFF2-40B4-BE49-F238E27FC236}">
                <a16:creationId xmlns:a16="http://schemas.microsoft.com/office/drawing/2014/main" id="{8681918C-ADD5-47FD-AFC3-DE6789996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133" y="2361081"/>
            <a:ext cx="1344000" cy="864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1965"/>
            </a:solidFill>
          </a:ln>
        </p:spPr>
        <p:txBody>
          <a:bodyPr wrap="none" lIns="48000" tIns="48000" rIns="48000" bIns="48000" rtlCol="0" anchor="ctr" anchorCtr="0">
            <a:noAutofit/>
          </a:bodyPr>
          <a:lstStyle>
            <a:defPPr>
              <a:defRPr lang="en-US"/>
            </a:defPPr>
            <a:lvl1pPr marL="0" algn="ctr" defTabSz="914400" eaLnBrk="1" latinLnBrk="0" hangingPunct="1">
              <a:buClr>
                <a:srgbClr val="009FDA"/>
              </a:buClr>
              <a:defRPr sz="1000">
                <a:solidFill>
                  <a:srgbClr val="001965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b="1" dirty="0">
                <a:cs typeface="Arial" charset="0"/>
              </a:rPr>
              <a:t>ETD [95% CI]</a:t>
            </a:r>
            <a:r>
              <a:rPr lang="en-GB" altLang="en-US" sz="1067" dirty="0">
                <a:cs typeface="Arial" charset="0"/>
              </a:rPr>
              <a:t>:</a:t>
            </a:r>
            <a:br>
              <a:rPr lang="en-GB" altLang="en-US" sz="1067" dirty="0">
                <a:cs typeface="Arial" charset="0"/>
              </a:rPr>
            </a:br>
            <a:r>
              <a:rPr lang="en-GB" altLang="en-US" sz="1067" dirty="0">
                <a:cs typeface="Arial" charset="0"/>
              </a:rPr>
              <a:t>2.94</a:t>
            </a:r>
            <a:endParaRPr lang="en-GB" sz="1067" dirty="0">
              <a:cs typeface="Arial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67" dirty="0">
                <a:cs typeface="Arial" charset="0"/>
              </a:rPr>
              <a:t>[–1.12; 6.99]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i="1" dirty="0">
                <a:cs typeface="Arial" charset="0"/>
              </a:rPr>
              <a:t>p</a:t>
            </a:r>
            <a:r>
              <a:rPr lang="en-GB" altLang="en-US" sz="1067" dirty="0">
                <a:cs typeface="Arial" charset="0"/>
              </a:rPr>
              <a:t>=</a:t>
            </a:r>
            <a:r>
              <a:rPr lang="en-GB" sz="1067" dirty="0">
                <a:cs typeface="Arial" charset="0"/>
              </a:rPr>
              <a:t>0.1554</a:t>
            </a:r>
            <a:endParaRPr lang="en-GB" sz="1067" baseline="30000" dirty="0">
              <a:cs typeface="Arial" charset="0"/>
            </a:endParaRPr>
          </a:p>
        </p:txBody>
      </p:sp>
      <p:sp>
        <p:nvSpPr>
          <p:cNvPr id="23" name="TextBox 1">
            <a:extLst>
              <a:ext uri="{FF2B5EF4-FFF2-40B4-BE49-F238E27FC236}">
                <a16:creationId xmlns:a16="http://schemas.microsoft.com/office/drawing/2014/main" id="{12A5BC46-8332-45F2-8551-963D0479A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405" y="2361081"/>
            <a:ext cx="1344000" cy="864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1965"/>
            </a:solidFill>
          </a:ln>
        </p:spPr>
        <p:txBody>
          <a:bodyPr wrap="none" lIns="48000" tIns="48000" rIns="48000" bIns="48000" rtlCol="0" anchor="ctr" anchorCtr="0">
            <a:noAutofit/>
          </a:bodyPr>
          <a:lstStyle>
            <a:defPPr>
              <a:defRPr lang="en-US"/>
            </a:defPPr>
            <a:lvl1pPr marL="0" algn="ctr" defTabSz="914400" eaLnBrk="1" latinLnBrk="0" hangingPunct="1">
              <a:buClr>
                <a:srgbClr val="009FDA"/>
              </a:buClr>
              <a:defRPr sz="1000">
                <a:solidFill>
                  <a:srgbClr val="001965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b="1" dirty="0">
                <a:cs typeface="Arial" charset="0"/>
              </a:rPr>
              <a:t>ETD [95% CI]</a:t>
            </a:r>
            <a:r>
              <a:rPr lang="en-GB" altLang="en-US" sz="1067" dirty="0">
                <a:cs typeface="Arial" charset="0"/>
              </a:rPr>
              <a:t>:</a:t>
            </a:r>
            <a:br>
              <a:rPr lang="en-GB" altLang="en-US" sz="1067" dirty="0">
                <a:cs typeface="Arial" charset="0"/>
              </a:rPr>
            </a:br>
            <a:r>
              <a:rPr lang="en-GB" sz="1067" dirty="0">
                <a:cs typeface="Arial" charset="0"/>
              </a:rPr>
              <a:t>2.11</a:t>
            </a:r>
            <a:br>
              <a:rPr lang="en-GB" sz="1067" dirty="0">
                <a:cs typeface="Arial" charset="0"/>
              </a:rPr>
            </a:br>
            <a:r>
              <a:rPr lang="en-GB" sz="1067" dirty="0">
                <a:cs typeface="Arial" charset="0"/>
              </a:rPr>
              <a:t>[–2.80; 7.02]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i="1" dirty="0">
                <a:cs typeface="Arial" charset="0"/>
              </a:rPr>
              <a:t>p</a:t>
            </a:r>
            <a:r>
              <a:rPr lang="en-GB" altLang="en-US" sz="1067" dirty="0">
                <a:cs typeface="Arial" charset="0"/>
              </a:rPr>
              <a:t>=</a:t>
            </a:r>
            <a:r>
              <a:rPr lang="en-GB" sz="1067" dirty="0">
                <a:cs typeface="Arial" charset="0"/>
              </a:rPr>
              <a:t>0.4003</a:t>
            </a:r>
            <a:endParaRPr lang="en-GB" sz="1067" baseline="30000" dirty="0">
              <a:cs typeface="Arial" charset="0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E07ED963-596B-45FD-9ED1-ADA879619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48" y="2361081"/>
            <a:ext cx="1344000" cy="864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1965"/>
            </a:solidFill>
          </a:ln>
        </p:spPr>
        <p:txBody>
          <a:bodyPr wrap="none" lIns="48000" tIns="48000" rIns="48000" bIns="48000" rtlCol="0" anchor="ctr" anchorCtr="0">
            <a:noAutofit/>
          </a:bodyPr>
          <a:lstStyle>
            <a:defPPr>
              <a:defRPr lang="en-US"/>
            </a:defPPr>
            <a:lvl1pPr marL="0" algn="ctr" defTabSz="914400" eaLnBrk="1" latinLnBrk="0" hangingPunct="1">
              <a:buClr>
                <a:srgbClr val="009FDA"/>
              </a:buClr>
              <a:defRPr sz="1000">
                <a:solidFill>
                  <a:srgbClr val="001965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b="1" dirty="0">
                <a:cs typeface="Arial" charset="0"/>
              </a:rPr>
              <a:t>ETD [95% CI]</a:t>
            </a:r>
            <a:r>
              <a:rPr lang="en-GB" altLang="en-US" sz="1067" dirty="0">
                <a:cs typeface="Arial" charset="0"/>
              </a:rPr>
              <a:t>:</a:t>
            </a:r>
            <a:br>
              <a:rPr lang="en-GB" altLang="en-US" sz="1067" dirty="0">
                <a:cs typeface="Arial" charset="0"/>
              </a:rPr>
            </a:br>
            <a:r>
              <a:rPr lang="en-GB" sz="1067" dirty="0">
                <a:cs typeface="Arial" charset="0"/>
              </a:rPr>
              <a:t>–</a:t>
            </a:r>
            <a:r>
              <a:rPr lang="en-GB" altLang="en-US" sz="1067" dirty="0">
                <a:cs typeface="Arial" charset="0"/>
              </a:rPr>
              <a:t>0.84</a:t>
            </a:r>
            <a:br>
              <a:rPr lang="en-GB" altLang="en-US" sz="1067" dirty="0">
                <a:cs typeface="Arial" charset="0"/>
              </a:rPr>
            </a:br>
            <a:r>
              <a:rPr lang="en-GB" sz="1067" dirty="0">
                <a:cs typeface="Arial" charset="0"/>
              </a:rPr>
              <a:t>[–2.88; 1.20]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i="1" dirty="0">
                <a:cs typeface="Arial" charset="0"/>
              </a:rPr>
              <a:t>p</a:t>
            </a:r>
            <a:r>
              <a:rPr lang="en-GB" altLang="en-US" sz="1067" dirty="0">
                <a:cs typeface="Arial" charset="0"/>
              </a:rPr>
              <a:t>=</a:t>
            </a:r>
            <a:r>
              <a:rPr lang="en-GB" sz="1067" dirty="0">
                <a:cs typeface="Arial" charset="0"/>
              </a:rPr>
              <a:t>0.4213</a:t>
            </a:r>
            <a:endParaRPr lang="en-GB" sz="1067" baseline="30000" dirty="0">
              <a:cs typeface="Arial" charset="0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AD2BD7AC-6590-4638-A3ED-FA91AF77D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645" y="2361081"/>
            <a:ext cx="1344000" cy="864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1965"/>
            </a:solidFill>
          </a:ln>
        </p:spPr>
        <p:txBody>
          <a:bodyPr wrap="none" lIns="48000" tIns="48000" rIns="48000" bIns="48000" rtlCol="0" anchor="ctr" anchorCtr="0">
            <a:noAutofit/>
          </a:bodyPr>
          <a:lstStyle>
            <a:defPPr>
              <a:defRPr lang="en-US"/>
            </a:defPPr>
            <a:lvl1pPr marL="0" algn="ctr" defTabSz="914400" eaLnBrk="1" latinLnBrk="0" hangingPunct="1">
              <a:buClr>
                <a:srgbClr val="009FDA"/>
              </a:buClr>
              <a:defRPr sz="1000">
                <a:solidFill>
                  <a:srgbClr val="001965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b="1" dirty="0">
                <a:cs typeface="Arial" charset="0"/>
              </a:rPr>
              <a:t>ETD [95% CI]</a:t>
            </a:r>
            <a:r>
              <a:rPr lang="en-GB" altLang="en-US" sz="1067" dirty="0">
                <a:cs typeface="Arial" charset="0"/>
              </a:rPr>
              <a:t>:</a:t>
            </a:r>
            <a:br>
              <a:rPr lang="en-GB" altLang="en-US" sz="1067" dirty="0">
                <a:cs typeface="Arial" charset="0"/>
              </a:rPr>
            </a:br>
            <a:r>
              <a:rPr lang="en-GB" altLang="en-US" sz="1067" dirty="0">
                <a:cs typeface="Arial" charset="0"/>
              </a:rPr>
              <a:t>1</a:t>
            </a:r>
            <a:r>
              <a:rPr lang="en-GB" sz="1067" dirty="0">
                <a:cs typeface="Arial" charset="0"/>
              </a:rPr>
              <a:t>.01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67" dirty="0">
                <a:cs typeface="Arial" charset="0"/>
              </a:rPr>
              <a:t>[–1.99; 4.02]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i="1" dirty="0">
                <a:cs typeface="Arial" charset="0"/>
              </a:rPr>
              <a:t>p</a:t>
            </a:r>
            <a:r>
              <a:rPr lang="en-GB" altLang="en-US" sz="1067" dirty="0">
                <a:cs typeface="Arial" charset="0"/>
              </a:rPr>
              <a:t>=</a:t>
            </a:r>
            <a:r>
              <a:rPr lang="en-GB" sz="1067" dirty="0">
                <a:cs typeface="Arial" charset="0"/>
              </a:rPr>
              <a:t>0.5088</a:t>
            </a:r>
            <a:endParaRPr lang="en-GB" sz="1067" baseline="30000" dirty="0">
              <a:cs typeface="Arial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517D74DC-D040-414D-A2CB-2ABEB6D7B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8295" y="2361081"/>
            <a:ext cx="1344000" cy="864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1965"/>
            </a:solidFill>
          </a:ln>
        </p:spPr>
        <p:txBody>
          <a:bodyPr wrap="none" lIns="48000" tIns="48000" rIns="48000" bIns="48000" rtlCol="0" anchor="ctr" anchorCtr="0">
            <a:noAutofit/>
          </a:bodyPr>
          <a:lstStyle>
            <a:defPPr>
              <a:defRPr lang="en-US"/>
            </a:defPPr>
            <a:lvl1pPr marL="0" algn="ctr" defTabSz="914400" eaLnBrk="1" latinLnBrk="0" hangingPunct="1">
              <a:buClr>
                <a:srgbClr val="009FDA"/>
              </a:buClr>
              <a:defRPr sz="1000">
                <a:solidFill>
                  <a:srgbClr val="001965"/>
                </a:solidFill>
                <a:latin typeface="+mn-lt"/>
              </a:defRPr>
            </a:lvl1pPr>
            <a:lvl2pPr defTabSz="914400" eaLnBrk="1" latinLnBrk="0" hangingPunct="1">
              <a:defRPr sz="1800">
                <a:latin typeface="+mn-lt"/>
                <a:cs typeface="+mn-cs"/>
              </a:defRPr>
            </a:lvl2pPr>
            <a:lvl3pPr defTabSz="914400" eaLnBrk="1" latinLnBrk="0" hangingPunct="1">
              <a:defRPr sz="1800">
                <a:latin typeface="+mn-lt"/>
                <a:cs typeface="+mn-cs"/>
              </a:defRPr>
            </a:lvl3pPr>
            <a:lvl4pPr defTabSz="914400" eaLnBrk="1" latinLnBrk="0" hangingPunct="1">
              <a:defRPr sz="1800">
                <a:latin typeface="+mn-lt"/>
                <a:cs typeface="+mn-cs"/>
              </a:defRPr>
            </a:lvl4pPr>
            <a:lvl5pPr defTabSz="914400" eaLnBrk="1" latinLnBrk="0" hangingPunct="1">
              <a:defRPr sz="1800">
                <a:latin typeface="+mn-lt"/>
                <a:cs typeface="+mn-cs"/>
              </a:defRPr>
            </a:lvl5pPr>
            <a:lvl6pPr>
              <a:defRPr sz="1800">
                <a:latin typeface="+mn-lt"/>
                <a:cs typeface="+mn-cs"/>
              </a:defRPr>
            </a:lvl6pPr>
            <a:lvl7pPr>
              <a:defRPr sz="1800">
                <a:latin typeface="+mn-lt"/>
                <a:cs typeface="+mn-cs"/>
              </a:defRPr>
            </a:lvl7pPr>
            <a:lvl8pPr>
              <a:defRPr sz="1800">
                <a:latin typeface="+mn-lt"/>
                <a:cs typeface="+mn-cs"/>
              </a:defRPr>
            </a:lvl8pPr>
            <a:lvl9pPr>
              <a:defRPr sz="1800">
                <a:latin typeface="+mn-lt"/>
                <a:cs typeface="+mn-cs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b="1" dirty="0">
                <a:cs typeface="Arial" charset="0"/>
              </a:rPr>
              <a:t>ETD [95% CI]</a:t>
            </a:r>
            <a:r>
              <a:rPr lang="en-GB" altLang="en-US" sz="1067" dirty="0">
                <a:cs typeface="Arial" charset="0"/>
              </a:rPr>
              <a:t>:</a:t>
            </a:r>
            <a:br>
              <a:rPr lang="en-GB" altLang="en-US" sz="1067" dirty="0">
                <a:cs typeface="Arial" charset="0"/>
              </a:rPr>
            </a:br>
            <a:r>
              <a:rPr lang="en-GB" altLang="en-US" sz="1067" dirty="0">
                <a:cs typeface="Arial" charset="0"/>
              </a:rPr>
              <a:t>1.31</a:t>
            </a:r>
            <a:endParaRPr lang="en-GB" sz="1067" dirty="0">
              <a:cs typeface="Arial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67" dirty="0">
                <a:cs typeface="Arial" charset="0"/>
              </a:rPr>
              <a:t>[–1.57; 4.20]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67" i="1" dirty="0">
                <a:cs typeface="Arial" charset="0"/>
              </a:rPr>
              <a:t>p</a:t>
            </a:r>
            <a:r>
              <a:rPr lang="en-GB" altLang="en-US" sz="1067" dirty="0">
                <a:cs typeface="Arial" charset="0"/>
              </a:rPr>
              <a:t>=</a:t>
            </a:r>
            <a:r>
              <a:rPr lang="en-GB" sz="1067" dirty="0">
                <a:cs typeface="Arial" charset="0"/>
              </a:rPr>
              <a:t>0.3712</a:t>
            </a:r>
            <a:endParaRPr lang="en-GB" sz="1067" baseline="30000" dirty="0">
              <a:cs typeface="Arial" charset="0"/>
            </a:endParaRPr>
          </a:p>
        </p:txBody>
      </p:sp>
      <p:sp>
        <p:nvSpPr>
          <p:cNvPr id="27" name="Rectangle 43">
            <a:extLst>
              <a:ext uri="{FF2B5EF4-FFF2-40B4-BE49-F238E27FC236}">
                <a16:creationId xmlns:a16="http://schemas.microsoft.com/office/drawing/2014/main" id="{921155DB-D326-4704-AE32-5A43CBE33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776" y="5682902"/>
            <a:ext cx="540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001965"/>
                </a:solidFill>
                <a:cs typeface="Arial" charset="0"/>
              </a:rPr>
              <a:t>85.2</a:t>
            </a:r>
          </a:p>
        </p:txBody>
      </p:sp>
      <p:sp>
        <p:nvSpPr>
          <p:cNvPr id="28" name="Rectangle 43">
            <a:extLst>
              <a:ext uri="{FF2B5EF4-FFF2-40B4-BE49-F238E27FC236}">
                <a16:creationId xmlns:a16="http://schemas.microsoft.com/office/drawing/2014/main" id="{720B7A88-4FA9-405D-BA3C-7B459333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55" y="5682902"/>
            <a:ext cx="540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001965"/>
                </a:solidFill>
                <a:cs typeface="Arial" charset="0"/>
              </a:rPr>
              <a:t>70.3</a:t>
            </a:r>
          </a:p>
        </p:txBody>
      </p:sp>
      <p:sp>
        <p:nvSpPr>
          <p:cNvPr id="29" name="Rectangle 43">
            <a:extLst>
              <a:ext uri="{FF2B5EF4-FFF2-40B4-BE49-F238E27FC236}">
                <a16:creationId xmlns:a16="http://schemas.microsoft.com/office/drawing/2014/main" id="{0FEC0D6F-4FFD-4ECB-836B-0310C39BD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048" y="5682902"/>
            <a:ext cx="540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001965"/>
                </a:solidFill>
                <a:cs typeface="Arial" charset="0"/>
              </a:rPr>
              <a:t>96.1</a:t>
            </a:r>
          </a:p>
        </p:txBody>
      </p:sp>
      <p:sp>
        <p:nvSpPr>
          <p:cNvPr id="30" name="Rectangle 43">
            <a:extLst>
              <a:ext uri="{FF2B5EF4-FFF2-40B4-BE49-F238E27FC236}">
                <a16:creationId xmlns:a16="http://schemas.microsoft.com/office/drawing/2014/main" id="{832C3480-A497-4A74-A536-EB902FC09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002" y="5682902"/>
            <a:ext cx="540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001965"/>
                </a:solidFill>
                <a:cs typeface="Arial" charset="0"/>
              </a:rPr>
              <a:t>88.8</a:t>
            </a:r>
          </a:p>
        </p:txBody>
      </p:sp>
      <p:sp>
        <p:nvSpPr>
          <p:cNvPr id="31" name="Rectangle 43">
            <a:extLst>
              <a:ext uri="{FF2B5EF4-FFF2-40B4-BE49-F238E27FC236}">
                <a16:creationId xmlns:a16="http://schemas.microsoft.com/office/drawing/2014/main" id="{20572334-ADDB-4CDF-8818-56D438A09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247" y="5682902"/>
            <a:ext cx="540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001965"/>
                </a:solidFill>
                <a:cs typeface="Arial" charset="0"/>
              </a:rPr>
              <a:t>83.5</a:t>
            </a:r>
          </a:p>
        </p:txBody>
      </p:sp>
      <p:sp>
        <p:nvSpPr>
          <p:cNvPr id="32" name="Rectangle 43">
            <a:extLst>
              <a:ext uri="{FF2B5EF4-FFF2-40B4-BE49-F238E27FC236}">
                <a16:creationId xmlns:a16="http://schemas.microsoft.com/office/drawing/2014/main" id="{EBFD6E7B-30B1-4A4D-B704-A5165F4AA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49" y="5682902"/>
            <a:ext cx="15648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001965"/>
                </a:solidFill>
                <a:cs typeface="Arial" charset="0"/>
              </a:rPr>
              <a:t>Baseline (</a:t>
            </a:r>
            <a:r>
              <a:rPr lang="cs-CZ" altLang="en-US" sz="1400" dirty="0">
                <a:solidFill>
                  <a:srgbClr val="001965"/>
                </a:solidFill>
                <a:cs typeface="Arial" charset="0"/>
              </a:rPr>
              <a:t>skóre</a:t>
            </a:r>
            <a:r>
              <a:rPr lang="en-GB" altLang="en-US" sz="1400" dirty="0">
                <a:solidFill>
                  <a:srgbClr val="001965"/>
                </a:solidFill>
                <a:cs typeface="Arial" charset="0"/>
              </a:rPr>
              <a:t>):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9C6E8D-F098-4DA9-A701-8F17B94EB608}"/>
              </a:ext>
            </a:extLst>
          </p:cNvPr>
          <p:cNvSpPr/>
          <p:nvPr/>
        </p:nvSpPr>
        <p:spPr>
          <a:xfrm>
            <a:off x="1169564" y="5371294"/>
            <a:ext cx="73449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67" dirty="0">
                <a:solidFill>
                  <a:srgbClr val="001965"/>
                </a:solidFill>
                <a:cs typeface="Arial" charset="0"/>
              </a:rPr>
              <a:t>S</a:t>
            </a:r>
            <a:r>
              <a:rPr lang="cs-CZ" altLang="en-US" sz="1467" dirty="0" err="1">
                <a:solidFill>
                  <a:srgbClr val="001965"/>
                </a:solidFill>
                <a:cs typeface="Arial" charset="0"/>
              </a:rPr>
              <a:t>kóre</a:t>
            </a:r>
            <a:r>
              <a:rPr lang="en-GB" altLang="en-US" sz="1467" dirty="0">
                <a:solidFill>
                  <a:srgbClr val="001965"/>
                </a:solidFill>
                <a:cs typeface="Arial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1690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EFAB-D95F-4F56-AB15-D937100C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8" y="157645"/>
            <a:ext cx="10896000" cy="1296000"/>
          </a:xfrm>
        </p:spPr>
        <p:txBody>
          <a:bodyPr/>
          <a:lstStyle/>
          <a:p>
            <a:r>
              <a:rPr lang="cs-CZ" dirty="0"/>
              <a:t>Nežádoucí účinky během léčby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TEENS: 0-56 </a:t>
            </a:r>
            <a:r>
              <a:rPr lang="cs-CZ" sz="2000" dirty="0">
                <a:solidFill>
                  <a:schemeClr val="accent5"/>
                </a:solidFill>
              </a:rPr>
              <a:t>týdnů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6E57CF-0F42-4316-B748-3E48CEB3A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altLang="en-US" dirty="0"/>
              <a:t>Safety analysis set (n=125 for liraglutide and n=126 for placebo). Data are from participants on-treatment (including events occurring ≤14 days after the last day on trial product). </a:t>
            </a:r>
            <a:br>
              <a:rPr lang="en-GB" altLang="en-US" dirty="0"/>
            </a:br>
            <a:r>
              <a:rPr lang="en-GB" altLang="en-US" dirty="0"/>
              <a:t>*P</a:t>
            </a:r>
            <a:r>
              <a:rPr lang="en-GB" dirty="0"/>
              <a:t>articipant</a:t>
            </a:r>
            <a:r>
              <a:rPr lang="en-GB" altLang="en-US" dirty="0"/>
              <a:t>s experiencing at least one event; †Leading to discontinuation of trial product.</a:t>
            </a:r>
          </a:p>
          <a:p>
            <a:r>
              <a:rPr lang="en-GB" altLang="en-US" dirty="0"/>
              <a:t>AE, adverse event.</a:t>
            </a:r>
          </a:p>
          <a:p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alt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81F3595-1BB2-435D-B265-861D86508EF2}"/>
              </a:ext>
            </a:extLst>
          </p:cNvPr>
          <p:cNvGraphicFramePr/>
          <p:nvPr/>
        </p:nvGraphicFramePr>
        <p:xfrm>
          <a:off x="878908" y="1856232"/>
          <a:ext cx="10874180" cy="4246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C96D368-5A29-4469-B4C7-3BA3B16EAC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9726" y="3539745"/>
            <a:ext cx="12843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400" dirty="0">
                <a:solidFill>
                  <a:srgbClr val="001965"/>
                </a:solidFill>
                <a:cs typeface="Arial" charset="0"/>
              </a:rPr>
              <a:t>Pacientů</a:t>
            </a:r>
            <a:r>
              <a:rPr lang="en-GB" sz="1400" baseline="30000" dirty="0">
                <a:solidFill>
                  <a:srgbClr val="001965"/>
                </a:solidFill>
                <a:cs typeface="Arial" charset="0"/>
              </a:rPr>
              <a:t>*</a:t>
            </a:r>
            <a:r>
              <a:rPr lang="en-GB" sz="1400" dirty="0">
                <a:solidFill>
                  <a:srgbClr val="001965"/>
                </a:solidFill>
                <a:cs typeface="Arial" charset="0"/>
              </a:rPr>
              <a:t> (%)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2B3FA8-8C72-48B6-9902-C0FC001F97B9}"/>
              </a:ext>
            </a:extLst>
          </p:cNvPr>
          <p:cNvGrpSpPr/>
          <p:nvPr/>
        </p:nvGrpSpPr>
        <p:grpSpPr>
          <a:xfrm>
            <a:off x="4394776" y="1924382"/>
            <a:ext cx="3456716" cy="225767"/>
            <a:chOff x="3296081" y="1236699"/>
            <a:chExt cx="2592537" cy="1693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31C16B7-6178-49E3-9E5C-770D8076EF13}"/>
                </a:ext>
              </a:extLst>
            </p:cNvPr>
            <p:cNvSpPr/>
            <p:nvPr/>
          </p:nvSpPr>
          <p:spPr bwMode="auto">
            <a:xfrm>
              <a:off x="3296081" y="1250560"/>
              <a:ext cx="144463" cy="144000"/>
            </a:xfrm>
            <a:prstGeom prst="rect">
              <a:avLst/>
            </a:prstGeom>
            <a:solidFill>
              <a:srgbClr val="00196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67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94B464-CE49-4B38-BC40-9C8A1D4E9752}"/>
                </a:ext>
              </a:extLst>
            </p:cNvPr>
            <p:cNvSpPr/>
            <p:nvPr/>
          </p:nvSpPr>
          <p:spPr bwMode="auto">
            <a:xfrm>
              <a:off x="5121771" y="1249766"/>
              <a:ext cx="144463" cy="144000"/>
            </a:xfrm>
            <a:prstGeom prst="rect">
              <a:avLst/>
            </a:prstGeom>
            <a:solidFill>
              <a:schemeClr val="accent6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67" dirty="0">
                <a:solidFill>
                  <a:srgbClr val="FFFFFF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5C6E0A-95E5-4DE8-A968-EFEB4C500652}"/>
                </a:ext>
              </a:extLst>
            </p:cNvPr>
            <p:cNvGrpSpPr/>
            <p:nvPr/>
          </p:nvGrpSpPr>
          <p:grpSpPr>
            <a:xfrm>
              <a:off x="3492374" y="1236699"/>
              <a:ext cx="2396244" cy="169325"/>
              <a:chOff x="3399026" y="1258463"/>
              <a:chExt cx="2396244" cy="169325"/>
            </a:xfrm>
          </p:grpSpPr>
          <p:sp>
            <p:nvSpPr>
              <p:cNvPr id="21" name="Rectangle 474">
                <a:extLst>
                  <a:ext uri="{FF2B5EF4-FFF2-40B4-BE49-F238E27FC236}">
                    <a16:creationId xmlns:a16="http://schemas.microsoft.com/office/drawing/2014/main" id="{54513EAA-A0FA-48AD-8015-019C5DFBF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9026" y="1258463"/>
                <a:ext cx="1124106" cy="16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Liraglutid 3</a:t>
                </a:r>
                <a:r>
                  <a:rPr lang="cs-CZ" sz="1467" dirty="0">
                    <a:solidFill>
                      <a:srgbClr val="001965"/>
                    </a:solidFill>
                    <a:cs typeface="Arial" charset="0"/>
                  </a:rPr>
                  <a:t>,</a:t>
                </a: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0 mg</a:t>
                </a:r>
              </a:p>
            </p:txBody>
          </p:sp>
          <p:sp>
            <p:nvSpPr>
              <p:cNvPr id="22" name="Rectangle 478">
                <a:extLst>
                  <a:ext uri="{FF2B5EF4-FFF2-40B4-BE49-F238E27FC236}">
                    <a16:creationId xmlns:a16="http://schemas.microsoft.com/office/drawing/2014/main" id="{31459DE6-977E-4829-8943-02E1705BC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661" y="1258463"/>
                <a:ext cx="538609" cy="16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Placebo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2557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9AB9-5F8A-45C6-8396-0A5820C7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7" y="185460"/>
            <a:ext cx="10896000" cy="1296000"/>
          </a:xfrm>
        </p:spPr>
        <p:txBody>
          <a:bodyPr/>
          <a:lstStyle/>
          <a:p>
            <a:r>
              <a:rPr lang="cs-CZ" dirty="0"/>
              <a:t>Nejčastější NÚ </a:t>
            </a:r>
            <a:r>
              <a:rPr lang="en-US" dirty="0"/>
              <a:t>(≥5% </a:t>
            </a:r>
            <a:r>
              <a:rPr lang="cs-CZ" dirty="0"/>
              <a:t>pacientů</a:t>
            </a:r>
            <a:r>
              <a:rPr lang="en-US" dirty="0"/>
              <a:t>)</a:t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TEENS: 0-56 </a:t>
            </a:r>
            <a:r>
              <a:rPr lang="cs-CZ" sz="2000" dirty="0">
                <a:solidFill>
                  <a:schemeClr val="accent5"/>
                </a:solidFill>
              </a:rPr>
              <a:t>týdnů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268BE7-5D50-426E-8D59-027BF0BEA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>
                <a:cs typeface="Arial" charset="0"/>
              </a:rPr>
              <a:t>Safety analysis set. Data are from participants on-treatment (including events occurring up to 14 days after the last day on trial product) </a:t>
            </a:r>
            <a:br>
              <a:rPr lang="en-GB" dirty="0">
                <a:cs typeface="Arial" charset="0"/>
              </a:rPr>
            </a:br>
            <a:r>
              <a:rPr lang="en-GB" dirty="0">
                <a:cs typeface="Arial" charset="0"/>
              </a:rPr>
              <a:t>Adverse events with preferred terms reported for ≥5% of participants in any arm. </a:t>
            </a:r>
            <a:br>
              <a:rPr lang="en-GB" dirty="0">
                <a:cs typeface="Arial" charset="0"/>
              </a:rPr>
            </a:br>
            <a:r>
              <a:rPr lang="en-GB" dirty="0">
                <a:cs typeface="Arial" charset="0"/>
              </a:rPr>
              <a:t>AE, adverse event; RTI, respiratory tract infection.</a:t>
            </a:r>
          </a:p>
          <a:p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>
              <a:cs typeface="Arial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E0405CF-4048-4910-8221-2A676E133D3E}"/>
              </a:ext>
            </a:extLst>
          </p:cNvPr>
          <p:cNvGraphicFramePr/>
          <p:nvPr/>
        </p:nvGraphicFramePr>
        <p:xfrm>
          <a:off x="926383" y="1828800"/>
          <a:ext cx="10826705" cy="4362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CF837E8-19EC-4806-B5CC-A887C3A707F8}"/>
              </a:ext>
            </a:extLst>
          </p:cNvPr>
          <p:cNvSpPr/>
          <p:nvPr/>
        </p:nvSpPr>
        <p:spPr>
          <a:xfrm rot="16200000">
            <a:off x="-908630" y="3403717"/>
            <a:ext cx="341071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32">
              <a:defRPr/>
            </a:pPr>
            <a:r>
              <a:rPr lang="en-GB" sz="1333" dirty="0" err="1">
                <a:solidFill>
                  <a:schemeClr val="accent1"/>
                </a:solidFill>
                <a:cs typeface="Arial" charset="0"/>
              </a:rPr>
              <a:t>Pacienti</a:t>
            </a:r>
            <a:r>
              <a:rPr lang="en-GB" sz="1333" dirty="0">
                <a:solidFill>
                  <a:schemeClr val="accent1"/>
                </a:solidFill>
                <a:cs typeface="Arial" charset="0"/>
              </a:rPr>
              <a:t> s ≥1 </a:t>
            </a:r>
            <a:r>
              <a:rPr lang="en-GB" sz="1333" dirty="0" err="1">
                <a:solidFill>
                  <a:schemeClr val="accent1"/>
                </a:solidFill>
                <a:cs typeface="Arial" charset="0"/>
              </a:rPr>
              <a:t>epizodou</a:t>
            </a:r>
            <a:r>
              <a:rPr lang="en-GB" sz="1333" dirty="0">
                <a:solidFill>
                  <a:schemeClr val="accent1"/>
                </a:solidFill>
                <a:cs typeface="Arial" charset="0"/>
              </a:rPr>
              <a:t> (%)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6FB65B-82F6-456D-8E7E-01C892A325BD}"/>
              </a:ext>
            </a:extLst>
          </p:cNvPr>
          <p:cNvGrpSpPr/>
          <p:nvPr/>
        </p:nvGrpSpPr>
        <p:grpSpPr>
          <a:xfrm>
            <a:off x="2072082" y="3621024"/>
            <a:ext cx="6358687" cy="1636778"/>
            <a:chOff x="1599760" y="2497714"/>
            <a:chExt cx="4723316" cy="995083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B6D487D3-8E3F-4AED-B19F-90A609CE9987}"/>
                </a:ext>
              </a:extLst>
            </p:cNvPr>
            <p:cNvSpPr/>
            <p:nvPr/>
          </p:nvSpPr>
          <p:spPr>
            <a:xfrm>
              <a:off x="1599760" y="2497714"/>
              <a:ext cx="423350" cy="995083"/>
            </a:xfrm>
            <a:prstGeom prst="roundRect">
              <a:avLst>
                <a:gd name="adj" fmla="val 3212"/>
              </a:avLst>
            </a:prstGeom>
            <a:noFill/>
            <a:ln w="19050">
              <a:solidFill>
                <a:srgbClr val="E655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Rounded Rectangle 31">
              <a:extLst>
                <a:ext uri="{FF2B5EF4-FFF2-40B4-BE49-F238E27FC236}">
                  <a16:creationId xmlns:a16="http://schemas.microsoft.com/office/drawing/2014/main" id="{C451C808-D59D-49C9-A988-AB2B3D640B66}"/>
                </a:ext>
              </a:extLst>
            </p:cNvPr>
            <p:cNvSpPr/>
            <p:nvPr/>
          </p:nvSpPr>
          <p:spPr>
            <a:xfrm>
              <a:off x="2503432" y="2497714"/>
              <a:ext cx="1419787" cy="995083"/>
            </a:xfrm>
            <a:prstGeom prst="roundRect">
              <a:avLst>
                <a:gd name="adj" fmla="val 3212"/>
              </a:avLst>
            </a:prstGeom>
            <a:noFill/>
            <a:ln w="19050">
              <a:solidFill>
                <a:srgbClr val="E655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4" name="Rounded Rectangle 32">
              <a:extLst>
                <a:ext uri="{FF2B5EF4-FFF2-40B4-BE49-F238E27FC236}">
                  <a16:creationId xmlns:a16="http://schemas.microsoft.com/office/drawing/2014/main" id="{D7D4B10A-0D57-4620-A1BE-BF31FD746410}"/>
                </a:ext>
              </a:extLst>
            </p:cNvPr>
            <p:cNvSpPr/>
            <p:nvPr/>
          </p:nvSpPr>
          <p:spPr>
            <a:xfrm>
              <a:off x="4903471" y="2497714"/>
              <a:ext cx="466344" cy="995083"/>
            </a:xfrm>
            <a:prstGeom prst="roundRect">
              <a:avLst>
                <a:gd name="adj" fmla="val 3212"/>
              </a:avLst>
            </a:prstGeom>
            <a:noFill/>
            <a:ln w="19050">
              <a:solidFill>
                <a:srgbClr val="E655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chemeClr val="accent1"/>
                </a:solidFill>
              </a:endParaRPr>
            </a:p>
          </p:txBody>
        </p:sp>
        <p:sp>
          <p:nvSpPr>
            <p:cNvPr id="15" name="Rounded Rectangle 33">
              <a:extLst>
                <a:ext uri="{FF2B5EF4-FFF2-40B4-BE49-F238E27FC236}">
                  <a16:creationId xmlns:a16="http://schemas.microsoft.com/office/drawing/2014/main" id="{068E63F0-FA56-49C3-82A7-14A3FFD3422E}"/>
                </a:ext>
              </a:extLst>
            </p:cNvPr>
            <p:cNvSpPr/>
            <p:nvPr/>
          </p:nvSpPr>
          <p:spPr>
            <a:xfrm>
              <a:off x="5849874" y="2497714"/>
              <a:ext cx="473202" cy="995083"/>
            </a:xfrm>
            <a:prstGeom prst="roundRect">
              <a:avLst>
                <a:gd name="adj" fmla="val 3212"/>
              </a:avLst>
            </a:prstGeom>
            <a:noFill/>
            <a:ln w="19050">
              <a:solidFill>
                <a:srgbClr val="E6553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DE671E5-D69C-45CB-A0F8-6482A92E5E70}"/>
              </a:ext>
            </a:extLst>
          </p:cNvPr>
          <p:cNvGrpSpPr/>
          <p:nvPr/>
        </p:nvGrpSpPr>
        <p:grpSpPr>
          <a:xfrm>
            <a:off x="4394776" y="1924382"/>
            <a:ext cx="3456716" cy="225767"/>
            <a:chOff x="3296081" y="1236699"/>
            <a:chExt cx="2592537" cy="16932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787A099-0CFC-4DCE-9716-7E22CCEA6C31}"/>
                </a:ext>
              </a:extLst>
            </p:cNvPr>
            <p:cNvSpPr/>
            <p:nvPr/>
          </p:nvSpPr>
          <p:spPr bwMode="auto">
            <a:xfrm>
              <a:off x="3296081" y="1250560"/>
              <a:ext cx="144463" cy="144000"/>
            </a:xfrm>
            <a:prstGeom prst="rect">
              <a:avLst/>
            </a:prstGeom>
            <a:solidFill>
              <a:srgbClr val="001965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67" dirty="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A01EF0-0D42-4DA7-BC1C-1B6C198C8C0F}"/>
                </a:ext>
              </a:extLst>
            </p:cNvPr>
            <p:cNvSpPr/>
            <p:nvPr/>
          </p:nvSpPr>
          <p:spPr bwMode="auto">
            <a:xfrm>
              <a:off x="5121771" y="1249766"/>
              <a:ext cx="144463" cy="144000"/>
            </a:xfrm>
            <a:prstGeom prst="rect">
              <a:avLst/>
            </a:prstGeom>
            <a:solidFill>
              <a:schemeClr val="accent6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467" dirty="0">
                <a:solidFill>
                  <a:srgbClr val="FFFFFF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6AD2834-4EC3-49CF-8AD9-D120A7B92B6E}"/>
                </a:ext>
              </a:extLst>
            </p:cNvPr>
            <p:cNvGrpSpPr/>
            <p:nvPr/>
          </p:nvGrpSpPr>
          <p:grpSpPr>
            <a:xfrm>
              <a:off x="3492374" y="1236699"/>
              <a:ext cx="2396244" cy="169325"/>
              <a:chOff x="3399026" y="1258463"/>
              <a:chExt cx="2396244" cy="169325"/>
            </a:xfrm>
          </p:grpSpPr>
          <p:sp>
            <p:nvSpPr>
              <p:cNvPr id="26" name="Rectangle 474">
                <a:extLst>
                  <a:ext uri="{FF2B5EF4-FFF2-40B4-BE49-F238E27FC236}">
                    <a16:creationId xmlns:a16="http://schemas.microsoft.com/office/drawing/2014/main" id="{4AE47B4A-433A-4B0B-B0F8-D1E2F862B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9026" y="1258463"/>
                <a:ext cx="1124106" cy="16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Liraglutid 3</a:t>
                </a:r>
                <a:r>
                  <a:rPr lang="cs-CZ" sz="1467" dirty="0">
                    <a:solidFill>
                      <a:srgbClr val="001965"/>
                    </a:solidFill>
                    <a:cs typeface="Arial" charset="0"/>
                  </a:rPr>
                  <a:t>,</a:t>
                </a: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0 mg</a:t>
                </a:r>
              </a:p>
            </p:txBody>
          </p:sp>
          <p:sp>
            <p:nvSpPr>
              <p:cNvPr id="27" name="Rectangle 478">
                <a:extLst>
                  <a:ext uri="{FF2B5EF4-FFF2-40B4-BE49-F238E27FC236}">
                    <a16:creationId xmlns:a16="http://schemas.microsoft.com/office/drawing/2014/main" id="{E4A07746-4D33-467C-B6C2-C33295BEB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661" y="1258463"/>
                <a:ext cx="538609" cy="16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Placebo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8402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14B9B-8660-4FDC-88AE-76DC4791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85" y="153693"/>
            <a:ext cx="10896000" cy="1296000"/>
          </a:xfrm>
        </p:spPr>
        <p:txBody>
          <a:bodyPr/>
          <a:lstStyle/>
          <a:p>
            <a:r>
              <a:rPr lang="cs-CZ" dirty="0"/>
              <a:t>Výskyt gastrointestinálních nežádoucích účinků</a:t>
            </a:r>
            <a:r>
              <a:rPr lang="en-GB" dirty="0"/>
              <a:t/>
            </a:r>
            <a:br>
              <a:rPr lang="en-GB" dirty="0"/>
            </a:br>
            <a:r>
              <a:rPr lang="en-US" sz="2000" dirty="0">
                <a:solidFill>
                  <a:schemeClr val="accent5"/>
                </a:solidFill>
              </a:rPr>
              <a:t>SCALE TEENS: </a:t>
            </a:r>
            <a:r>
              <a:rPr lang="en-GB" sz="2000" dirty="0">
                <a:solidFill>
                  <a:schemeClr val="accent5"/>
                </a:solidFill>
              </a:rPr>
              <a:t>0-56 </a:t>
            </a:r>
            <a:r>
              <a:rPr lang="cs-CZ" sz="2000" dirty="0">
                <a:solidFill>
                  <a:schemeClr val="accent5"/>
                </a:solidFill>
              </a:rPr>
              <a:t>týdnů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7F2BC3-E74B-4F94-A309-3D37DC493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rgbClr val="939AA7"/>
                </a:solidFill>
                <a:latin typeface="+mj-lt"/>
                <a:cs typeface="Arial" charset="0"/>
              </a:rPr>
              <a:t>Safety analysis set. Participant are counted once in the week of first onset of any gastrointestinal event(s); AEs, adverse events</a:t>
            </a:r>
          </a:p>
          <a:p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>
              <a:solidFill>
                <a:srgbClr val="939AA7"/>
              </a:solidFill>
              <a:latin typeface="+mj-lt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5F889-4A4C-4B24-94E7-82E6ED98B05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22860" y="3744615"/>
            <a:ext cx="2053644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9" tIns="45719" rIns="91379" bIns="45719">
            <a:spAutoFit/>
          </a:bodyPr>
          <a:lstStyle/>
          <a:p>
            <a:pPr algn="ctr" defTabSz="913652" eaLnBrk="0" hangingPunct="0">
              <a:defRPr/>
            </a:pPr>
            <a:r>
              <a:rPr lang="cs-CZ" sz="1600" kern="0" dirty="0">
                <a:solidFill>
                  <a:srgbClr val="001965"/>
                </a:solidFill>
                <a:cs typeface="Arial" panose="020B0604020202020204" pitchFamily="34" charset="0"/>
              </a:rPr>
              <a:t>Podíl pacientů v </a:t>
            </a:r>
            <a:r>
              <a:rPr lang="en-GB" sz="1600" kern="0" dirty="0">
                <a:solidFill>
                  <a:srgbClr val="001965"/>
                </a:solidFill>
                <a:cs typeface="Arial" panose="020B0604020202020204" pitchFamily="34" charset="0"/>
              </a:rPr>
              <a:t>(%)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9451B30F-285E-4FC9-B9E6-E8B9E7B31361}"/>
              </a:ext>
            </a:extLst>
          </p:cNvPr>
          <p:cNvGraphicFramePr>
            <a:graphicFrameLocks/>
          </p:cNvGraphicFramePr>
          <p:nvPr/>
        </p:nvGraphicFramePr>
        <p:xfrm>
          <a:off x="861389" y="2112103"/>
          <a:ext cx="10900800" cy="3603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EE791EE5-8336-4467-8B2C-BE7067827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815" y="5665160"/>
            <a:ext cx="843974" cy="36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37" tIns="60919" rIns="121837" bIns="60919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defTabSz="913652">
              <a:defRPr/>
            </a:pPr>
            <a:r>
              <a:rPr lang="cs-CZ" sz="1600" kern="0" dirty="0">
                <a:solidFill>
                  <a:srgbClr val="001965"/>
                </a:solidFill>
                <a:latin typeface="+mn-lt"/>
              </a:rPr>
              <a:t>Týdnů</a:t>
            </a:r>
            <a:endParaRPr lang="en-GB" sz="1600" kern="0" dirty="0">
              <a:solidFill>
                <a:srgbClr val="001965"/>
              </a:solidFill>
              <a:latin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DFBA4A-CAA8-46A4-8F1D-CBD5D461A780}"/>
              </a:ext>
            </a:extLst>
          </p:cNvPr>
          <p:cNvGrpSpPr/>
          <p:nvPr/>
        </p:nvGrpSpPr>
        <p:grpSpPr>
          <a:xfrm>
            <a:off x="4104336" y="1944000"/>
            <a:ext cx="3747156" cy="225767"/>
            <a:chOff x="3062897" y="1258463"/>
            <a:chExt cx="2810367" cy="1693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0DF2641-46DB-4BEC-A535-ADB3300242C2}"/>
                </a:ext>
              </a:extLst>
            </p:cNvPr>
            <p:cNvGrpSpPr/>
            <p:nvPr/>
          </p:nvGrpSpPr>
          <p:grpSpPr>
            <a:xfrm>
              <a:off x="3062897" y="1343101"/>
              <a:ext cx="2189532" cy="0"/>
              <a:chOff x="3163845" y="1352345"/>
              <a:chExt cx="2189532" cy="0"/>
            </a:xfrm>
          </p:grpSpPr>
          <p:cxnSp>
            <p:nvCxnSpPr>
              <p:cNvPr id="17" name="Straight Connector 38">
                <a:extLst>
                  <a:ext uri="{FF2B5EF4-FFF2-40B4-BE49-F238E27FC236}">
                    <a16:creationId xmlns:a16="http://schemas.microsoft.com/office/drawing/2014/main" id="{2B70E94A-0CF1-42B9-A21B-8C68338D3E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63845" y="1352345"/>
                <a:ext cx="360000" cy="0"/>
              </a:xfrm>
              <a:prstGeom prst="line">
                <a:avLst/>
              </a:prstGeom>
              <a:noFill/>
              <a:ln w="38100" algn="ctr">
                <a:solidFill>
                  <a:srgbClr val="00196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1CC076B-C5AB-4726-A7C5-4A55CF2D76A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993377" y="1352345"/>
                <a:ext cx="360000" cy="0"/>
              </a:xfrm>
              <a:prstGeom prst="line">
                <a:avLst/>
              </a:prstGeom>
              <a:noFill/>
              <a:ln w="38100" algn="ctr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BF19631-7C3C-4FCB-B6C9-C12B43DC42B3}"/>
                </a:ext>
              </a:extLst>
            </p:cNvPr>
            <p:cNvGrpSpPr/>
            <p:nvPr/>
          </p:nvGrpSpPr>
          <p:grpSpPr>
            <a:xfrm>
              <a:off x="3477020" y="1258463"/>
              <a:ext cx="2396244" cy="169325"/>
              <a:chOff x="3399026" y="1258463"/>
              <a:chExt cx="2396244" cy="169325"/>
            </a:xfrm>
          </p:grpSpPr>
          <p:sp>
            <p:nvSpPr>
              <p:cNvPr id="15" name="Rectangle 474">
                <a:extLst>
                  <a:ext uri="{FF2B5EF4-FFF2-40B4-BE49-F238E27FC236}">
                    <a16:creationId xmlns:a16="http://schemas.microsoft.com/office/drawing/2014/main" id="{7692CEB1-18C9-4B4F-8D2C-43164930D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9026" y="1258463"/>
                <a:ext cx="1124106" cy="16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Liraglutid 3</a:t>
                </a:r>
                <a:r>
                  <a:rPr lang="cs-CZ" sz="1467" dirty="0">
                    <a:solidFill>
                      <a:srgbClr val="001965"/>
                    </a:solidFill>
                    <a:cs typeface="Arial" charset="0"/>
                  </a:rPr>
                  <a:t>,</a:t>
                </a: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0 mg</a:t>
                </a:r>
              </a:p>
            </p:txBody>
          </p:sp>
          <p:sp>
            <p:nvSpPr>
              <p:cNvPr id="16" name="Rectangle 478">
                <a:extLst>
                  <a:ext uri="{FF2B5EF4-FFF2-40B4-BE49-F238E27FC236}">
                    <a16:creationId xmlns:a16="http://schemas.microsoft.com/office/drawing/2014/main" id="{F7ABEDC7-FFBA-4DDB-B885-57AE2347F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6661" y="1258463"/>
                <a:ext cx="538609" cy="169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121917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67" dirty="0">
                    <a:solidFill>
                      <a:srgbClr val="001965"/>
                    </a:solidFill>
                    <a:cs typeface="Arial" charset="0"/>
                  </a:rPr>
                  <a:t>Placebo</a:t>
                </a:r>
              </a:p>
            </p:txBody>
          </p:sp>
        </p:grpSp>
      </p:grpSp>
      <p:sp>
        <p:nvSpPr>
          <p:cNvPr id="19" name="Freeform 20">
            <a:extLst>
              <a:ext uri="{FF2B5EF4-FFF2-40B4-BE49-F238E27FC236}">
                <a16:creationId xmlns:a16="http://schemas.microsoft.com/office/drawing/2014/main" id="{8C6DDA8E-5EF4-483A-A429-091C5F7F1F00}"/>
              </a:ext>
            </a:extLst>
          </p:cNvPr>
          <p:cNvSpPr/>
          <p:nvPr/>
        </p:nvSpPr>
        <p:spPr>
          <a:xfrm>
            <a:off x="1530283" y="3326419"/>
            <a:ext cx="9501339" cy="2010477"/>
          </a:xfrm>
          <a:custGeom>
            <a:avLst/>
            <a:gdLst>
              <a:gd name="connsiteX0" fmla="*/ 0 w 6998369"/>
              <a:gd name="connsiteY0" fmla="*/ 0 h 1499936"/>
              <a:gd name="connsiteX1" fmla="*/ 124327 w 6998369"/>
              <a:gd name="connsiteY1" fmla="*/ 176463 h 1499936"/>
              <a:gd name="connsiteX2" fmla="*/ 256674 w 6998369"/>
              <a:gd name="connsiteY2" fmla="*/ 292768 h 1499936"/>
              <a:gd name="connsiteX3" fmla="*/ 389021 w 6998369"/>
              <a:gd name="connsiteY3" fmla="*/ 284747 h 1499936"/>
              <a:gd name="connsiteX4" fmla="*/ 509337 w 6998369"/>
              <a:gd name="connsiteY4" fmla="*/ 1090863 h 1499936"/>
              <a:gd name="connsiteX5" fmla="*/ 633664 w 6998369"/>
              <a:gd name="connsiteY5" fmla="*/ 1255294 h 1499936"/>
              <a:gd name="connsiteX6" fmla="*/ 766011 w 6998369"/>
              <a:gd name="connsiteY6" fmla="*/ 1078831 h 1499936"/>
              <a:gd name="connsiteX7" fmla="*/ 898358 w 6998369"/>
              <a:gd name="connsiteY7" fmla="*/ 962526 h 1499936"/>
              <a:gd name="connsiteX8" fmla="*/ 1010653 w 6998369"/>
              <a:gd name="connsiteY8" fmla="*/ 1138989 h 1499936"/>
              <a:gd name="connsiteX9" fmla="*/ 1143000 w 6998369"/>
              <a:gd name="connsiteY9" fmla="*/ 1082842 h 1499936"/>
              <a:gd name="connsiteX10" fmla="*/ 1279358 w 6998369"/>
              <a:gd name="connsiteY10" fmla="*/ 1078831 h 1499936"/>
              <a:gd name="connsiteX11" fmla="*/ 1395664 w 6998369"/>
              <a:gd name="connsiteY11" fmla="*/ 1311442 h 1499936"/>
              <a:gd name="connsiteX12" fmla="*/ 1519990 w 6998369"/>
              <a:gd name="connsiteY12" fmla="*/ 1074821 h 1499936"/>
              <a:gd name="connsiteX13" fmla="*/ 1648327 w 6998369"/>
              <a:gd name="connsiteY13" fmla="*/ 1130968 h 1499936"/>
              <a:gd name="connsiteX14" fmla="*/ 1776664 w 6998369"/>
              <a:gd name="connsiteY14" fmla="*/ 1070810 h 1499936"/>
              <a:gd name="connsiteX15" fmla="*/ 1905000 w 6998369"/>
              <a:gd name="connsiteY15" fmla="*/ 1311442 h 1499936"/>
              <a:gd name="connsiteX16" fmla="*/ 2037348 w 6998369"/>
              <a:gd name="connsiteY16" fmla="*/ 1247273 h 1499936"/>
              <a:gd name="connsiteX17" fmla="*/ 2161674 w 6998369"/>
              <a:gd name="connsiteY17" fmla="*/ 1179094 h 1499936"/>
              <a:gd name="connsiteX18" fmla="*/ 2286000 w 6998369"/>
              <a:gd name="connsiteY18" fmla="*/ 1431758 h 1499936"/>
              <a:gd name="connsiteX19" fmla="*/ 2414337 w 6998369"/>
              <a:gd name="connsiteY19" fmla="*/ 1243263 h 1499936"/>
              <a:gd name="connsiteX20" fmla="*/ 2546685 w 6998369"/>
              <a:gd name="connsiteY20" fmla="*/ 1122947 h 1499936"/>
              <a:gd name="connsiteX21" fmla="*/ 2675021 w 6998369"/>
              <a:gd name="connsiteY21" fmla="*/ 1371600 h 1499936"/>
              <a:gd name="connsiteX22" fmla="*/ 2795337 w 6998369"/>
              <a:gd name="connsiteY22" fmla="*/ 1483894 h 1499936"/>
              <a:gd name="connsiteX23" fmla="*/ 2923674 w 6998369"/>
              <a:gd name="connsiteY23" fmla="*/ 1303421 h 1499936"/>
              <a:gd name="connsiteX24" fmla="*/ 3052011 w 6998369"/>
              <a:gd name="connsiteY24" fmla="*/ 1243263 h 1499936"/>
              <a:gd name="connsiteX25" fmla="*/ 3180348 w 6998369"/>
              <a:gd name="connsiteY25" fmla="*/ 1359568 h 1499936"/>
              <a:gd name="connsiteX26" fmla="*/ 3304674 w 6998369"/>
              <a:gd name="connsiteY26" fmla="*/ 1491915 h 1499936"/>
              <a:gd name="connsiteX27" fmla="*/ 3429000 w 6998369"/>
              <a:gd name="connsiteY27" fmla="*/ 1295400 h 1499936"/>
              <a:gd name="connsiteX28" fmla="*/ 3565358 w 6998369"/>
              <a:gd name="connsiteY28" fmla="*/ 1367589 h 1499936"/>
              <a:gd name="connsiteX29" fmla="*/ 3685674 w 6998369"/>
              <a:gd name="connsiteY29" fmla="*/ 1431758 h 1499936"/>
              <a:gd name="connsiteX30" fmla="*/ 3810000 w 6998369"/>
              <a:gd name="connsiteY30" fmla="*/ 1231231 h 1499936"/>
              <a:gd name="connsiteX31" fmla="*/ 3934327 w 6998369"/>
              <a:gd name="connsiteY31" fmla="*/ 1355558 h 1499936"/>
              <a:gd name="connsiteX32" fmla="*/ 4062664 w 6998369"/>
              <a:gd name="connsiteY32" fmla="*/ 1483894 h 1499936"/>
              <a:gd name="connsiteX33" fmla="*/ 4195011 w 6998369"/>
              <a:gd name="connsiteY33" fmla="*/ 1295400 h 1499936"/>
              <a:gd name="connsiteX34" fmla="*/ 4323348 w 6998369"/>
              <a:gd name="connsiteY34" fmla="*/ 1367589 h 1499936"/>
              <a:gd name="connsiteX35" fmla="*/ 4451685 w 6998369"/>
              <a:gd name="connsiteY35" fmla="*/ 1359568 h 1499936"/>
              <a:gd name="connsiteX36" fmla="*/ 4572000 w 6998369"/>
              <a:gd name="connsiteY36" fmla="*/ 1223210 h 1499936"/>
              <a:gd name="connsiteX37" fmla="*/ 4712369 w 6998369"/>
              <a:gd name="connsiteY37" fmla="*/ 1423736 h 1499936"/>
              <a:gd name="connsiteX38" fmla="*/ 4828674 w 6998369"/>
              <a:gd name="connsiteY38" fmla="*/ 1495926 h 1499936"/>
              <a:gd name="connsiteX39" fmla="*/ 4948990 w 6998369"/>
              <a:gd name="connsiteY39" fmla="*/ 1363579 h 1499936"/>
              <a:gd name="connsiteX40" fmla="*/ 5089358 w 6998369"/>
              <a:gd name="connsiteY40" fmla="*/ 1499936 h 1499936"/>
              <a:gd name="connsiteX41" fmla="*/ 5217695 w 6998369"/>
              <a:gd name="connsiteY41" fmla="*/ 1287379 h 1499936"/>
              <a:gd name="connsiteX42" fmla="*/ 5334000 w 6998369"/>
              <a:gd name="connsiteY42" fmla="*/ 1355558 h 1499936"/>
              <a:gd name="connsiteX43" fmla="*/ 5478379 w 6998369"/>
              <a:gd name="connsiteY43" fmla="*/ 1359568 h 1499936"/>
              <a:gd name="connsiteX44" fmla="*/ 5590674 w 6998369"/>
              <a:gd name="connsiteY44" fmla="*/ 1423736 h 1499936"/>
              <a:gd name="connsiteX45" fmla="*/ 5727032 w 6998369"/>
              <a:gd name="connsiteY45" fmla="*/ 1355558 h 1499936"/>
              <a:gd name="connsiteX46" fmla="*/ 5851358 w 6998369"/>
              <a:gd name="connsiteY46" fmla="*/ 1279358 h 1499936"/>
              <a:gd name="connsiteX47" fmla="*/ 5971674 w 6998369"/>
              <a:gd name="connsiteY47" fmla="*/ 1423736 h 1499936"/>
              <a:gd name="connsiteX48" fmla="*/ 6100011 w 6998369"/>
              <a:gd name="connsiteY48" fmla="*/ 1283368 h 1499936"/>
              <a:gd name="connsiteX49" fmla="*/ 6236369 w 6998369"/>
              <a:gd name="connsiteY49" fmla="*/ 1491915 h 1499936"/>
              <a:gd name="connsiteX50" fmla="*/ 6356685 w 6998369"/>
              <a:gd name="connsiteY50" fmla="*/ 1275347 h 1499936"/>
              <a:gd name="connsiteX51" fmla="*/ 6481011 w 6998369"/>
              <a:gd name="connsiteY51" fmla="*/ 1495926 h 1499936"/>
              <a:gd name="connsiteX52" fmla="*/ 6613358 w 6998369"/>
              <a:gd name="connsiteY52" fmla="*/ 1487905 h 1499936"/>
              <a:gd name="connsiteX53" fmla="*/ 6741695 w 6998369"/>
              <a:gd name="connsiteY53" fmla="*/ 1487905 h 1499936"/>
              <a:gd name="connsiteX54" fmla="*/ 6870032 w 6998369"/>
              <a:gd name="connsiteY54" fmla="*/ 1487905 h 1499936"/>
              <a:gd name="connsiteX55" fmla="*/ 6998369 w 6998369"/>
              <a:gd name="connsiteY55" fmla="*/ 1475873 h 1499936"/>
              <a:gd name="connsiteX0" fmla="*/ 902 w 6999271"/>
              <a:gd name="connsiteY0" fmla="*/ 6718 h 1506654"/>
              <a:gd name="connsiteX1" fmla="*/ 0 w 6999271"/>
              <a:gd name="connsiteY1" fmla="*/ 0 h 1506654"/>
              <a:gd name="connsiteX2" fmla="*/ 125229 w 6999271"/>
              <a:gd name="connsiteY2" fmla="*/ 183181 h 1506654"/>
              <a:gd name="connsiteX3" fmla="*/ 257576 w 6999271"/>
              <a:gd name="connsiteY3" fmla="*/ 299486 h 1506654"/>
              <a:gd name="connsiteX4" fmla="*/ 389923 w 6999271"/>
              <a:gd name="connsiteY4" fmla="*/ 291465 h 1506654"/>
              <a:gd name="connsiteX5" fmla="*/ 510239 w 6999271"/>
              <a:gd name="connsiteY5" fmla="*/ 1097581 h 1506654"/>
              <a:gd name="connsiteX6" fmla="*/ 634566 w 6999271"/>
              <a:gd name="connsiteY6" fmla="*/ 1262012 h 1506654"/>
              <a:gd name="connsiteX7" fmla="*/ 766913 w 6999271"/>
              <a:gd name="connsiteY7" fmla="*/ 1085549 h 1506654"/>
              <a:gd name="connsiteX8" fmla="*/ 899260 w 6999271"/>
              <a:gd name="connsiteY8" fmla="*/ 969244 h 1506654"/>
              <a:gd name="connsiteX9" fmla="*/ 1011555 w 6999271"/>
              <a:gd name="connsiteY9" fmla="*/ 1145707 h 1506654"/>
              <a:gd name="connsiteX10" fmla="*/ 1143902 w 6999271"/>
              <a:gd name="connsiteY10" fmla="*/ 1089560 h 1506654"/>
              <a:gd name="connsiteX11" fmla="*/ 1280260 w 6999271"/>
              <a:gd name="connsiteY11" fmla="*/ 1085549 h 1506654"/>
              <a:gd name="connsiteX12" fmla="*/ 1396566 w 6999271"/>
              <a:gd name="connsiteY12" fmla="*/ 1318160 h 1506654"/>
              <a:gd name="connsiteX13" fmla="*/ 1520892 w 6999271"/>
              <a:gd name="connsiteY13" fmla="*/ 1081539 h 1506654"/>
              <a:gd name="connsiteX14" fmla="*/ 1649229 w 6999271"/>
              <a:gd name="connsiteY14" fmla="*/ 1137686 h 1506654"/>
              <a:gd name="connsiteX15" fmla="*/ 1777566 w 6999271"/>
              <a:gd name="connsiteY15" fmla="*/ 1077528 h 1506654"/>
              <a:gd name="connsiteX16" fmla="*/ 1905902 w 6999271"/>
              <a:gd name="connsiteY16" fmla="*/ 1318160 h 1506654"/>
              <a:gd name="connsiteX17" fmla="*/ 2038250 w 6999271"/>
              <a:gd name="connsiteY17" fmla="*/ 1253991 h 1506654"/>
              <a:gd name="connsiteX18" fmla="*/ 2162576 w 6999271"/>
              <a:gd name="connsiteY18" fmla="*/ 1185812 h 1506654"/>
              <a:gd name="connsiteX19" fmla="*/ 2286902 w 6999271"/>
              <a:gd name="connsiteY19" fmla="*/ 1438476 h 1506654"/>
              <a:gd name="connsiteX20" fmla="*/ 2415239 w 6999271"/>
              <a:gd name="connsiteY20" fmla="*/ 1249981 h 1506654"/>
              <a:gd name="connsiteX21" fmla="*/ 2547587 w 6999271"/>
              <a:gd name="connsiteY21" fmla="*/ 1129665 h 1506654"/>
              <a:gd name="connsiteX22" fmla="*/ 2675923 w 6999271"/>
              <a:gd name="connsiteY22" fmla="*/ 1378318 h 1506654"/>
              <a:gd name="connsiteX23" fmla="*/ 2796239 w 6999271"/>
              <a:gd name="connsiteY23" fmla="*/ 1490612 h 1506654"/>
              <a:gd name="connsiteX24" fmla="*/ 2924576 w 6999271"/>
              <a:gd name="connsiteY24" fmla="*/ 1310139 h 1506654"/>
              <a:gd name="connsiteX25" fmla="*/ 3052913 w 6999271"/>
              <a:gd name="connsiteY25" fmla="*/ 1249981 h 1506654"/>
              <a:gd name="connsiteX26" fmla="*/ 3181250 w 6999271"/>
              <a:gd name="connsiteY26" fmla="*/ 1366286 h 1506654"/>
              <a:gd name="connsiteX27" fmla="*/ 3305576 w 6999271"/>
              <a:gd name="connsiteY27" fmla="*/ 1498633 h 1506654"/>
              <a:gd name="connsiteX28" fmla="*/ 3429902 w 6999271"/>
              <a:gd name="connsiteY28" fmla="*/ 1302118 h 1506654"/>
              <a:gd name="connsiteX29" fmla="*/ 3566260 w 6999271"/>
              <a:gd name="connsiteY29" fmla="*/ 1374307 h 1506654"/>
              <a:gd name="connsiteX30" fmla="*/ 3686576 w 6999271"/>
              <a:gd name="connsiteY30" fmla="*/ 1438476 h 1506654"/>
              <a:gd name="connsiteX31" fmla="*/ 3810902 w 6999271"/>
              <a:gd name="connsiteY31" fmla="*/ 1237949 h 1506654"/>
              <a:gd name="connsiteX32" fmla="*/ 3935229 w 6999271"/>
              <a:gd name="connsiteY32" fmla="*/ 1362276 h 1506654"/>
              <a:gd name="connsiteX33" fmla="*/ 4063566 w 6999271"/>
              <a:gd name="connsiteY33" fmla="*/ 1490612 h 1506654"/>
              <a:gd name="connsiteX34" fmla="*/ 4195913 w 6999271"/>
              <a:gd name="connsiteY34" fmla="*/ 1302118 h 1506654"/>
              <a:gd name="connsiteX35" fmla="*/ 4324250 w 6999271"/>
              <a:gd name="connsiteY35" fmla="*/ 1374307 h 1506654"/>
              <a:gd name="connsiteX36" fmla="*/ 4452587 w 6999271"/>
              <a:gd name="connsiteY36" fmla="*/ 1366286 h 1506654"/>
              <a:gd name="connsiteX37" fmla="*/ 4572902 w 6999271"/>
              <a:gd name="connsiteY37" fmla="*/ 1229928 h 1506654"/>
              <a:gd name="connsiteX38" fmla="*/ 4713271 w 6999271"/>
              <a:gd name="connsiteY38" fmla="*/ 1430454 h 1506654"/>
              <a:gd name="connsiteX39" fmla="*/ 4829576 w 6999271"/>
              <a:gd name="connsiteY39" fmla="*/ 1502644 h 1506654"/>
              <a:gd name="connsiteX40" fmla="*/ 4949892 w 6999271"/>
              <a:gd name="connsiteY40" fmla="*/ 1370297 h 1506654"/>
              <a:gd name="connsiteX41" fmla="*/ 5090260 w 6999271"/>
              <a:gd name="connsiteY41" fmla="*/ 1506654 h 1506654"/>
              <a:gd name="connsiteX42" fmla="*/ 5218597 w 6999271"/>
              <a:gd name="connsiteY42" fmla="*/ 1294097 h 1506654"/>
              <a:gd name="connsiteX43" fmla="*/ 5334902 w 6999271"/>
              <a:gd name="connsiteY43" fmla="*/ 1362276 h 1506654"/>
              <a:gd name="connsiteX44" fmla="*/ 5479281 w 6999271"/>
              <a:gd name="connsiteY44" fmla="*/ 1366286 h 1506654"/>
              <a:gd name="connsiteX45" fmla="*/ 5591576 w 6999271"/>
              <a:gd name="connsiteY45" fmla="*/ 1430454 h 1506654"/>
              <a:gd name="connsiteX46" fmla="*/ 5727934 w 6999271"/>
              <a:gd name="connsiteY46" fmla="*/ 1362276 h 1506654"/>
              <a:gd name="connsiteX47" fmla="*/ 5852260 w 6999271"/>
              <a:gd name="connsiteY47" fmla="*/ 1286076 h 1506654"/>
              <a:gd name="connsiteX48" fmla="*/ 5972576 w 6999271"/>
              <a:gd name="connsiteY48" fmla="*/ 1430454 h 1506654"/>
              <a:gd name="connsiteX49" fmla="*/ 6100913 w 6999271"/>
              <a:gd name="connsiteY49" fmla="*/ 1290086 h 1506654"/>
              <a:gd name="connsiteX50" fmla="*/ 6237271 w 6999271"/>
              <a:gd name="connsiteY50" fmla="*/ 1498633 h 1506654"/>
              <a:gd name="connsiteX51" fmla="*/ 6357587 w 6999271"/>
              <a:gd name="connsiteY51" fmla="*/ 1282065 h 1506654"/>
              <a:gd name="connsiteX52" fmla="*/ 6481913 w 6999271"/>
              <a:gd name="connsiteY52" fmla="*/ 1502644 h 1506654"/>
              <a:gd name="connsiteX53" fmla="*/ 6614260 w 6999271"/>
              <a:gd name="connsiteY53" fmla="*/ 1494623 h 1506654"/>
              <a:gd name="connsiteX54" fmla="*/ 6742597 w 6999271"/>
              <a:gd name="connsiteY54" fmla="*/ 1494623 h 1506654"/>
              <a:gd name="connsiteX55" fmla="*/ 6870934 w 6999271"/>
              <a:gd name="connsiteY55" fmla="*/ 1494623 h 1506654"/>
              <a:gd name="connsiteX56" fmla="*/ 6999271 w 6999271"/>
              <a:gd name="connsiteY56" fmla="*/ 1482591 h 1506654"/>
              <a:gd name="connsiteX0" fmla="*/ 105677 w 7104046"/>
              <a:gd name="connsiteY0" fmla="*/ 0 h 1499936"/>
              <a:gd name="connsiteX1" fmla="*/ 0 w 7104046"/>
              <a:gd name="connsiteY1" fmla="*/ 383807 h 1499936"/>
              <a:gd name="connsiteX2" fmla="*/ 230004 w 7104046"/>
              <a:gd name="connsiteY2" fmla="*/ 176463 h 1499936"/>
              <a:gd name="connsiteX3" fmla="*/ 362351 w 7104046"/>
              <a:gd name="connsiteY3" fmla="*/ 292768 h 1499936"/>
              <a:gd name="connsiteX4" fmla="*/ 494698 w 7104046"/>
              <a:gd name="connsiteY4" fmla="*/ 284747 h 1499936"/>
              <a:gd name="connsiteX5" fmla="*/ 615014 w 7104046"/>
              <a:gd name="connsiteY5" fmla="*/ 1090863 h 1499936"/>
              <a:gd name="connsiteX6" fmla="*/ 739341 w 7104046"/>
              <a:gd name="connsiteY6" fmla="*/ 1255294 h 1499936"/>
              <a:gd name="connsiteX7" fmla="*/ 871688 w 7104046"/>
              <a:gd name="connsiteY7" fmla="*/ 1078831 h 1499936"/>
              <a:gd name="connsiteX8" fmla="*/ 1004035 w 7104046"/>
              <a:gd name="connsiteY8" fmla="*/ 962526 h 1499936"/>
              <a:gd name="connsiteX9" fmla="*/ 1116330 w 7104046"/>
              <a:gd name="connsiteY9" fmla="*/ 1138989 h 1499936"/>
              <a:gd name="connsiteX10" fmla="*/ 1248677 w 7104046"/>
              <a:gd name="connsiteY10" fmla="*/ 1082842 h 1499936"/>
              <a:gd name="connsiteX11" fmla="*/ 1385035 w 7104046"/>
              <a:gd name="connsiteY11" fmla="*/ 1078831 h 1499936"/>
              <a:gd name="connsiteX12" fmla="*/ 1501341 w 7104046"/>
              <a:gd name="connsiteY12" fmla="*/ 1311442 h 1499936"/>
              <a:gd name="connsiteX13" fmla="*/ 1625667 w 7104046"/>
              <a:gd name="connsiteY13" fmla="*/ 1074821 h 1499936"/>
              <a:gd name="connsiteX14" fmla="*/ 1754004 w 7104046"/>
              <a:gd name="connsiteY14" fmla="*/ 1130968 h 1499936"/>
              <a:gd name="connsiteX15" fmla="*/ 1882341 w 7104046"/>
              <a:gd name="connsiteY15" fmla="*/ 1070810 h 1499936"/>
              <a:gd name="connsiteX16" fmla="*/ 2010677 w 7104046"/>
              <a:gd name="connsiteY16" fmla="*/ 1311442 h 1499936"/>
              <a:gd name="connsiteX17" fmla="*/ 2143025 w 7104046"/>
              <a:gd name="connsiteY17" fmla="*/ 1247273 h 1499936"/>
              <a:gd name="connsiteX18" fmla="*/ 2267351 w 7104046"/>
              <a:gd name="connsiteY18" fmla="*/ 1179094 h 1499936"/>
              <a:gd name="connsiteX19" fmla="*/ 2391677 w 7104046"/>
              <a:gd name="connsiteY19" fmla="*/ 1431758 h 1499936"/>
              <a:gd name="connsiteX20" fmla="*/ 2520014 w 7104046"/>
              <a:gd name="connsiteY20" fmla="*/ 1243263 h 1499936"/>
              <a:gd name="connsiteX21" fmla="*/ 2652362 w 7104046"/>
              <a:gd name="connsiteY21" fmla="*/ 1122947 h 1499936"/>
              <a:gd name="connsiteX22" fmla="*/ 2780698 w 7104046"/>
              <a:gd name="connsiteY22" fmla="*/ 1371600 h 1499936"/>
              <a:gd name="connsiteX23" fmla="*/ 2901014 w 7104046"/>
              <a:gd name="connsiteY23" fmla="*/ 1483894 h 1499936"/>
              <a:gd name="connsiteX24" fmla="*/ 3029351 w 7104046"/>
              <a:gd name="connsiteY24" fmla="*/ 1303421 h 1499936"/>
              <a:gd name="connsiteX25" fmla="*/ 3157688 w 7104046"/>
              <a:gd name="connsiteY25" fmla="*/ 1243263 h 1499936"/>
              <a:gd name="connsiteX26" fmla="*/ 3286025 w 7104046"/>
              <a:gd name="connsiteY26" fmla="*/ 1359568 h 1499936"/>
              <a:gd name="connsiteX27" fmla="*/ 3410351 w 7104046"/>
              <a:gd name="connsiteY27" fmla="*/ 1491915 h 1499936"/>
              <a:gd name="connsiteX28" fmla="*/ 3534677 w 7104046"/>
              <a:gd name="connsiteY28" fmla="*/ 1295400 h 1499936"/>
              <a:gd name="connsiteX29" fmla="*/ 3671035 w 7104046"/>
              <a:gd name="connsiteY29" fmla="*/ 1367589 h 1499936"/>
              <a:gd name="connsiteX30" fmla="*/ 3791351 w 7104046"/>
              <a:gd name="connsiteY30" fmla="*/ 1431758 h 1499936"/>
              <a:gd name="connsiteX31" fmla="*/ 3915677 w 7104046"/>
              <a:gd name="connsiteY31" fmla="*/ 1231231 h 1499936"/>
              <a:gd name="connsiteX32" fmla="*/ 4040004 w 7104046"/>
              <a:gd name="connsiteY32" fmla="*/ 1355558 h 1499936"/>
              <a:gd name="connsiteX33" fmla="*/ 4168341 w 7104046"/>
              <a:gd name="connsiteY33" fmla="*/ 1483894 h 1499936"/>
              <a:gd name="connsiteX34" fmla="*/ 4300688 w 7104046"/>
              <a:gd name="connsiteY34" fmla="*/ 1295400 h 1499936"/>
              <a:gd name="connsiteX35" fmla="*/ 4429025 w 7104046"/>
              <a:gd name="connsiteY35" fmla="*/ 1367589 h 1499936"/>
              <a:gd name="connsiteX36" fmla="*/ 4557362 w 7104046"/>
              <a:gd name="connsiteY36" fmla="*/ 1359568 h 1499936"/>
              <a:gd name="connsiteX37" fmla="*/ 4677677 w 7104046"/>
              <a:gd name="connsiteY37" fmla="*/ 1223210 h 1499936"/>
              <a:gd name="connsiteX38" fmla="*/ 4818046 w 7104046"/>
              <a:gd name="connsiteY38" fmla="*/ 1423736 h 1499936"/>
              <a:gd name="connsiteX39" fmla="*/ 4934351 w 7104046"/>
              <a:gd name="connsiteY39" fmla="*/ 1495926 h 1499936"/>
              <a:gd name="connsiteX40" fmla="*/ 5054667 w 7104046"/>
              <a:gd name="connsiteY40" fmla="*/ 1363579 h 1499936"/>
              <a:gd name="connsiteX41" fmla="*/ 5195035 w 7104046"/>
              <a:gd name="connsiteY41" fmla="*/ 1499936 h 1499936"/>
              <a:gd name="connsiteX42" fmla="*/ 5323372 w 7104046"/>
              <a:gd name="connsiteY42" fmla="*/ 1287379 h 1499936"/>
              <a:gd name="connsiteX43" fmla="*/ 5439677 w 7104046"/>
              <a:gd name="connsiteY43" fmla="*/ 1355558 h 1499936"/>
              <a:gd name="connsiteX44" fmla="*/ 5584056 w 7104046"/>
              <a:gd name="connsiteY44" fmla="*/ 1359568 h 1499936"/>
              <a:gd name="connsiteX45" fmla="*/ 5696351 w 7104046"/>
              <a:gd name="connsiteY45" fmla="*/ 1423736 h 1499936"/>
              <a:gd name="connsiteX46" fmla="*/ 5832709 w 7104046"/>
              <a:gd name="connsiteY46" fmla="*/ 1355558 h 1499936"/>
              <a:gd name="connsiteX47" fmla="*/ 5957035 w 7104046"/>
              <a:gd name="connsiteY47" fmla="*/ 1279358 h 1499936"/>
              <a:gd name="connsiteX48" fmla="*/ 6077351 w 7104046"/>
              <a:gd name="connsiteY48" fmla="*/ 1423736 h 1499936"/>
              <a:gd name="connsiteX49" fmla="*/ 6205688 w 7104046"/>
              <a:gd name="connsiteY49" fmla="*/ 1283368 h 1499936"/>
              <a:gd name="connsiteX50" fmla="*/ 6342046 w 7104046"/>
              <a:gd name="connsiteY50" fmla="*/ 1491915 h 1499936"/>
              <a:gd name="connsiteX51" fmla="*/ 6462362 w 7104046"/>
              <a:gd name="connsiteY51" fmla="*/ 1275347 h 1499936"/>
              <a:gd name="connsiteX52" fmla="*/ 6586688 w 7104046"/>
              <a:gd name="connsiteY52" fmla="*/ 1495926 h 1499936"/>
              <a:gd name="connsiteX53" fmla="*/ 6719035 w 7104046"/>
              <a:gd name="connsiteY53" fmla="*/ 1487905 h 1499936"/>
              <a:gd name="connsiteX54" fmla="*/ 6847372 w 7104046"/>
              <a:gd name="connsiteY54" fmla="*/ 1487905 h 1499936"/>
              <a:gd name="connsiteX55" fmla="*/ 6975709 w 7104046"/>
              <a:gd name="connsiteY55" fmla="*/ 1487905 h 1499936"/>
              <a:gd name="connsiteX56" fmla="*/ 7104046 w 7104046"/>
              <a:gd name="connsiteY56" fmla="*/ 1475873 h 1499936"/>
              <a:gd name="connsiteX0" fmla="*/ 21857 w 7104046"/>
              <a:gd name="connsiteY0" fmla="*/ 379797 h 1323473"/>
              <a:gd name="connsiteX1" fmla="*/ 0 w 7104046"/>
              <a:gd name="connsiteY1" fmla="*/ 207344 h 1323473"/>
              <a:gd name="connsiteX2" fmla="*/ 230004 w 7104046"/>
              <a:gd name="connsiteY2" fmla="*/ 0 h 1323473"/>
              <a:gd name="connsiteX3" fmla="*/ 362351 w 7104046"/>
              <a:gd name="connsiteY3" fmla="*/ 116305 h 1323473"/>
              <a:gd name="connsiteX4" fmla="*/ 494698 w 7104046"/>
              <a:gd name="connsiteY4" fmla="*/ 108284 h 1323473"/>
              <a:gd name="connsiteX5" fmla="*/ 615014 w 7104046"/>
              <a:gd name="connsiteY5" fmla="*/ 914400 h 1323473"/>
              <a:gd name="connsiteX6" fmla="*/ 739341 w 7104046"/>
              <a:gd name="connsiteY6" fmla="*/ 1078831 h 1323473"/>
              <a:gd name="connsiteX7" fmla="*/ 871688 w 7104046"/>
              <a:gd name="connsiteY7" fmla="*/ 902368 h 1323473"/>
              <a:gd name="connsiteX8" fmla="*/ 1004035 w 7104046"/>
              <a:gd name="connsiteY8" fmla="*/ 786063 h 1323473"/>
              <a:gd name="connsiteX9" fmla="*/ 1116330 w 7104046"/>
              <a:gd name="connsiteY9" fmla="*/ 962526 h 1323473"/>
              <a:gd name="connsiteX10" fmla="*/ 1248677 w 7104046"/>
              <a:gd name="connsiteY10" fmla="*/ 906379 h 1323473"/>
              <a:gd name="connsiteX11" fmla="*/ 1385035 w 7104046"/>
              <a:gd name="connsiteY11" fmla="*/ 902368 h 1323473"/>
              <a:gd name="connsiteX12" fmla="*/ 1501341 w 7104046"/>
              <a:gd name="connsiteY12" fmla="*/ 1134979 h 1323473"/>
              <a:gd name="connsiteX13" fmla="*/ 1625667 w 7104046"/>
              <a:gd name="connsiteY13" fmla="*/ 898358 h 1323473"/>
              <a:gd name="connsiteX14" fmla="*/ 1754004 w 7104046"/>
              <a:gd name="connsiteY14" fmla="*/ 954505 h 1323473"/>
              <a:gd name="connsiteX15" fmla="*/ 1882341 w 7104046"/>
              <a:gd name="connsiteY15" fmla="*/ 894347 h 1323473"/>
              <a:gd name="connsiteX16" fmla="*/ 2010677 w 7104046"/>
              <a:gd name="connsiteY16" fmla="*/ 1134979 h 1323473"/>
              <a:gd name="connsiteX17" fmla="*/ 2143025 w 7104046"/>
              <a:gd name="connsiteY17" fmla="*/ 1070810 h 1323473"/>
              <a:gd name="connsiteX18" fmla="*/ 2267351 w 7104046"/>
              <a:gd name="connsiteY18" fmla="*/ 1002631 h 1323473"/>
              <a:gd name="connsiteX19" fmla="*/ 2391677 w 7104046"/>
              <a:gd name="connsiteY19" fmla="*/ 1255295 h 1323473"/>
              <a:gd name="connsiteX20" fmla="*/ 2520014 w 7104046"/>
              <a:gd name="connsiteY20" fmla="*/ 1066800 h 1323473"/>
              <a:gd name="connsiteX21" fmla="*/ 2652362 w 7104046"/>
              <a:gd name="connsiteY21" fmla="*/ 946484 h 1323473"/>
              <a:gd name="connsiteX22" fmla="*/ 2780698 w 7104046"/>
              <a:gd name="connsiteY22" fmla="*/ 1195137 h 1323473"/>
              <a:gd name="connsiteX23" fmla="*/ 2901014 w 7104046"/>
              <a:gd name="connsiteY23" fmla="*/ 1307431 h 1323473"/>
              <a:gd name="connsiteX24" fmla="*/ 3029351 w 7104046"/>
              <a:gd name="connsiteY24" fmla="*/ 1126958 h 1323473"/>
              <a:gd name="connsiteX25" fmla="*/ 3157688 w 7104046"/>
              <a:gd name="connsiteY25" fmla="*/ 1066800 h 1323473"/>
              <a:gd name="connsiteX26" fmla="*/ 3286025 w 7104046"/>
              <a:gd name="connsiteY26" fmla="*/ 1183105 h 1323473"/>
              <a:gd name="connsiteX27" fmla="*/ 3410351 w 7104046"/>
              <a:gd name="connsiteY27" fmla="*/ 1315452 h 1323473"/>
              <a:gd name="connsiteX28" fmla="*/ 3534677 w 7104046"/>
              <a:gd name="connsiteY28" fmla="*/ 1118937 h 1323473"/>
              <a:gd name="connsiteX29" fmla="*/ 3671035 w 7104046"/>
              <a:gd name="connsiteY29" fmla="*/ 1191126 h 1323473"/>
              <a:gd name="connsiteX30" fmla="*/ 3791351 w 7104046"/>
              <a:gd name="connsiteY30" fmla="*/ 1255295 h 1323473"/>
              <a:gd name="connsiteX31" fmla="*/ 3915677 w 7104046"/>
              <a:gd name="connsiteY31" fmla="*/ 1054768 h 1323473"/>
              <a:gd name="connsiteX32" fmla="*/ 4040004 w 7104046"/>
              <a:gd name="connsiteY32" fmla="*/ 1179095 h 1323473"/>
              <a:gd name="connsiteX33" fmla="*/ 4168341 w 7104046"/>
              <a:gd name="connsiteY33" fmla="*/ 1307431 h 1323473"/>
              <a:gd name="connsiteX34" fmla="*/ 4300688 w 7104046"/>
              <a:gd name="connsiteY34" fmla="*/ 1118937 h 1323473"/>
              <a:gd name="connsiteX35" fmla="*/ 4429025 w 7104046"/>
              <a:gd name="connsiteY35" fmla="*/ 1191126 h 1323473"/>
              <a:gd name="connsiteX36" fmla="*/ 4557362 w 7104046"/>
              <a:gd name="connsiteY36" fmla="*/ 1183105 h 1323473"/>
              <a:gd name="connsiteX37" fmla="*/ 4677677 w 7104046"/>
              <a:gd name="connsiteY37" fmla="*/ 1046747 h 1323473"/>
              <a:gd name="connsiteX38" fmla="*/ 4818046 w 7104046"/>
              <a:gd name="connsiteY38" fmla="*/ 1247273 h 1323473"/>
              <a:gd name="connsiteX39" fmla="*/ 4934351 w 7104046"/>
              <a:gd name="connsiteY39" fmla="*/ 1319463 h 1323473"/>
              <a:gd name="connsiteX40" fmla="*/ 5054667 w 7104046"/>
              <a:gd name="connsiteY40" fmla="*/ 1187116 h 1323473"/>
              <a:gd name="connsiteX41" fmla="*/ 5195035 w 7104046"/>
              <a:gd name="connsiteY41" fmla="*/ 1323473 h 1323473"/>
              <a:gd name="connsiteX42" fmla="*/ 5323372 w 7104046"/>
              <a:gd name="connsiteY42" fmla="*/ 1110916 h 1323473"/>
              <a:gd name="connsiteX43" fmla="*/ 5439677 w 7104046"/>
              <a:gd name="connsiteY43" fmla="*/ 1179095 h 1323473"/>
              <a:gd name="connsiteX44" fmla="*/ 5584056 w 7104046"/>
              <a:gd name="connsiteY44" fmla="*/ 1183105 h 1323473"/>
              <a:gd name="connsiteX45" fmla="*/ 5696351 w 7104046"/>
              <a:gd name="connsiteY45" fmla="*/ 1247273 h 1323473"/>
              <a:gd name="connsiteX46" fmla="*/ 5832709 w 7104046"/>
              <a:gd name="connsiteY46" fmla="*/ 1179095 h 1323473"/>
              <a:gd name="connsiteX47" fmla="*/ 5957035 w 7104046"/>
              <a:gd name="connsiteY47" fmla="*/ 1102895 h 1323473"/>
              <a:gd name="connsiteX48" fmla="*/ 6077351 w 7104046"/>
              <a:gd name="connsiteY48" fmla="*/ 1247273 h 1323473"/>
              <a:gd name="connsiteX49" fmla="*/ 6205688 w 7104046"/>
              <a:gd name="connsiteY49" fmla="*/ 1106905 h 1323473"/>
              <a:gd name="connsiteX50" fmla="*/ 6342046 w 7104046"/>
              <a:gd name="connsiteY50" fmla="*/ 1315452 h 1323473"/>
              <a:gd name="connsiteX51" fmla="*/ 6462362 w 7104046"/>
              <a:gd name="connsiteY51" fmla="*/ 1098884 h 1323473"/>
              <a:gd name="connsiteX52" fmla="*/ 6586688 w 7104046"/>
              <a:gd name="connsiteY52" fmla="*/ 1319463 h 1323473"/>
              <a:gd name="connsiteX53" fmla="*/ 6719035 w 7104046"/>
              <a:gd name="connsiteY53" fmla="*/ 1311442 h 1323473"/>
              <a:gd name="connsiteX54" fmla="*/ 6847372 w 7104046"/>
              <a:gd name="connsiteY54" fmla="*/ 1311442 h 1323473"/>
              <a:gd name="connsiteX55" fmla="*/ 6975709 w 7104046"/>
              <a:gd name="connsiteY55" fmla="*/ 1311442 h 1323473"/>
              <a:gd name="connsiteX56" fmla="*/ 7104046 w 7104046"/>
              <a:gd name="connsiteY56" fmla="*/ 1299410 h 1323473"/>
              <a:gd name="connsiteX0" fmla="*/ 0 w 7082189"/>
              <a:gd name="connsiteY0" fmla="*/ 557263 h 1500939"/>
              <a:gd name="connsiteX1" fmla="*/ 79108 w 7082189"/>
              <a:gd name="connsiteY1" fmla="*/ 0 h 1500939"/>
              <a:gd name="connsiteX2" fmla="*/ 208147 w 7082189"/>
              <a:gd name="connsiteY2" fmla="*/ 177466 h 1500939"/>
              <a:gd name="connsiteX3" fmla="*/ 340494 w 7082189"/>
              <a:gd name="connsiteY3" fmla="*/ 293771 h 1500939"/>
              <a:gd name="connsiteX4" fmla="*/ 472841 w 7082189"/>
              <a:gd name="connsiteY4" fmla="*/ 285750 h 1500939"/>
              <a:gd name="connsiteX5" fmla="*/ 593157 w 7082189"/>
              <a:gd name="connsiteY5" fmla="*/ 1091866 h 1500939"/>
              <a:gd name="connsiteX6" fmla="*/ 717484 w 7082189"/>
              <a:gd name="connsiteY6" fmla="*/ 1256297 h 1500939"/>
              <a:gd name="connsiteX7" fmla="*/ 849831 w 7082189"/>
              <a:gd name="connsiteY7" fmla="*/ 1079834 h 1500939"/>
              <a:gd name="connsiteX8" fmla="*/ 982178 w 7082189"/>
              <a:gd name="connsiteY8" fmla="*/ 963529 h 1500939"/>
              <a:gd name="connsiteX9" fmla="*/ 1094473 w 7082189"/>
              <a:gd name="connsiteY9" fmla="*/ 1139992 h 1500939"/>
              <a:gd name="connsiteX10" fmla="*/ 1226820 w 7082189"/>
              <a:gd name="connsiteY10" fmla="*/ 1083845 h 1500939"/>
              <a:gd name="connsiteX11" fmla="*/ 1363178 w 7082189"/>
              <a:gd name="connsiteY11" fmla="*/ 1079834 h 1500939"/>
              <a:gd name="connsiteX12" fmla="*/ 1479484 w 7082189"/>
              <a:gd name="connsiteY12" fmla="*/ 1312445 h 1500939"/>
              <a:gd name="connsiteX13" fmla="*/ 1603810 w 7082189"/>
              <a:gd name="connsiteY13" fmla="*/ 1075824 h 1500939"/>
              <a:gd name="connsiteX14" fmla="*/ 1732147 w 7082189"/>
              <a:gd name="connsiteY14" fmla="*/ 1131971 h 1500939"/>
              <a:gd name="connsiteX15" fmla="*/ 1860484 w 7082189"/>
              <a:gd name="connsiteY15" fmla="*/ 1071813 h 1500939"/>
              <a:gd name="connsiteX16" fmla="*/ 1988820 w 7082189"/>
              <a:gd name="connsiteY16" fmla="*/ 1312445 h 1500939"/>
              <a:gd name="connsiteX17" fmla="*/ 2121168 w 7082189"/>
              <a:gd name="connsiteY17" fmla="*/ 1248276 h 1500939"/>
              <a:gd name="connsiteX18" fmla="*/ 2245494 w 7082189"/>
              <a:gd name="connsiteY18" fmla="*/ 1180097 h 1500939"/>
              <a:gd name="connsiteX19" fmla="*/ 2369820 w 7082189"/>
              <a:gd name="connsiteY19" fmla="*/ 1432761 h 1500939"/>
              <a:gd name="connsiteX20" fmla="*/ 2498157 w 7082189"/>
              <a:gd name="connsiteY20" fmla="*/ 1244266 h 1500939"/>
              <a:gd name="connsiteX21" fmla="*/ 2630505 w 7082189"/>
              <a:gd name="connsiteY21" fmla="*/ 1123950 h 1500939"/>
              <a:gd name="connsiteX22" fmla="*/ 2758841 w 7082189"/>
              <a:gd name="connsiteY22" fmla="*/ 1372603 h 1500939"/>
              <a:gd name="connsiteX23" fmla="*/ 2879157 w 7082189"/>
              <a:gd name="connsiteY23" fmla="*/ 1484897 h 1500939"/>
              <a:gd name="connsiteX24" fmla="*/ 3007494 w 7082189"/>
              <a:gd name="connsiteY24" fmla="*/ 1304424 h 1500939"/>
              <a:gd name="connsiteX25" fmla="*/ 3135831 w 7082189"/>
              <a:gd name="connsiteY25" fmla="*/ 1244266 h 1500939"/>
              <a:gd name="connsiteX26" fmla="*/ 3264168 w 7082189"/>
              <a:gd name="connsiteY26" fmla="*/ 1360571 h 1500939"/>
              <a:gd name="connsiteX27" fmla="*/ 3388494 w 7082189"/>
              <a:gd name="connsiteY27" fmla="*/ 1492918 h 1500939"/>
              <a:gd name="connsiteX28" fmla="*/ 3512820 w 7082189"/>
              <a:gd name="connsiteY28" fmla="*/ 1296403 h 1500939"/>
              <a:gd name="connsiteX29" fmla="*/ 3649178 w 7082189"/>
              <a:gd name="connsiteY29" fmla="*/ 1368592 h 1500939"/>
              <a:gd name="connsiteX30" fmla="*/ 3769494 w 7082189"/>
              <a:gd name="connsiteY30" fmla="*/ 1432761 h 1500939"/>
              <a:gd name="connsiteX31" fmla="*/ 3893820 w 7082189"/>
              <a:gd name="connsiteY31" fmla="*/ 1232234 h 1500939"/>
              <a:gd name="connsiteX32" fmla="*/ 4018147 w 7082189"/>
              <a:gd name="connsiteY32" fmla="*/ 1356561 h 1500939"/>
              <a:gd name="connsiteX33" fmla="*/ 4146484 w 7082189"/>
              <a:gd name="connsiteY33" fmla="*/ 1484897 h 1500939"/>
              <a:gd name="connsiteX34" fmla="*/ 4278831 w 7082189"/>
              <a:gd name="connsiteY34" fmla="*/ 1296403 h 1500939"/>
              <a:gd name="connsiteX35" fmla="*/ 4407168 w 7082189"/>
              <a:gd name="connsiteY35" fmla="*/ 1368592 h 1500939"/>
              <a:gd name="connsiteX36" fmla="*/ 4535505 w 7082189"/>
              <a:gd name="connsiteY36" fmla="*/ 1360571 h 1500939"/>
              <a:gd name="connsiteX37" fmla="*/ 4655820 w 7082189"/>
              <a:gd name="connsiteY37" fmla="*/ 1224213 h 1500939"/>
              <a:gd name="connsiteX38" fmla="*/ 4796189 w 7082189"/>
              <a:gd name="connsiteY38" fmla="*/ 1424739 h 1500939"/>
              <a:gd name="connsiteX39" fmla="*/ 4912494 w 7082189"/>
              <a:gd name="connsiteY39" fmla="*/ 1496929 h 1500939"/>
              <a:gd name="connsiteX40" fmla="*/ 5032810 w 7082189"/>
              <a:gd name="connsiteY40" fmla="*/ 1364582 h 1500939"/>
              <a:gd name="connsiteX41" fmla="*/ 5173178 w 7082189"/>
              <a:gd name="connsiteY41" fmla="*/ 1500939 h 1500939"/>
              <a:gd name="connsiteX42" fmla="*/ 5301515 w 7082189"/>
              <a:gd name="connsiteY42" fmla="*/ 1288382 h 1500939"/>
              <a:gd name="connsiteX43" fmla="*/ 5417820 w 7082189"/>
              <a:gd name="connsiteY43" fmla="*/ 1356561 h 1500939"/>
              <a:gd name="connsiteX44" fmla="*/ 5562199 w 7082189"/>
              <a:gd name="connsiteY44" fmla="*/ 1360571 h 1500939"/>
              <a:gd name="connsiteX45" fmla="*/ 5674494 w 7082189"/>
              <a:gd name="connsiteY45" fmla="*/ 1424739 h 1500939"/>
              <a:gd name="connsiteX46" fmla="*/ 5810852 w 7082189"/>
              <a:gd name="connsiteY46" fmla="*/ 1356561 h 1500939"/>
              <a:gd name="connsiteX47" fmla="*/ 5935178 w 7082189"/>
              <a:gd name="connsiteY47" fmla="*/ 1280361 h 1500939"/>
              <a:gd name="connsiteX48" fmla="*/ 6055494 w 7082189"/>
              <a:gd name="connsiteY48" fmla="*/ 1424739 h 1500939"/>
              <a:gd name="connsiteX49" fmla="*/ 6183831 w 7082189"/>
              <a:gd name="connsiteY49" fmla="*/ 1284371 h 1500939"/>
              <a:gd name="connsiteX50" fmla="*/ 6320189 w 7082189"/>
              <a:gd name="connsiteY50" fmla="*/ 1492918 h 1500939"/>
              <a:gd name="connsiteX51" fmla="*/ 6440505 w 7082189"/>
              <a:gd name="connsiteY51" fmla="*/ 1276350 h 1500939"/>
              <a:gd name="connsiteX52" fmla="*/ 6564831 w 7082189"/>
              <a:gd name="connsiteY52" fmla="*/ 1496929 h 1500939"/>
              <a:gd name="connsiteX53" fmla="*/ 6697178 w 7082189"/>
              <a:gd name="connsiteY53" fmla="*/ 1488908 h 1500939"/>
              <a:gd name="connsiteX54" fmla="*/ 6825515 w 7082189"/>
              <a:gd name="connsiteY54" fmla="*/ 1488908 h 1500939"/>
              <a:gd name="connsiteX55" fmla="*/ 6953852 w 7082189"/>
              <a:gd name="connsiteY55" fmla="*/ 1488908 h 1500939"/>
              <a:gd name="connsiteX56" fmla="*/ 7082189 w 7082189"/>
              <a:gd name="connsiteY56" fmla="*/ 1476876 h 1500939"/>
              <a:gd name="connsiteX0" fmla="*/ 0 w 7126004"/>
              <a:gd name="connsiteY0" fmla="*/ 1507858 h 1507858"/>
              <a:gd name="connsiteX1" fmla="*/ 122923 w 7126004"/>
              <a:gd name="connsiteY1" fmla="*/ 0 h 1507858"/>
              <a:gd name="connsiteX2" fmla="*/ 251962 w 7126004"/>
              <a:gd name="connsiteY2" fmla="*/ 177466 h 1507858"/>
              <a:gd name="connsiteX3" fmla="*/ 384309 w 7126004"/>
              <a:gd name="connsiteY3" fmla="*/ 293771 h 1507858"/>
              <a:gd name="connsiteX4" fmla="*/ 516656 w 7126004"/>
              <a:gd name="connsiteY4" fmla="*/ 285750 h 1507858"/>
              <a:gd name="connsiteX5" fmla="*/ 636972 w 7126004"/>
              <a:gd name="connsiteY5" fmla="*/ 1091866 h 1507858"/>
              <a:gd name="connsiteX6" fmla="*/ 761299 w 7126004"/>
              <a:gd name="connsiteY6" fmla="*/ 1256297 h 1507858"/>
              <a:gd name="connsiteX7" fmla="*/ 893646 w 7126004"/>
              <a:gd name="connsiteY7" fmla="*/ 1079834 h 1507858"/>
              <a:gd name="connsiteX8" fmla="*/ 1025993 w 7126004"/>
              <a:gd name="connsiteY8" fmla="*/ 963529 h 1507858"/>
              <a:gd name="connsiteX9" fmla="*/ 1138288 w 7126004"/>
              <a:gd name="connsiteY9" fmla="*/ 1139992 h 1507858"/>
              <a:gd name="connsiteX10" fmla="*/ 1270635 w 7126004"/>
              <a:gd name="connsiteY10" fmla="*/ 1083845 h 1507858"/>
              <a:gd name="connsiteX11" fmla="*/ 1406993 w 7126004"/>
              <a:gd name="connsiteY11" fmla="*/ 1079834 h 1507858"/>
              <a:gd name="connsiteX12" fmla="*/ 1523299 w 7126004"/>
              <a:gd name="connsiteY12" fmla="*/ 1312445 h 1507858"/>
              <a:gd name="connsiteX13" fmla="*/ 1647625 w 7126004"/>
              <a:gd name="connsiteY13" fmla="*/ 1075824 h 1507858"/>
              <a:gd name="connsiteX14" fmla="*/ 1775962 w 7126004"/>
              <a:gd name="connsiteY14" fmla="*/ 1131971 h 1507858"/>
              <a:gd name="connsiteX15" fmla="*/ 1904299 w 7126004"/>
              <a:gd name="connsiteY15" fmla="*/ 1071813 h 1507858"/>
              <a:gd name="connsiteX16" fmla="*/ 2032635 w 7126004"/>
              <a:gd name="connsiteY16" fmla="*/ 1312445 h 1507858"/>
              <a:gd name="connsiteX17" fmla="*/ 2164983 w 7126004"/>
              <a:gd name="connsiteY17" fmla="*/ 1248276 h 1507858"/>
              <a:gd name="connsiteX18" fmla="*/ 2289309 w 7126004"/>
              <a:gd name="connsiteY18" fmla="*/ 1180097 h 1507858"/>
              <a:gd name="connsiteX19" fmla="*/ 2413635 w 7126004"/>
              <a:gd name="connsiteY19" fmla="*/ 1432761 h 1507858"/>
              <a:gd name="connsiteX20" fmla="*/ 2541972 w 7126004"/>
              <a:gd name="connsiteY20" fmla="*/ 1244266 h 1507858"/>
              <a:gd name="connsiteX21" fmla="*/ 2674320 w 7126004"/>
              <a:gd name="connsiteY21" fmla="*/ 1123950 h 1507858"/>
              <a:gd name="connsiteX22" fmla="*/ 2802656 w 7126004"/>
              <a:gd name="connsiteY22" fmla="*/ 1372603 h 1507858"/>
              <a:gd name="connsiteX23" fmla="*/ 2922972 w 7126004"/>
              <a:gd name="connsiteY23" fmla="*/ 1484897 h 1507858"/>
              <a:gd name="connsiteX24" fmla="*/ 3051309 w 7126004"/>
              <a:gd name="connsiteY24" fmla="*/ 1304424 h 1507858"/>
              <a:gd name="connsiteX25" fmla="*/ 3179646 w 7126004"/>
              <a:gd name="connsiteY25" fmla="*/ 1244266 h 1507858"/>
              <a:gd name="connsiteX26" fmla="*/ 3307983 w 7126004"/>
              <a:gd name="connsiteY26" fmla="*/ 1360571 h 1507858"/>
              <a:gd name="connsiteX27" fmla="*/ 3432309 w 7126004"/>
              <a:gd name="connsiteY27" fmla="*/ 1492918 h 1507858"/>
              <a:gd name="connsiteX28" fmla="*/ 3556635 w 7126004"/>
              <a:gd name="connsiteY28" fmla="*/ 1296403 h 1507858"/>
              <a:gd name="connsiteX29" fmla="*/ 3692993 w 7126004"/>
              <a:gd name="connsiteY29" fmla="*/ 1368592 h 1507858"/>
              <a:gd name="connsiteX30" fmla="*/ 3813309 w 7126004"/>
              <a:gd name="connsiteY30" fmla="*/ 1432761 h 1507858"/>
              <a:gd name="connsiteX31" fmla="*/ 3937635 w 7126004"/>
              <a:gd name="connsiteY31" fmla="*/ 1232234 h 1507858"/>
              <a:gd name="connsiteX32" fmla="*/ 4061962 w 7126004"/>
              <a:gd name="connsiteY32" fmla="*/ 1356561 h 1507858"/>
              <a:gd name="connsiteX33" fmla="*/ 4190299 w 7126004"/>
              <a:gd name="connsiteY33" fmla="*/ 1484897 h 1507858"/>
              <a:gd name="connsiteX34" fmla="*/ 4322646 w 7126004"/>
              <a:gd name="connsiteY34" fmla="*/ 1296403 h 1507858"/>
              <a:gd name="connsiteX35" fmla="*/ 4450983 w 7126004"/>
              <a:gd name="connsiteY35" fmla="*/ 1368592 h 1507858"/>
              <a:gd name="connsiteX36" fmla="*/ 4579320 w 7126004"/>
              <a:gd name="connsiteY36" fmla="*/ 1360571 h 1507858"/>
              <a:gd name="connsiteX37" fmla="*/ 4699635 w 7126004"/>
              <a:gd name="connsiteY37" fmla="*/ 1224213 h 1507858"/>
              <a:gd name="connsiteX38" fmla="*/ 4840004 w 7126004"/>
              <a:gd name="connsiteY38" fmla="*/ 1424739 h 1507858"/>
              <a:gd name="connsiteX39" fmla="*/ 4956309 w 7126004"/>
              <a:gd name="connsiteY39" fmla="*/ 1496929 h 1507858"/>
              <a:gd name="connsiteX40" fmla="*/ 5076625 w 7126004"/>
              <a:gd name="connsiteY40" fmla="*/ 1364582 h 1507858"/>
              <a:gd name="connsiteX41" fmla="*/ 5216993 w 7126004"/>
              <a:gd name="connsiteY41" fmla="*/ 1500939 h 1507858"/>
              <a:gd name="connsiteX42" fmla="*/ 5345330 w 7126004"/>
              <a:gd name="connsiteY42" fmla="*/ 1288382 h 1507858"/>
              <a:gd name="connsiteX43" fmla="*/ 5461635 w 7126004"/>
              <a:gd name="connsiteY43" fmla="*/ 1356561 h 1507858"/>
              <a:gd name="connsiteX44" fmla="*/ 5606014 w 7126004"/>
              <a:gd name="connsiteY44" fmla="*/ 1360571 h 1507858"/>
              <a:gd name="connsiteX45" fmla="*/ 5718309 w 7126004"/>
              <a:gd name="connsiteY45" fmla="*/ 1424739 h 1507858"/>
              <a:gd name="connsiteX46" fmla="*/ 5854667 w 7126004"/>
              <a:gd name="connsiteY46" fmla="*/ 1356561 h 1507858"/>
              <a:gd name="connsiteX47" fmla="*/ 5978993 w 7126004"/>
              <a:gd name="connsiteY47" fmla="*/ 1280361 h 1507858"/>
              <a:gd name="connsiteX48" fmla="*/ 6099309 w 7126004"/>
              <a:gd name="connsiteY48" fmla="*/ 1424739 h 1507858"/>
              <a:gd name="connsiteX49" fmla="*/ 6227646 w 7126004"/>
              <a:gd name="connsiteY49" fmla="*/ 1284371 h 1507858"/>
              <a:gd name="connsiteX50" fmla="*/ 6364004 w 7126004"/>
              <a:gd name="connsiteY50" fmla="*/ 1492918 h 1507858"/>
              <a:gd name="connsiteX51" fmla="*/ 6484320 w 7126004"/>
              <a:gd name="connsiteY51" fmla="*/ 1276350 h 1507858"/>
              <a:gd name="connsiteX52" fmla="*/ 6608646 w 7126004"/>
              <a:gd name="connsiteY52" fmla="*/ 1496929 h 1507858"/>
              <a:gd name="connsiteX53" fmla="*/ 6740993 w 7126004"/>
              <a:gd name="connsiteY53" fmla="*/ 1488908 h 1507858"/>
              <a:gd name="connsiteX54" fmla="*/ 6869330 w 7126004"/>
              <a:gd name="connsiteY54" fmla="*/ 1488908 h 1507858"/>
              <a:gd name="connsiteX55" fmla="*/ 6997667 w 7126004"/>
              <a:gd name="connsiteY55" fmla="*/ 1488908 h 1507858"/>
              <a:gd name="connsiteX56" fmla="*/ 7126004 w 7126004"/>
              <a:gd name="connsiteY56" fmla="*/ 1476876 h 150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126004" h="1507858">
                <a:moveTo>
                  <a:pt x="0" y="1507858"/>
                </a:moveTo>
                <a:lnTo>
                  <a:pt x="122923" y="0"/>
                </a:lnTo>
                <a:lnTo>
                  <a:pt x="251962" y="177466"/>
                </a:lnTo>
                <a:lnTo>
                  <a:pt x="384309" y="293771"/>
                </a:lnTo>
                <a:lnTo>
                  <a:pt x="516656" y="285750"/>
                </a:lnTo>
                <a:lnTo>
                  <a:pt x="636972" y="1091866"/>
                </a:lnTo>
                <a:lnTo>
                  <a:pt x="761299" y="1256297"/>
                </a:lnTo>
                <a:lnTo>
                  <a:pt x="893646" y="1079834"/>
                </a:lnTo>
                <a:lnTo>
                  <a:pt x="1025993" y="963529"/>
                </a:lnTo>
                <a:lnTo>
                  <a:pt x="1138288" y="1139992"/>
                </a:lnTo>
                <a:lnTo>
                  <a:pt x="1270635" y="1083845"/>
                </a:lnTo>
                <a:lnTo>
                  <a:pt x="1406993" y="1079834"/>
                </a:lnTo>
                <a:lnTo>
                  <a:pt x="1523299" y="1312445"/>
                </a:lnTo>
                <a:lnTo>
                  <a:pt x="1647625" y="1075824"/>
                </a:lnTo>
                <a:lnTo>
                  <a:pt x="1775962" y="1131971"/>
                </a:lnTo>
                <a:lnTo>
                  <a:pt x="1904299" y="1071813"/>
                </a:lnTo>
                <a:lnTo>
                  <a:pt x="2032635" y="1312445"/>
                </a:lnTo>
                <a:lnTo>
                  <a:pt x="2164983" y="1248276"/>
                </a:lnTo>
                <a:lnTo>
                  <a:pt x="2289309" y="1180097"/>
                </a:lnTo>
                <a:lnTo>
                  <a:pt x="2413635" y="1432761"/>
                </a:lnTo>
                <a:lnTo>
                  <a:pt x="2541972" y="1244266"/>
                </a:lnTo>
                <a:lnTo>
                  <a:pt x="2674320" y="1123950"/>
                </a:lnTo>
                <a:lnTo>
                  <a:pt x="2802656" y="1372603"/>
                </a:lnTo>
                <a:lnTo>
                  <a:pt x="2922972" y="1484897"/>
                </a:lnTo>
                <a:lnTo>
                  <a:pt x="3051309" y="1304424"/>
                </a:lnTo>
                <a:lnTo>
                  <a:pt x="3179646" y="1244266"/>
                </a:lnTo>
                <a:lnTo>
                  <a:pt x="3307983" y="1360571"/>
                </a:lnTo>
                <a:lnTo>
                  <a:pt x="3432309" y="1492918"/>
                </a:lnTo>
                <a:lnTo>
                  <a:pt x="3556635" y="1296403"/>
                </a:lnTo>
                <a:lnTo>
                  <a:pt x="3692993" y="1368592"/>
                </a:lnTo>
                <a:lnTo>
                  <a:pt x="3813309" y="1432761"/>
                </a:lnTo>
                <a:lnTo>
                  <a:pt x="3937635" y="1232234"/>
                </a:lnTo>
                <a:lnTo>
                  <a:pt x="4061962" y="1356561"/>
                </a:lnTo>
                <a:lnTo>
                  <a:pt x="4190299" y="1484897"/>
                </a:lnTo>
                <a:lnTo>
                  <a:pt x="4322646" y="1296403"/>
                </a:lnTo>
                <a:lnTo>
                  <a:pt x="4450983" y="1368592"/>
                </a:lnTo>
                <a:lnTo>
                  <a:pt x="4579320" y="1360571"/>
                </a:lnTo>
                <a:lnTo>
                  <a:pt x="4699635" y="1224213"/>
                </a:lnTo>
                <a:lnTo>
                  <a:pt x="4840004" y="1424739"/>
                </a:lnTo>
                <a:lnTo>
                  <a:pt x="4956309" y="1496929"/>
                </a:lnTo>
                <a:lnTo>
                  <a:pt x="5076625" y="1364582"/>
                </a:lnTo>
                <a:lnTo>
                  <a:pt x="5216993" y="1500939"/>
                </a:lnTo>
                <a:lnTo>
                  <a:pt x="5345330" y="1288382"/>
                </a:lnTo>
                <a:lnTo>
                  <a:pt x="5461635" y="1356561"/>
                </a:lnTo>
                <a:lnTo>
                  <a:pt x="5606014" y="1360571"/>
                </a:lnTo>
                <a:lnTo>
                  <a:pt x="5718309" y="1424739"/>
                </a:lnTo>
                <a:lnTo>
                  <a:pt x="5854667" y="1356561"/>
                </a:lnTo>
                <a:lnTo>
                  <a:pt x="5978993" y="1280361"/>
                </a:lnTo>
                <a:lnTo>
                  <a:pt x="6099309" y="1424739"/>
                </a:lnTo>
                <a:lnTo>
                  <a:pt x="6227646" y="1284371"/>
                </a:lnTo>
                <a:lnTo>
                  <a:pt x="6364004" y="1492918"/>
                </a:lnTo>
                <a:lnTo>
                  <a:pt x="6484320" y="1276350"/>
                </a:lnTo>
                <a:lnTo>
                  <a:pt x="6608646" y="1496929"/>
                </a:lnTo>
                <a:lnTo>
                  <a:pt x="6740993" y="1488908"/>
                </a:lnTo>
                <a:lnTo>
                  <a:pt x="6869330" y="1488908"/>
                </a:lnTo>
                <a:lnTo>
                  <a:pt x="6997667" y="1488908"/>
                </a:lnTo>
                <a:lnTo>
                  <a:pt x="7126004" y="1476876"/>
                </a:lnTo>
              </a:path>
            </a:pathLst>
          </a:custGeom>
          <a:noFill/>
          <a:ln w="19050">
            <a:solidFill>
              <a:srgbClr val="001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1DE2DA18-F535-4C0D-9E9E-2E3611E204A0}"/>
              </a:ext>
            </a:extLst>
          </p:cNvPr>
          <p:cNvSpPr/>
          <p:nvPr/>
        </p:nvSpPr>
        <p:spPr>
          <a:xfrm>
            <a:off x="1531888" y="4407923"/>
            <a:ext cx="9499733" cy="943543"/>
          </a:xfrm>
          <a:custGeom>
            <a:avLst/>
            <a:gdLst>
              <a:gd name="connsiteX0" fmla="*/ 0 w 6974305"/>
              <a:gd name="connsiteY0" fmla="*/ 56147 h 685800"/>
              <a:gd name="connsiteX1" fmla="*/ 120315 w 6974305"/>
              <a:gd name="connsiteY1" fmla="*/ 0 h 685800"/>
              <a:gd name="connsiteX2" fmla="*/ 252663 w 6974305"/>
              <a:gd name="connsiteY2" fmla="*/ 116305 h 685800"/>
              <a:gd name="connsiteX3" fmla="*/ 385010 w 6974305"/>
              <a:gd name="connsiteY3" fmla="*/ 116305 h 685800"/>
              <a:gd name="connsiteX4" fmla="*/ 517357 w 6974305"/>
              <a:gd name="connsiteY4" fmla="*/ 457200 h 685800"/>
              <a:gd name="connsiteX5" fmla="*/ 633663 w 6974305"/>
              <a:gd name="connsiteY5" fmla="*/ 509337 h 685800"/>
              <a:gd name="connsiteX6" fmla="*/ 766010 w 6974305"/>
              <a:gd name="connsiteY6" fmla="*/ 621632 h 685800"/>
              <a:gd name="connsiteX7" fmla="*/ 890336 w 6974305"/>
              <a:gd name="connsiteY7" fmla="*/ 621632 h 685800"/>
              <a:gd name="connsiteX8" fmla="*/ 1018673 w 6974305"/>
              <a:gd name="connsiteY8" fmla="*/ 673768 h 685800"/>
              <a:gd name="connsiteX9" fmla="*/ 1134978 w 6974305"/>
              <a:gd name="connsiteY9" fmla="*/ 681789 h 685800"/>
              <a:gd name="connsiteX10" fmla="*/ 1271336 w 6974305"/>
              <a:gd name="connsiteY10" fmla="*/ 621632 h 685800"/>
              <a:gd name="connsiteX11" fmla="*/ 1399673 w 6974305"/>
              <a:gd name="connsiteY11" fmla="*/ 557463 h 685800"/>
              <a:gd name="connsiteX12" fmla="*/ 1528010 w 6974305"/>
              <a:gd name="connsiteY12" fmla="*/ 621632 h 685800"/>
              <a:gd name="connsiteX13" fmla="*/ 1652336 w 6974305"/>
              <a:gd name="connsiteY13" fmla="*/ 621632 h 685800"/>
              <a:gd name="connsiteX14" fmla="*/ 1784684 w 6974305"/>
              <a:gd name="connsiteY14" fmla="*/ 677779 h 685800"/>
              <a:gd name="connsiteX15" fmla="*/ 1913021 w 6974305"/>
              <a:gd name="connsiteY15" fmla="*/ 565484 h 685800"/>
              <a:gd name="connsiteX16" fmla="*/ 2049378 w 6974305"/>
              <a:gd name="connsiteY16" fmla="*/ 681789 h 685800"/>
              <a:gd name="connsiteX17" fmla="*/ 2153652 w 6974305"/>
              <a:gd name="connsiteY17" fmla="*/ 681789 h 685800"/>
              <a:gd name="connsiteX18" fmla="*/ 2302042 w 6974305"/>
              <a:gd name="connsiteY18" fmla="*/ 617621 h 685800"/>
              <a:gd name="connsiteX19" fmla="*/ 2406315 w 6974305"/>
              <a:gd name="connsiteY19" fmla="*/ 557463 h 685800"/>
              <a:gd name="connsiteX20" fmla="*/ 2542673 w 6974305"/>
              <a:gd name="connsiteY20" fmla="*/ 449179 h 685800"/>
              <a:gd name="connsiteX21" fmla="*/ 2667000 w 6974305"/>
              <a:gd name="connsiteY21" fmla="*/ 677779 h 685800"/>
              <a:gd name="connsiteX22" fmla="*/ 2803357 w 6974305"/>
              <a:gd name="connsiteY22" fmla="*/ 617621 h 685800"/>
              <a:gd name="connsiteX23" fmla="*/ 2919663 w 6974305"/>
              <a:gd name="connsiteY23" fmla="*/ 493295 h 685800"/>
              <a:gd name="connsiteX24" fmla="*/ 3048000 w 6974305"/>
              <a:gd name="connsiteY24" fmla="*/ 613610 h 685800"/>
              <a:gd name="connsiteX25" fmla="*/ 3184357 w 6974305"/>
              <a:gd name="connsiteY25" fmla="*/ 685800 h 685800"/>
              <a:gd name="connsiteX26" fmla="*/ 3308684 w 6974305"/>
              <a:gd name="connsiteY26" fmla="*/ 617621 h 685800"/>
              <a:gd name="connsiteX27" fmla="*/ 3437021 w 6974305"/>
              <a:gd name="connsiteY27" fmla="*/ 673768 h 685800"/>
              <a:gd name="connsiteX28" fmla="*/ 3557336 w 6974305"/>
              <a:gd name="connsiteY28" fmla="*/ 617621 h 685800"/>
              <a:gd name="connsiteX29" fmla="*/ 3697705 w 6974305"/>
              <a:gd name="connsiteY29" fmla="*/ 553453 h 685800"/>
              <a:gd name="connsiteX30" fmla="*/ 3814010 w 6974305"/>
              <a:gd name="connsiteY30" fmla="*/ 485274 h 685800"/>
              <a:gd name="connsiteX31" fmla="*/ 3938336 w 6974305"/>
              <a:gd name="connsiteY31" fmla="*/ 681789 h 685800"/>
              <a:gd name="connsiteX32" fmla="*/ 4074694 w 6974305"/>
              <a:gd name="connsiteY32" fmla="*/ 681789 h 685800"/>
              <a:gd name="connsiteX33" fmla="*/ 4203031 w 6974305"/>
              <a:gd name="connsiteY33" fmla="*/ 541421 h 685800"/>
              <a:gd name="connsiteX34" fmla="*/ 4323347 w 6974305"/>
              <a:gd name="connsiteY34" fmla="*/ 473242 h 685800"/>
              <a:gd name="connsiteX35" fmla="*/ 4447673 w 6974305"/>
              <a:gd name="connsiteY35" fmla="*/ 681789 h 685800"/>
              <a:gd name="connsiteX36" fmla="*/ 4588042 w 6974305"/>
              <a:gd name="connsiteY36" fmla="*/ 605589 h 685800"/>
              <a:gd name="connsiteX37" fmla="*/ 4684294 w 6974305"/>
              <a:gd name="connsiteY37" fmla="*/ 601579 h 685800"/>
              <a:gd name="connsiteX38" fmla="*/ 4836694 w 6974305"/>
              <a:gd name="connsiteY38" fmla="*/ 677779 h 685800"/>
              <a:gd name="connsiteX39" fmla="*/ 4961021 w 6974305"/>
              <a:gd name="connsiteY39" fmla="*/ 681789 h 685800"/>
              <a:gd name="connsiteX40" fmla="*/ 5081336 w 6974305"/>
              <a:gd name="connsiteY40" fmla="*/ 677779 h 685800"/>
              <a:gd name="connsiteX41" fmla="*/ 5209673 w 6974305"/>
              <a:gd name="connsiteY41" fmla="*/ 609600 h 685800"/>
              <a:gd name="connsiteX42" fmla="*/ 5342021 w 6974305"/>
              <a:gd name="connsiteY42" fmla="*/ 681789 h 685800"/>
              <a:gd name="connsiteX43" fmla="*/ 5474368 w 6974305"/>
              <a:gd name="connsiteY43" fmla="*/ 609600 h 685800"/>
              <a:gd name="connsiteX44" fmla="*/ 5590673 w 6974305"/>
              <a:gd name="connsiteY44" fmla="*/ 597568 h 685800"/>
              <a:gd name="connsiteX45" fmla="*/ 5719010 w 6974305"/>
              <a:gd name="connsiteY45" fmla="*/ 685800 h 685800"/>
              <a:gd name="connsiteX46" fmla="*/ 5839326 w 6974305"/>
              <a:gd name="connsiteY46" fmla="*/ 541421 h 685800"/>
              <a:gd name="connsiteX47" fmla="*/ 5959642 w 6974305"/>
              <a:gd name="connsiteY47" fmla="*/ 605589 h 685800"/>
              <a:gd name="connsiteX48" fmla="*/ 6104021 w 6974305"/>
              <a:gd name="connsiteY48" fmla="*/ 681789 h 685800"/>
              <a:gd name="connsiteX49" fmla="*/ 6228347 w 6974305"/>
              <a:gd name="connsiteY49" fmla="*/ 537410 h 685800"/>
              <a:gd name="connsiteX50" fmla="*/ 6352673 w 6974305"/>
              <a:gd name="connsiteY50" fmla="*/ 681789 h 685800"/>
              <a:gd name="connsiteX51" fmla="*/ 6497052 w 6974305"/>
              <a:gd name="connsiteY51" fmla="*/ 677779 h 685800"/>
              <a:gd name="connsiteX52" fmla="*/ 6617368 w 6974305"/>
              <a:gd name="connsiteY52" fmla="*/ 673768 h 685800"/>
              <a:gd name="connsiteX53" fmla="*/ 6753726 w 6974305"/>
              <a:gd name="connsiteY53" fmla="*/ 673768 h 685800"/>
              <a:gd name="connsiteX54" fmla="*/ 6882063 w 6974305"/>
              <a:gd name="connsiteY54" fmla="*/ 673768 h 685800"/>
              <a:gd name="connsiteX55" fmla="*/ 6974305 w 6974305"/>
              <a:gd name="connsiteY55" fmla="*/ 673768 h 685800"/>
              <a:gd name="connsiteX0" fmla="*/ 4011 w 6978316"/>
              <a:gd name="connsiteY0" fmla="*/ 56147 h 685800"/>
              <a:gd name="connsiteX1" fmla="*/ 0 w 6978316"/>
              <a:gd name="connsiteY1" fmla="*/ 53741 h 685800"/>
              <a:gd name="connsiteX2" fmla="*/ 124326 w 6978316"/>
              <a:gd name="connsiteY2" fmla="*/ 0 h 685800"/>
              <a:gd name="connsiteX3" fmla="*/ 256674 w 6978316"/>
              <a:gd name="connsiteY3" fmla="*/ 116305 h 685800"/>
              <a:gd name="connsiteX4" fmla="*/ 389021 w 6978316"/>
              <a:gd name="connsiteY4" fmla="*/ 116305 h 685800"/>
              <a:gd name="connsiteX5" fmla="*/ 521368 w 6978316"/>
              <a:gd name="connsiteY5" fmla="*/ 457200 h 685800"/>
              <a:gd name="connsiteX6" fmla="*/ 637674 w 6978316"/>
              <a:gd name="connsiteY6" fmla="*/ 509337 h 685800"/>
              <a:gd name="connsiteX7" fmla="*/ 770021 w 6978316"/>
              <a:gd name="connsiteY7" fmla="*/ 621632 h 685800"/>
              <a:gd name="connsiteX8" fmla="*/ 894347 w 6978316"/>
              <a:gd name="connsiteY8" fmla="*/ 621632 h 685800"/>
              <a:gd name="connsiteX9" fmla="*/ 1022684 w 6978316"/>
              <a:gd name="connsiteY9" fmla="*/ 673768 h 685800"/>
              <a:gd name="connsiteX10" fmla="*/ 1138989 w 6978316"/>
              <a:gd name="connsiteY10" fmla="*/ 681789 h 685800"/>
              <a:gd name="connsiteX11" fmla="*/ 1275347 w 6978316"/>
              <a:gd name="connsiteY11" fmla="*/ 621632 h 685800"/>
              <a:gd name="connsiteX12" fmla="*/ 1403684 w 6978316"/>
              <a:gd name="connsiteY12" fmla="*/ 557463 h 685800"/>
              <a:gd name="connsiteX13" fmla="*/ 1532021 w 6978316"/>
              <a:gd name="connsiteY13" fmla="*/ 621632 h 685800"/>
              <a:gd name="connsiteX14" fmla="*/ 1656347 w 6978316"/>
              <a:gd name="connsiteY14" fmla="*/ 621632 h 685800"/>
              <a:gd name="connsiteX15" fmla="*/ 1788695 w 6978316"/>
              <a:gd name="connsiteY15" fmla="*/ 677779 h 685800"/>
              <a:gd name="connsiteX16" fmla="*/ 1917032 w 6978316"/>
              <a:gd name="connsiteY16" fmla="*/ 565484 h 685800"/>
              <a:gd name="connsiteX17" fmla="*/ 2053389 w 6978316"/>
              <a:gd name="connsiteY17" fmla="*/ 681789 h 685800"/>
              <a:gd name="connsiteX18" fmla="*/ 2157663 w 6978316"/>
              <a:gd name="connsiteY18" fmla="*/ 681789 h 685800"/>
              <a:gd name="connsiteX19" fmla="*/ 2306053 w 6978316"/>
              <a:gd name="connsiteY19" fmla="*/ 617621 h 685800"/>
              <a:gd name="connsiteX20" fmla="*/ 2410326 w 6978316"/>
              <a:gd name="connsiteY20" fmla="*/ 557463 h 685800"/>
              <a:gd name="connsiteX21" fmla="*/ 2546684 w 6978316"/>
              <a:gd name="connsiteY21" fmla="*/ 449179 h 685800"/>
              <a:gd name="connsiteX22" fmla="*/ 2671011 w 6978316"/>
              <a:gd name="connsiteY22" fmla="*/ 677779 h 685800"/>
              <a:gd name="connsiteX23" fmla="*/ 2807368 w 6978316"/>
              <a:gd name="connsiteY23" fmla="*/ 617621 h 685800"/>
              <a:gd name="connsiteX24" fmla="*/ 2923674 w 6978316"/>
              <a:gd name="connsiteY24" fmla="*/ 493295 h 685800"/>
              <a:gd name="connsiteX25" fmla="*/ 3052011 w 6978316"/>
              <a:gd name="connsiteY25" fmla="*/ 613610 h 685800"/>
              <a:gd name="connsiteX26" fmla="*/ 3188368 w 6978316"/>
              <a:gd name="connsiteY26" fmla="*/ 685800 h 685800"/>
              <a:gd name="connsiteX27" fmla="*/ 3312695 w 6978316"/>
              <a:gd name="connsiteY27" fmla="*/ 617621 h 685800"/>
              <a:gd name="connsiteX28" fmla="*/ 3441032 w 6978316"/>
              <a:gd name="connsiteY28" fmla="*/ 673768 h 685800"/>
              <a:gd name="connsiteX29" fmla="*/ 3561347 w 6978316"/>
              <a:gd name="connsiteY29" fmla="*/ 617621 h 685800"/>
              <a:gd name="connsiteX30" fmla="*/ 3701716 w 6978316"/>
              <a:gd name="connsiteY30" fmla="*/ 553453 h 685800"/>
              <a:gd name="connsiteX31" fmla="*/ 3818021 w 6978316"/>
              <a:gd name="connsiteY31" fmla="*/ 485274 h 685800"/>
              <a:gd name="connsiteX32" fmla="*/ 3942347 w 6978316"/>
              <a:gd name="connsiteY32" fmla="*/ 681789 h 685800"/>
              <a:gd name="connsiteX33" fmla="*/ 4078705 w 6978316"/>
              <a:gd name="connsiteY33" fmla="*/ 681789 h 685800"/>
              <a:gd name="connsiteX34" fmla="*/ 4207042 w 6978316"/>
              <a:gd name="connsiteY34" fmla="*/ 541421 h 685800"/>
              <a:gd name="connsiteX35" fmla="*/ 4327358 w 6978316"/>
              <a:gd name="connsiteY35" fmla="*/ 473242 h 685800"/>
              <a:gd name="connsiteX36" fmla="*/ 4451684 w 6978316"/>
              <a:gd name="connsiteY36" fmla="*/ 681789 h 685800"/>
              <a:gd name="connsiteX37" fmla="*/ 4592053 w 6978316"/>
              <a:gd name="connsiteY37" fmla="*/ 605589 h 685800"/>
              <a:gd name="connsiteX38" fmla="*/ 4688305 w 6978316"/>
              <a:gd name="connsiteY38" fmla="*/ 601579 h 685800"/>
              <a:gd name="connsiteX39" fmla="*/ 4840705 w 6978316"/>
              <a:gd name="connsiteY39" fmla="*/ 677779 h 685800"/>
              <a:gd name="connsiteX40" fmla="*/ 4965032 w 6978316"/>
              <a:gd name="connsiteY40" fmla="*/ 681789 h 685800"/>
              <a:gd name="connsiteX41" fmla="*/ 5085347 w 6978316"/>
              <a:gd name="connsiteY41" fmla="*/ 677779 h 685800"/>
              <a:gd name="connsiteX42" fmla="*/ 5213684 w 6978316"/>
              <a:gd name="connsiteY42" fmla="*/ 609600 h 685800"/>
              <a:gd name="connsiteX43" fmla="*/ 5346032 w 6978316"/>
              <a:gd name="connsiteY43" fmla="*/ 681789 h 685800"/>
              <a:gd name="connsiteX44" fmla="*/ 5478379 w 6978316"/>
              <a:gd name="connsiteY44" fmla="*/ 609600 h 685800"/>
              <a:gd name="connsiteX45" fmla="*/ 5594684 w 6978316"/>
              <a:gd name="connsiteY45" fmla="*/ 597568 h 685800"/>
              <a:gd name="connsiteX46" fmla="*/ 5723021 w 6978316"/>
              <a:gd name="connsiteY46" fmla="*/ 685800 h 685800"/>
              <a:gd name="connsiteX47" fmla="*/ 5843337 w 6978316"/>
              <a:gd name="connsiteY47" fmla="*/ 541421 h 685800"/>
              <a:gd name="connsiteX48" fmla="*/ 5963653 w 6978316"/>
              <a:gd name="connsiteY48" fmla="*/ 605589 h 685800"/>
              <a:gd name="connsiteX49" fmla="*/ 6108032 w 6978316"/>
              <a:gd name="connsiteY49" fmla="*/ 681789 h 685800"/>
              <a:gd name="connsiteX50" fmla="*/ 6232358 w 6978316"/>
              <a:gd name="connsiteY50" fmla="*/ 537410 h 685800"/>
              <a:gd name="connsiteX51" fmla="*/ 6356684 w 6978316"/>
              <a:gd name="connsiteY51" fmla="*/ 681789 h 685800"/>
              <a:gd name="connsiteX52" fmla="*/ 6501063 w 6978316"/>
              <a:gd name="connsiteY52" fmla="*/ 677779 h 685800"/>
              <a:gd name="connsiteX53" fmla="*/ 6621379 w 6978316"/>
              <a:gd name="connsiteY53" fmla="*/ 673768 h 685800"/>
              <a:gd name="connsiteX54" fmla="*/ 6757737 w 6978316"/>
              <a:gd name="connsiteY54" fmla="*/ 673768 h 685800"/>
              <a:gd name="connsiteX55" fmla="*/ 6886074 w 6978316"/>
              <a:gd name="connsiteY55" fmla="*/ 673768 h 685800"/>
              <a:gd name="connsiteX56" fmla="*/ 6978316 w 6978316"/>
              <a:gd name="connsiteY56" fmla="*/ 673768 h 685800"/>
              <a:gd name="connsiteX0" fmla="*/ 0 w 6974305"/>
              <a:gd name="connsiteY0" fmla="*/ 56147 h 685800"/>
              <a:gd name="connsiteX1" fmla="*/ 24564 w 6974305"/>
              <a:gd name="connsiteY1" fmla="*/ 293771 h 685800"/>
              <a:gd name="connsiteX2" fmla="*/ 120315 w 6974305"/>
              <a:gd name="connsiteY2" fmla="*/ 0 h 685800"/>
              <a:gd name="connsiteX3" fmla="*/ 252663 w 6974305"/>
              <a:gd name="connsiteY3" fmla="*/ 116305 h 685800"/>
              <a:gd name="connsiteX4" fmla="*/ 385010 w 6974305"/>
              <a:gd name="connsiteY4" fmla="*/ 116305 h 685800"/>
              <a:gd name="connsiteX5" fmla="*/ 517357 w 6974305"/>
              <a:gd name="connsiteY5" fmla="*/ 457200 h 685800"/>
              <a:gd name="connsiteX6" fmla="*/ 633663 w 6974305"/>
              <a:gd name="connsiteY6" fmla="*/ 509337 h 685800"/>
              <a:gd name="connsiteX7" fmla="*/ 766010 w 6974305"/>
              <a:gd name="connsiteY7" fmla="*/ 621632 h 685800"/>
              <a:gd name="connsiteX8" fmla="*/ 890336 w 6974305"/>
              <a:gd name="connsiteY8" fmla="*/ 621632 h 685800"/>
              <a:gd name="connsiteX9" fmla="*/ 1018673 w 6974305"/>
              <a:gd name="connsiteY9" fmla="*/ 673768 h 685800"/>
              <a:gd name="connsiteX10" fmla="*/ 1134978 w 6974305"/>
              <a:gd name="connsiteY10" fmla="*/ 681789 h 685800"/>
              <a:gd name="connsiteX11" fmla="*/ 1271336 w 6974305"/>
              <a:gd name="connsiteY11" fmla="*/ 621632 h 685800"/>
              <a:gd name="connsiteX12" fmla="*/ 1399673 w 6974305"/>
              <a:gd name="connsiteY12" fmla="*/ 557463 h 685800"/>
              <a:gd name="connsiteX13" fmla="*/ 1528010 w 6974305"/>
              <a:gd name="connsiteY13" fmla="*/ 621632 h 685800"/>
              <a:gd name="connsiteX14" fmla="*/ 1652336 w 6974305"/>
              <a:gd name="connsiteY14" fmla="*/ 621632 h 685800"/>
              <a:gd name="connsiteX15" fmla="*/ 1784684 w 6974305"/>
              <a:gd name="connsiteY15" fmla="*/ 677779 h 685800"/>
              <a:gd name="connsiteX16" fmla="*/ 1913021 w 6974305"/>
              <a:gd name="connsiteY16" fmla="*/ 565484 h 685800"/>
              <a:gd name="connsiteX17" fmla="*/ 2049378 w 6974305"/>
              <a:gd name="connsiteY17" fmla="*/ 681789 h 685800"/>
              <a:gd name="connsiteX18" fmla="*/ 2153652 w 6974305"/>
              <a:gd name="connsiteY18" fmla="*/ 681789 h 685800"/>
              <a:gd name="connsiteX19" fmla="*/ 2302042 w 6974305"/>
              <a:gd name="connsiteY19" fmla="*/ 617621 h 685800"/>
              <a:gd name="connsiteX20" fmla="*/ 2406315 w 6974305"/>
              <a:gd name="connsiteY20" fmla="*/ 557463 h 685800"/>
              <a:gd name="connsiteX21" fmla="*/ 2542673 w 6974305"/>
              <a:gd name="connsiteY21" fmla="*/ 449179 h 685800"/>
              <a:gd name="connsiteX22" fmla="*/ 2667000 w 6974305"/>
              <a:gd name="connsiteY22" fmla="*/ 677779 h 685800"/>
              <a:gd name="connsiteX23" fmla="*/ 2803357 w 6974305"/>
              <a:gd name="connsiteY23" fmla="*/ 617621 h 685800"/>
              <a:gd name="connsiteX24" fmla="*/ 2919663 w 6974305"/>
              <a:gd name="connsiteY24" fmla="*/ 493295 h 685800"/>
              <a:gd name="connsiteX25" fmla="*/ 3048000 w 6974305"/>
              <a:gd name="connsiteY25" fmla="*/ 613610 h 685800"/>
              <a:gd name="connsiteX26" fmla="*/ 3184357 w 6974305"/>
              <a:gd name="connsiteY26" fmla="*/ 685800 h 685800"/>
              <a:gd name="connsiteX27" fmla="*/ 3308684 w 6974305"/>
              <a:gd name="connsiteY27" fmla="*/ 617621 h 685800"/>
              <a:gd name="connsiteX28" fmla="*/ 3437021 w 6974305"/>
              <a:gd name="connsiteY28" fmla="*/ 673768 h 685800"/>
              <a:gd name="connsiteX29" fmla="*/ 3557336 w 6974305"/>
              <a:gd name="connsiteY29" fmla="*/ 617621 h 685800"/>
              <a:gd name="connsiteX30" fmla="*/ 3697705 w 6974305"/>
              <a:gd name="connsiteY30" fmla="*/ 553453 h 685800"/>
              <a:gd name="connsiteX31" fmla="*/ 3814010 w 6974305"/>
              <a:gd name="connsiteY31" fmla="*/ 485274 h 685800"/>
              <a:gd name="connsiteX32" fmla="*/ 3938336 w 6974305"/>
              <a:gd name="connsiteY32" fmla="*/ 681789 h 685800"/>
              <a:gd name="connsiteX33" fmla="*/ 4074694 w 6974305"/>
              <a:gd name="connsiteY33" fmla="*/ 681789 h 685800"/>
              <a:gd name="connsiteX34" fmla="*/ 4203031 w 6974305"/>
              <a:gd name="connsiteY34" fmla="*/ 541421 h 685800"/>
              <a:gd name="connsiteX35" fmla="*/ 4323347 w 6974305"/>
              <a:gd name="connsiteY35" fmla="*/ 473242 h 685800"/>
              <a:gd name="connsiteX36" fmla="*/ 4447673 w 6974305"/>
              <a:gd name="connsiteY36" fmla="*/ 681789 h 685800"/>
              <a:gd name="connsiteX37" fmla="*/ 4588042 w 6974305"/>
              <a:gd name="connsiteY37" fmla="*/ 605589 h 685800"/>
              <a:gd name="connsiteX38" fmla="*/ 4684294 w 6974305"/>
              <a:gd name="connsiteY38" fmla="*/ 601579 h 685800"/>
              <a:gd name="connsiteX39" fmla="*/ 4836694 w 6974305"/>
              <a:gd name="connsiteY39" fmla="*/ 677779 h 685800"/>
              <a:gd name="connsiteX40" fmla="*/ 4961021 w 6974305"/>
              <a:gd name="connsiteY40" fmla="*/ 681789 h 685800"/>
              <a:gd name="connsiteX41" fmla="*/ 5081336 w 6974305"/>
              <a:gd name="connsiteY41" fmla="*/ 677779 h 685800"/>
              <a:gd name="connsiteX42" fmla="*/ 5209673 w 6974305"/>
              <a:gd name="connsiteY42" fmla="*/ 609600 h 685800"/>
              <a:gd name="connsiteX43" fmla="*/ 5342021 w 6974305"/>
              <a:gd name="connsiteY43" fmla="*/ 681789 h 685800"/>
              <a:gd name="connsiteX44" fmla="*/ 5474368 w 6974305"/>
              <a:gd name="connsiteY44" fmla="*/ 609600 h 685800"/>
              <a:gd name="connsiteX45" fmla="*/ 5590673 w 6974305"/>
              <a:gd name="connsiteY45" fmla="*/ 597568 h 685800"/>
              <a:gd name="connsiteX46" fmla="*/ 5719010 w 6974305"/>
              <a:gd name="connsiteY46" fmla="*/ 685800 h 685800"/>
              <a:gd name="connsiteX47" fmla="*/ 5839326 w 6974305"/>
              <a:gd name="connsiteY47" fmla="*/ 541421 h 685800"/>
              <a:gd name="connsiteX48" fmla="*/ 5959642 w 6974305"/>
              <a:gd name="connsiteY48" fmla="*/ 605589 h 685800"/>
              <a:gd name="connsiteX49" fmla="*/ 6104021 w 6974305"/>
              <a:gd name="connsiteY49" fmla="*/ 681789 h 685800"/>
              <a:gd name="connsiteX50" fmla="*/ 6228347 w 6974305"/>
              <a:gd name="connsiteY50" fmla="*/ 537410 h 685800"/>
              <a:gd name="connsiteX51" fmla="*/ 6352673 w 6974305"/>
              <a:gd name="connsiteY51" fmla="*/ 681789 h 685800"/>
              <a:gd name="connsiteX52" fmla="*/ 6497052 w 6974305"/>
              <a:gd name="connsiteY52" fmla="*/ 677779 h 685800"/>
              <a:gd name="connsiteX53" fmla="*/ 6617368 w 6974305"/>
              <a:gd name="connsiteY53" fmla="*/ 673768 h 685800"/>
              <a:gd name="connsiteX54" fmla="*/ 6753726 w 6974305"/>
              <a:gd name="connsiteY54" fmla="*/ 673768 h 685800"/>
              <a:gd name="connsiteX55" fmla="*/ 6882063 w 6974305"/>
              <a:gd name="connsiteY55" fmla="*/ 673768 h 685800"/>
              <a:gd name="connsiteX56" fmla="*/ 6974305 w 6974305"/>
              <a:gd name="connsiteY56" fmla="*/ 673768 h 685800"/>
              <a:gd name="connsiteX0" fmla="*/ 0 w 7124800"/>
              <a:gd name="connsiteY0" fmla="*/ 707657 h 707657"/>
              <a:gd name="connsiteX1" fmla="*/ 175059 w 7124800"/>
              <a:gd name="connsiteY1" fmla="*/ 293771 h 707657"/>
              <a:gd name="connsiteX2" fmla="*/ 270810 w 7124800"/>
              <a:gd name="connsiteY2" fmla="*/ 0 h 707657"/>
              <a:gd name="connsiteX3" fmla="*/ 403158 w 7124800"/>
              <a:gd name="connsiteY3" fmla="*/ 116305 h 707657"/>
              <a:gd name="connsiteX4" fmla="*/ 535505 w 7124800"/>
              <a:gd name="connsiteY4" fmla="*/ 116305 h 707657"/>
              <a:gd name="connsiteX5" fmla="*/ 667852 w 7124800"/>
              <a:gd name="connsiteY5" fmla="*/ 457200 h 707657"/>
              <a:gd name="connsiteX6" fmla="*/ 784158 w 7124800"/>
              <a:gd name="connsiteY6" fmla="*/ 509337 h 707657"/>
              <a:gd name="connsiteX7" fmla="*/ 916505 w 7124800"/>
              <a:gd name="connsiteY7" fmla="*/ 621632 h 707657"/>
              <a:gd name="connsiteX8" fmla="*/ 1040831 w 7124800"/>
              <a:gd name="connsiteY8" fmla="*/ 621632 h 707657"/>
              <a:gd name="connsiteX9" fmla="*/ 1169168 w 7124800"/>
              <a:gd name="connsiteY9" fmla="*/ 673768 h 707657"/>
              <a:gd name="connsiteX10" fmla="*/ 1285473 w 7124800"/>
              <a:gd name="connsiteY10" fmla="*/ 681789 h 707657"/>
              <a:gd name="connsiteX11" fmla="*/ 1421831 w 7124800"/>
              <a:gd name="connsiteY11" fmla="*/ 621632 h 707657"/>
              <a:gd name="connsiteX12" fmla="*/ 1550168 w 7124800"/>
              <a:gd name="connsiteY12" fmla="*/ 557463 h 707657"/>
              <a:gd name="connsiteX13" fmla="*/ 1678505 w 7124800"/>
              <a:gd name="connsiteY13" fmla="*/ 621632 h 707657"/>
              <a:gd name="connsiteX14" fmla="*/ 1802831 w 7124800"/>
              <a:gd name="connsiteY14" fmla="*/ 621632 h 707657"/>
              <a:gd name="connsiteX15" fmla="*/ 1935179 w 7124800"/>
              <a:gd name="connsiteY15" fmla="*/ 677779 h 707657"/>
              <a:gd name="connsiteX16" fmla="*/ 2063516 w 7124800"/>
              <a:gd name="connsiteY16" fmla="*/ 565484 h 707657"/>
              <a:gd name="connsiteX17" fmla="*/ 2199873 w 7124800"/>
              <a:gd name="connsiteY17" fmla="*/ 681789 h 707657"/>
              <a:gd name="connsiteX18" fmla="*/ 2304147 w 7124800"/>
              <a:gd name="connsiteY18" fmla="*/ 681789 h 707657"/>
              <a:gd name="connsiteX19" fmla="*/ 2452537 w 7124800"/>
              <a:gd name="connsiteY19" fmla="*/ 617621 h 707657"/>
              <a:gd name="connsiteX20" fmla="*/ 2556810 w 7124800"/>
              <a:gd name="connsiteY20" fmla="*/ 557463 h 707657"/>
              <a:gd name="connsiteX21" fmla="*/ 2693168 w 7124800"/>
              <a:gd name="connsiteY21" fmla="*/ 449179 h 707657"/>
              <a:gd name="connsiteX22" fmla="*/ 2817495 w 7124800"/>
              <a:gd name="connsiteY22" fmla="*/ 677779 h 707657"/>
              <a:gd name="connsiteX23" fmla="*/ 2953852 w 7124800"/>
              <a:gd name="connsiteY23" fmla="*/ 617621 h 707657"/>
              <a:gd name="connsiteX24" fmla="*/ 3070158 w 7124800"/>
              <a:gd name="connsiteY24" fmla="*/ 493295 h 707657"/>
              <a:gd name="connsiteX25" fmla="*/ 3198495 w 7124800"/>
              <a:gd name="connsiteY25" fmla="*/ 613610 h 707657"/>
              <a:gd name="connsiteX26" fmla="*/ 3334852 w 7124800"/>
              <a:gd name="connsiteY26" fmla="*/ 685800 h 707657"/>
              <a:gd name="connsiteX27" fmla="*/ 3459179 w 7124800"/>
              <a:gd name="connsiteY27" fmla="*/ 617621 h 707657"/>
              <a:gd name="connsiteX28" fmla="*/ 3587516 w 7124800"/>
              <a:gd name="connsiteY28" fmla="*/ 673768 h 707657"/>
              <a:gd name="connsiteX29" fmla="*/ 3707831 w 7124800"/>
              <a:gd name="connsiteY29" fmla="*/ 617621 h 707657"/>
              <a:gd name="connsiteX30" fmla="*/ 3848200 w 7124800"/>
              <a:gd name="connsiteY30" fmla="*/ 553453 h 707657"/>
              <a:gd name="connsiteX31" fmla="*/ 3964505 w 7124800"/>
              <a:gd name="connsiteY31" fmla="*/ 485274 h 707657"/>
              <a:gd name="connsiteX32" fmla="*/ 4088831 w 7124800"/>
              <a:gd name="connsiteY32" fmla="*/ 681789 h 707657"/>
              <a:gd name="connsiteX33" fmla="*/ 4225189 w 7124800"/>
              <a:gd name="connsiteY33" fmla="*/ 681789 h 707657"/>
              <a:gd name="connsiteX34" fmla="*/ 4353526 w 7124800"/>
              <a:gd name="connsiteY34" fmla="*/ 541421 h 707657"/>
              <a:gd name="connsiteX35" fmla="*/ 4473842 w 7124800"/>
              <a:gd name="connsiteY35" fmla="*/ 473242 h 707657"/>
              <a:gd name="connsiteX36" fmla="*/ 4598168 w 7124800"/>
              <a:gd name="connsiteY36" fmla="*/ 681789 h 707657"/>
              <a:gd name="connsiteX37" fmla="*/ 4738537 w 7124800"/>
              <a:gd name="connsiteY37" fmla="*/ 605589 h 707657"/>
              <a:gd name="connsiteX38" fmla="*/ 4834789 w 7124800"/>
              <a:gd name="connsiteY38" fmla="*/ 601579 h 707657"/>
              <a:gd name="connsiteX39" fmla="*/ 4987189 w 7124800"/>
              <a:gd name="connsiteY39" fmla="*/ 677779 h 707657"/>
              <a:gd name="connsiteX40" fmla="*/ 5111516 w 7124800"/>
              <a:gd name="connsiteY40" fmla="*/ 681789 h 707657"/>
              <a:gd name="connsiteX41" fmla="*/ 5231831 w 7124800"/>
              <a:gd name="connsiteY41" fmla="*/ 677779 h 707657"/>
              <a:gd name="connsiteX42" fmla="*/ 5360168 w 7124800"/>
              <a:gd name="connsiteY42" fmla="*/ 609600 h 707657"/>
              <a:gd name="connsiteX43" fmla="*/ 5492516 w 7124800"/>
              <a:gd name="connsiteY43" fmla="*/ 681789 h 707657"/>
              <a:gd name="connsiteX44" fmla="*/ 5624863 w 7124800"/>
              <a:gd name="connsiteY44" fmla="*/ 609600 h 707657"/>
              <a:gd name="connsiteX45" fmla="*/ 5741168 w 7124800"/>
              <a:gd name="connsiteY45" fmla="*/ 597568 h 707657"/>
              <a:gd name="connsiteX46" fmla="*/ 5869505 w 7124800"/>
              <a:gd name="connsiteY46" fmla="*/ 685800 h 707657"/>
              <a:gd name="connsiteX47" fmla="*/ 5989821 w 7124800"/>
              <a:gd name="connsiteY47" fmla="*/ 541421 h 707657"/>
              <a:gd name="connsiteX48" fmla="*/ 6110137 w 7124800"/>
              <a:gd name="connsiteY48" fmla="*/ 605589 h 707657"/>
              <a:gd name="connsiteX49" fmla="*/ 6254516 w 7124800"/>
              <a:gd name="connsiteY49" fmla="*/ 681789 h 707657"/>
              <a:gd name="connsiteX50" fmla="*/ 6378842 w 7124800"/>
              <a:gd name="connsiteY50" fmla="*/ 537410 h 707657"/>
              <a:gd name="connsiteX51" fmla="*/ 6503168 w 7124800"/>
              <a:gd name="connsiteY51" fmla="*/ 681789 h 707657"/>
              <a:gd name="connsiteX52" fmla="*/ 6647547 w 7124800"/>
              <a:gd name="connsiteY52" fmla="*/ 677779 h 707657"/>
              <a:gd name="connsiteX53" fmla="*/ 6767863 w 7124800"/>
              <a:gd name="connsiteY53" fmla="*/ 673768 h 707657"/>
              <a:gd name="connsiteX54" fmla="*/ 6904221 w 7124800"/>
              <a:gd name="connsiteY54" fmla="*/ 673768 h 707657"/>
              <a:gd name="connsiteX55" fmla="*/ 7032558 w 7124800"/>
              <a:gd name="connsiteY55" fmla="*/ 673768 h 707657"/>
              <a:gd name="connsiteX56" fmla="*/ 7124800 w 7124800"/>
              <a:gd name="connsiteY56" fmla="*/ 673768 h 707657"/>
              <a:gd name="connsiteX0" fmla="*/ 0 w 7124800"/>
              <a:gd name="connsiteY0" fmla="*/ 707657 h 707657"/>
              <a:gd name="connsiteX1" fmla="*/ 150294 w 7124800"/>
              <a:gd name="connsiteY1" fmla="*/ 46121 h 707657"/>
              <a:gd name="connsiteX2" fmla="*/ 270810 w 7124800"/>
              <a:gd name="connsiteY2" fmla="*/ 0 h 707657"/>
              <a:gd name="connsiteX3" fmla="*/ 403158 w 7124800"/>
              <a:gd name="connsiteY3" fmla="*/ 116305 h 707657"/>
              <a:gd name="connsiteX4" fmla="*/ 535505 w 7124800"/>
              <a:gd name="connsiteY4" fmla="*/ 116305 h 707657"/>
              <a:gd name="connsiteX5" fmla="*/ 667852 w 7124800"/>
              <a:gd name="connsiteY5" fmla="*/ 457200 h 707657"/>
              <a:gd name="connsiteX6" fmla="*/ 784158 w 7124800"/>
              <a:gd name="connsiteY6" fmla="*/ 509337 h 707657"/>
              <a:gd name="connsiteX7" fmla="*/ 916505 w 7124800"/>
              <a:gd name="connsiteY7" fmla="*/ 621632 h 707657"/>
              <a:gd name="connsiteX8" fmla="*/ 1040831 w 7124800"/>
              <a:gd name="connsiteY8" fmla="*/ 621632 h 707657"/>
              <a:gd name="connsiteX9" fmla="*/ 1169168 w 7124800"/>
              <a:gd name="connsiteY9" fmla="*/ 673768 h 707657"/>
              <a:gd name="connsiteX10" fmla="*/ 1285473 w 7124800"/>
              <a:gd name="connsiteY10" fmla="*/ 681789 h 707657"/>
              <a:gd name="connsiteX11" fmla="*/ 1421831 w 7124800"/>
              <a:gd name="connsiteY11" fmla="*/ 621632 h 707657"/>
              <a:gd name="connsiteX12" fmla="*/ 1550168 w 7124800"/>
              <a:gd name="connsiteY12" fmla="*/ 557463 h 707657"/>
              <a:gd name="connsiteX13" fmla="*/ 1678505 w 7124800"/>
              <a:gd name="connsiteY13" fmla="*/ 621632 h 707657"/>
              <a:gd name="connsiteX14" fmla="*/ 1802831 w 7124800"/>
              <a:gd name="connsiteY14" fmla="*/ 621632 h 707657"/>
              <a:gd name="connsiteX15" fmla="*/ 1935179 w 7124800"/>
              <a:gd name="connsiteY15" fmla="*/ 677779 h 707657"/>
              <a:gd name="connsiteX16" fmla="*/ 2063516 w 7124800"/>
              <a:gd name="connsiteY16" fmla="*/ 565484 h 707657"/>
              <a:gd name="connsiteX17" fmla="*/ 2199873 w 7124800"/>
              <a:gd name="connsiteY17" fmla="*/ 681789 h 707657"/>
              <a:gd name="connsiteX18" fmla="*/ 2304147 w 7124800"/>
              <a:gd name="connsiteY18" fmla="*/ 681789 h 707657"/>
              <a:gd name="connsiteX19" fmla="*/ 2452537 w 7124800"/>
              <a:gd name="connsiteY19" fmla="*/ 617621 h 707657"/>
              <a:gd name="connsiteX20" fmla="*/ 2556810 w 7124800"/>
              <a:gd name="connsiteY20" fmla="*/ 557463 h 707657"/>
              <a:gd name="connsiteX21" fmla="*/ 2693168 w 7124800"/>
              <a:gd name="connsiteY21" fmla="*/ 449179 h 707657"/>
              <a:gd name="connsiteX22" fmla="*/ 2817495 w 7124800"/>
              <a:gd name="connsiteY22" fmla="*/ 677779 h 707657"/>
              <a:gd name="connsiteX23" fmla="*/ 2953852 w 7124800"/>
              <a:gd name="connsiteY23" fmla="*/ 617621 h 707657"/>
              <a:gd name="connsiteX24" fmla="*/ 3070158 w 7124800"/>
              <a:gd name="connsiteY24" fmla="*/ 493295 h 707657"/>
              <a:gd name="connsiteX25" fmla="*/ 3198495 w 7124800"/>
              <a:gd name="connsiteY25" fmla="*/ 613610 h 707657"/>
              <a:gd name="connsiteX26" fmla="*/ 3334852 w 7124800"/>
              <a:gd name="connsiteY26" fmla="*/ 685800 h 707657"/>
              <a:gd name="connsiteX27" fmla="*/ 3459179 w 7124800"/>
              <a:gd name="connsiteY27" fmla="*/ 617621 h 707657"/>
              <a:gd name="connsiteX28" fmla="*/ 3587516 w 7124800"/>
              <a:gd name="connsiteY28" fmla="*/ 673768 h 707657"/>
              <a:gd name="connsiteX29" fmla="*/ 3707831 w 7124800"/>
              <a:gd name="connsiteY29" fmla="*/ 617621 h 707657"/>
              <a:gd name="connsiteX30" fmla="*/ 3848200 w 7124800"/>
              <a:gd name="connsiteY30" fmla="*/ 553453 h 707657"/>
              <a:gd name="connsiteX31" fmla="*/ 3964505 w 7124800"/>
              <a:gd name="connsiteY31" fmla="*/ 485274 h 707657"/>
              <a:gd name="connsiteX32" fmla="*/ 4088831 w 7124800"/>
              <a:gd name="connsiteY32" fmla="*/ 681789 h 707657"/>
              <a:gd name="connsiteX33" fmla="*/ 4225189 w 7124800"/>
              <a:gd name="connsiteY33" fmla="*/ 681789 h 707657"/>
              <a:gd name="connsiteX34" fmla="*/ 4353526 w 7124800"/>
              <a:gd name="connsiteY34" fmla="*/ 541421 h 707657"/>
              <a:gd name="connsiteX35" fmla="*/ 4473842 w 7124800"/>
              <a:gd name="connsiteY35" fmla="*/ 473242 h 707657"/>
              <a:gd name="connsiteX36" fmla="*/ 4598168 w 7124800"/>
              <a:gd name="connsiteY36" fmla="*/ 681789 h 707657"/>
              <a:gd name="connsiteX37" fmla="*/ 4738537 w 7124800"/>
              <a:gd name="connsiteY37" fmla="*/ 605589 h 707657"/>
              <a:gd name="connsiteX38" fmla="*/ 4834789 w 7124800"/>
              <a:gd name="connsiteY38" fmla="*/ 601579 h 707657"/>
              <a:gd name="connsiteX39" fmla="*/ 4987189 w 7124800"/>
              <a:gd name="connsiteY39" fmla="*/ 677779 h 707657"/>
              <a:gd name="connsiteX40" fmla="*/ 5111516 w 7124800"/>
              <a:gd name="connsiteY40" fmla="*/ 681789 h 707657"/>
              <a:gd name="connsiteX41" fmla="*/ 5231831 w 7124800"/>
              <a:gd name="connsiteY41" fmla="*/ 677779 h 707657"/>
              <a:gd name="connsiteX42" fmla="*/ 5360168 w 7124800"/>
              <a:gd name="connsiteY42" fmla="*/ 609600 h 707657"/>
              <a:gd name="connsiteX43" fmla="*/ 5492516 w 7124800"/>
              <a:gd name="connsiteY43" fmla="*/ 681789 h 707657"/>
              <a:gd name="connsiteX44" fmla="*/ 5624863 w 7124800"/>
              <a:gd name="connsiteY44" fmla="*/ 609600 h 707657"/>
              <a:gd name="connsiteX45" fmla="*/ 5741168 w 7124800"/>
              <a:gd name="connsiteY45" fmla="*/ 597568 h 707657"/>
              <a:gd name="connsiteX46" fmla="*/ 5869505 w 7124800"/>
              <a:gd name="connsiteY46" fmla="*/ 685800 h 707657"/>
              <a:gd name="connsiteX47" fmla="*/ 5989821 w 7124800"/>
              <a:gd name="connsiteY47" fmla="*/ 541421 h 707657"/>
              <a:gd name="connsiteX48" fmla="*/ 6110137 w 7124800"/>
              <a:gd name="connsiteY48" fmla="*/ 605589 h 707657"/>
              <a:gd name="connsiteX49" fmla="*/ 6254516 w 7124800"/>
              <a:gd name="connsiteY49" fmla="*/ 681789 h 707657"/>
              <a:gd name="connsiteX50" fmla="*/ 6378842 w 7124800"/>
              <a:gd name="connsiteY50" fmla="*/ 537410 h 707657"/>
              <a:gd name="connsiteX51" fmla="*/ 6503168 w 7124800"/>
              <a:gd name="connsiteY51" fmla="*/ 681789 h 707657"/>
              <a:gd name="connsiteX52" fmla="*/ 6647547 w 7124800"/>
              <a:gd name="connsiteY52" fmla="*/ 677779 h 707657"/>
              <a:gd name="connsiteX53" fmla="*/ 6767863 w 7124800"/>
              <a:gd name="connsiteY53" fmla="*/ 673768 h 707657"/>
              <a:gd name="connsiteX54" fmla="*/ 6904221 w 7124800"/>
              <a:gd name="connsiteY54" fmla="*/ 673768 h 707657"/>
              <a:gd name="connsiteX55" fmla="*/ 7032558 w 7124800"/>
              <a:gd name="connsiteY55" fmla="*/ 673768 h 707657"/>
              <a:gd name="connsiteX56" fmla="*/ 7124800 w 7124800"/>
              <a:gd name="connsiteY56" fmla="*/ 673768 h 70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124800" h="707657">
                <a:moveTo>
                  <a:pt x="0" y="707657"/>
                </a:moveTo>
                <a:lnTo>
                  <a:pt x="150294" y="46121"/>
                </a:lnTo>
                <a:lnTo>
                  <a:pt x="270810" y="0"/>
                </a:lnTo>
                <a:lnTo>
                  <a:pt x="403158" y="116305"/>
                </a:lnTo>
                <a:lnTo>
                  <a:pt x="535505" y="116305"/>
                </a:lnTo>
                <a:lnTo>
                  <a:pt x="667852" y="457200"/>
                </a:lnTo>
                <a:lnTo>
                  <a:pt x="784158" y="509337"/>
                </a:lnTo>
                <a:lnTo>
                  <a:pt x="916505" y="621632"/>
                </a:lnTo>
                <a:lnTo>
                  <a:pt x="1040831" y="621632"/>
                </a:lnTo>
                <a:lnTo>
                  <a:pt x="1169168" y="673768"/>
                </a:lnTo>
                <a:lnTo>
                  <a:pt x="1285473" y="681789"/>
                </a:lnTo>
                <a:lnTo>
                  <a:pt x="1421831" y="621632"/>
                </a:lnTo>
                <a:lnTo>
                  <a:pt x="1550168" y="557463"/>
                </a:lnTo>
                <a:lnTo>
                  <a:pt x="1678505" y="621632"/>
                </a:lnTo>
                <a:lnTo>
                  <a:pt x="1802831" y="621632"/>
                </a:lnTo>
                <a:lnTo>
                  <a:pt x="1935179" y="677779"/>
                </a:lnTo>
                <a:lnTo>
                  <a:pt x="2063516" y="565484"/>
                </a:lnTo>
                <a:lnTo>
                  <a:pt x="2199873" y="681789"/>
                </a:lnTo>
                <a:lnTo>
                  <a:pt x="2304147" y="681789"/>
                </a:lnTo>
                <a:lnTo>
                  <a:pt x="2452537" y="617621"/>
                </a:lnTo>
                <a:lnTo>
                  <a:pt x="2556810" y="557463"/>
                </a:lnTo>
                <a:lnTo>
                  <a:pt x="2693168" y="449179"/>
                </a:lnTo>
                <a:lnTo>
                  <a:pt x="2817495" y="677779"/>
                </a:lnTo>
                <a:lnTo>
                  <a:pt x="2953852" y="617621"/>
                </a:lnTo>
                <a:lnTo>
                  <a:pt x="3070158" y="493295"/>
                </a:lnTo>
                <a:lnTo>
                  <a:pt x="3198495" y="613610"/>
                </a:lnTo>
                <a:lnTo>
                  <a:pt x="3334852" y="685800"/>
                </a:lnTo>
                <a:lnTo>
                  <a:pt x="3459179" y="617621"/>
                </a:lnTo>
                <a:lnTo>
                  <a:pt x="3587516" y="673768"/>
                </a:lnTo>
                <a:lnTo>
                  <a:pt x="3707831" y="617621"/>
                </a:lnTo>
                <a:lnTo>
                  <a:pt x="3848200" y="553453"/>
                </a:lnTo>
                <a:lnTo>
                  <a:pt x="3964505" y="485274"/>
                </a:lnTo>
                <a:lnTo>
                  <a:pt x="4088831" y="681789"/>
                </a:lnTo>
                <a:lnTo>
                  <a:pt x="4225189" y="681789"/>
                </a:lnTo>
                <a:lnTo>
                  <a:pt x="4353526" y="541421"/>
                </a:lnTo>
                <a:lnTo>
                  <a:pt x="4473842" y="473242"/>
                </a:lnTo>
                <a:lnTo>
                  <a:pt x="4598168" y="681789"/>
                </a:lnTo>
                <a:lnTo>
                  <a:pt x="4738537" y="605589"/>
                </a:lnTo>
                <a:lnTo>
                  <a:pt x="4834789" y="601579"/>
                </a:lnTo>
                <a:lnTo>
                  <a:pt x="4987189" y="677779"/>
                </a:lnTo>
                <a:lnTo>
                  <a:pt x="5111516" y="681789"/>
                </a:lnTo>
                <a:lnTo>
                  <a:pt x="5231831" y="677779"/>
                </a:lnTo>
                <a:lnTo>
                  <a:pt x="5360168" y="609600"/>
                </a:lnTo>
                <a:lnTo>
                  <a:pt x="5492516" y="681789"/>
                </a:lnTo>
                <a:lnTo>
                  <a:pt x="5624863" y="609600"/>
                </a:lnTo>
                <a:lnTo>
                  <a:pt x="5741168" y="597568"/>
                </a:lnTo>
                <a:lnTo>
                  <a:pt x="5869505" y="685800"/>
                </a:lnTo>
                <a:lnTo>
                  <a:pt x="5989821" y="541421"/>
                </a:lnTo>
                <a:lnTo>
                  <a:pt x="6110137" y="605589"/>
                </a:lnTo>
                <a:lnTo>
                  <a:pt x="6254516" y="681789"/>
                </a:lnTo>
                <a:lnTo>
                  <a:pt x="6378842" y="537410"/>
                </a:lnTo>
                <a:lnTo>
                  <a:pt x="6503168" y="681789"/>
                </a:lnTo>
                <a:lnTo>
                  <a:pt x="6647547" y="677779"/>
                </a:lnTo>
                <a:lnTo>
                  <a:pt x="6767863" y="673768"/>
                </a:lnTo>
                <a:lnTo>
                  <a:pt x="6904221" y="673768"/>
                </a:lnTo>
                <a:lnTo>
                  <a:pt x="7032558" y="673768"/>
                </a:lnTo>
                <a:lnTo>
                  <a:pt x="7124800" y="673768"/>
                </a:lnTo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19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97AB8-50D4-4D8B-8B35-593A83312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17" y="138603"/>
            <a:ext cx="10896000" cy="12960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en-US" dirty="0" err="1"/>
              <a:t>ávažn</a:t>
            </a:r>
            <a:r>
              <a:rPr lang="cs-CZ" dirty="0"/>
              <a:t>é</a:t>
            </a:r>
            <a:r>
              <a:rPr lang="en-US" dirty="0"/>
              <a:t> </a:t>
            </a:r>
            <a:r>
              <a:rPr lang="en-US" dirty="0" err="1"/>
              <a:t>nežádoucích</a:t>
            </a:r>
            <a:r>
              <a:rPr lang="en-US" dirty="0"/>
              <a:t> </a:t>
            </a:r>
            <a:r>
              <a:rPr lang="cs-CZ" dirty="0"/>
              <a:t>účinky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solidFill>
                  <a:schemeClr val="accent5"/>
                </a:solidFill>
              </a:rPr>
              <a:t>SCALE TEENS: 0–82 </a:t>
            </a:r>
            <a:r>
              <a:rPr lang="cs-CZ" sz="2000" dirty="0">
                <a:solidFill>
                  <a:schemeClr val="accent5"/>
                </a:solidFill>
              </a:rPr>
              <a:t>týdnů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3C483A-464F-4C21-962C-591A893D5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cs typeface="Arial" charset="0"/>
              </a:rPr>
              <a:t>Safety analysis set</a:t>
            </a:r>
          </a:p>
          <a:p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>
              <a:cs typeface="Arial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4B002DB5-9626-4BD4-AB2D-8E978DD90A61}"/>
              </a:ext>
            </a:extLst>
          </p:cNvPr>
          <p:cNvSpPr/>
          <p:nvPr/>
        </p:nvSpPr>
        <p:spPr>
          <a:xfrm>
            <a:off x="2235588" y="1944000"/>
            <a:ext cx="4569500" cy="507870"/>
          </a:xfrm>
          <a:prstGeom prst="roundRect">
            <a:avLst/>
          </a:prstGeom>
          <a:solidFill>
            <a:srgbClr val="001965"/>
          </a:solidFill>
          <a:ln w="9525">
            <a:solidFill>
              <a:srgbClr val="001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FFFFFF"/>
                </a:solidFill>
              </a:rPr>
              <a:t>Liraglutid 3</a:t>
            </a:r>
            <a:r>
              <a:rPr lang="cs-CZ" sz="1600" b="1" dirty="0">
                <a:solidFill>
                  <a:srgbClr val="FFFFFF"/>
                </a:solidFill>
              </a:rPr>
              <a:t>,</a:t>
            </a:r>
            <a:r>
              <a:rPr lang="en-GB" sz="1600" b="1" dirty="0">
                <a:solidFill>
                  <a:srgbClr val="FFFFFF"/>
                </a:solidFill>
              </a:rPr>
              <a:t>0 mg (N=125)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8DC823D5-53B9-4B29-95F3-C98B0132AAF4}"/>
              </a:ext>
            </a:extLst>
          </p:cNvPr>
          <p:cNvSpPr/>
          <p:nvPr/>
        </p:nvSpPr>
        <p:spPr>
          <a:xfrm>
            <a:off x="6941537" y="1944000"/>
            <a:ext cx="4569500" cy="507870"/>
          </a:xfrm>
          <a:prstGeom prst="roundRect">
            <a:avLst/>
          </a:prstGeom>
          <a:solidFill>
            <a:schemeClr val="accent6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FFFFFF"/>
                </a:solidFill>
              </a:rPr>
              <a:t>Placebo (N=126)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B7F743C-97CF-4513-A422-6329008917A8}"/>
              </a:ext>
            </a:extLst>
          </p:cNvPr>
          <p:cNvGrpSpPr/>
          <p:nvPr/>
        </p:nvGrpSpPr>
        <p:grpSpPr>
          <a:xfrm>
            <a:off x="648000" y="4474915"/>
            <a:ext cx="10863037" cy="1708293"/>
            <a:chOff x="648000" y="4474915"/>
            <a:chExt cx="10863037" cy="1708293"/>
          </a:xfrm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BDE94D08-43BA-4909-A2D2-3F9642345418}"/>
                </a:ext>
              </a:extLst>
            </p:cNvPr>
            <p:cNvSpPr/>
            <p:nvPr/>
          </p:nvSpPr>
          <p:spPr>
            <a:xfrm>
              <a:off x="648000" y="4474915"/>
              <a:ext cx="1447763" cy="1708291"/>
            </a:xfrm>
            <a:prstGeom prst="roundRect">
              <a:avLst>
                <a:gd name="adj" fmla="val 5643"/>
              </a:avLst>
            </a:prstGeom>
            <a:noFill/>
            <a:ln w="19050">
              <a:solidFill>
                <a:srgbClr val="00196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67" dirty="0">
                  <a:solidFill>
                    <a:srgbClr val="001965"/>
                  </a:solidFill>
                </a:rPr>
                <a:t>56–82 </a:t>
              </a:r>
              <a:r>
                <a:rPr lang="cs-CZ" sz="1467" dirty="0">
                  <a:solidFill>
                    <a:srgbClr val="001965"/>
                  </a:solidFill>
                </a:rPr>
                <a:t>týden</a:t>
              </a:r>
              <a:r>
                <a:rPr lang="en-GB" sz="1467" dirty="0">
                  <a:solidFill>
                    <a:srgbClr val="001965"/>
                  </a:solidFill>
                </a:rPr>
                <a:t/>
              </a:r>
              <a:br>
                <a:rPr lang="en-GB" sz="1467" dirty="0">
                  <a:solidFill>
                    <a:srgbClr val="001965"/>
                  </a:solidFill>
                </a:rPr>
              </a:br>
              <a:r>
                <a:rPr lang="en-GB" sz="1200" dirty="0">
                  <a:solidFill>
                    <a:srgbClr val="001965"/>
                  </a:solidFill>
                </a:rPr>
                <a:t>(</a:t>
              </a:r>
              <a:r>
                <a:rPr lang="cs-CZ" sz="1200" dirty="0">
                  <a:solidFill>
                    <a:srgbClr val="001965"/>
                  </a:solidFill>
                </a:rPr>
                <a:t>f</a:t>
              </a:r>
              <a:r>
                <a:rPr lang="en-GB" sz="1200" dirty="0" err="1">
                  <a:solidFill>
                    <a:srgbClr val="001965"/>
                  </a:solidFill>
                </a:rPr>
                <a:t>ollow</a:t>
              </a:r>
              <a:r>
                <a:rPr lang="en-GB" sz="1200" dirty="0">
                  <a:solidFill>
                    <a:srgbClr val="001965"/>
                  </a:solidFill>
                </a:rPr>
                <a:t>-up)</a:t>
              </a:r>
            </a:p>
          </p:txBody>
        </p:sp>
        <p:sp>
          <p:nvSpPr>
            <p:cNvPr id="17" name="Rounded Rectangle 104">
              <a:extLst>
                <a:ext uri="{FF2B5EF4-FFF2-40B4-BE49-F238E27FC236}">
                  <a16:creationId xmlns:a16="http://schemas.microsoft.com/office/drawing/2014/main" id="{58CC53D6-C629-42BE-A590-0F759E57E5F3}"/>
                </a:ext>
              </a:extLst>
            </p:cNvPr>
            <p:cNvSpPr/>
            <p:nvPr/>
          </p:nvSpPr>
          <p:spPr>
            <a:xfrm>
              <a:off x="2235588" y="4474915"/>
              <a:ext cx="4569500" cy="507870"/>
            </a:xfrm>
            <a:prstGeom prst="roundRect">
              <a:avLst/>
            </a:prstGeom>
            <a:noFill/>
            <a:ln w="19050">
              <a:solidFill>
                <a:srgbClr val="001965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 err="1">
                  <a:solidFill>
                    <a:srgbClr val="001965"/>
                  </a:solidFill>
                </a:rPr>
                <a:t>Pokus</a:t>
              </a:r>
              <a:r>
                <a:rPr lang="en-GB" sz="1400" dirty="0">
                  <a:solidFill>
                    <a:srgbClr val="001965"/>
                  </a:solidFill>
                </a:rPr>
                <a:t> o </a:t>
              </a:r>
              <a:r>
                <a:rPr lang="en-GB" sz="1400" dirty="0" err="1">
                  <a:solidFill>
                    <a:srgbClr val="001965"/>
                  </a:solidFill>
                </a:rPr>
                <a:t>sebevraždu</a:t>
              </a:r>
              <a:endParaRPr lang="en-GB" sz="1400" dirty="0">
                <a:solidFill>
                  <a:srgbClr val="001965"/>
                </a:solidFill>
              </a:endParaRPr>
            </a:p>
          </p:txBody>
        </p:sp>
        <p:sp>
          <p:nvSpPr>
            <p:cNvPr id="18" name="Rounded Rectangle 116">
              <a:extLst>
                <a:ext uri="{FF2B5EF4-FFF2-40B4-BE49-F238E27FC236}">
                  <a16:creationId xmlns:a16="http://schemas.microsoft.com/office/drawing/2014/main" id="{18422F09-2A0E-4904-B345-C692EEF2D035}"/>
                </a:ext>
              </a:extLst>
            </p:cNvPr>
            <p:cNvSpPr/>
            <p:nvPr/>
          </p:nvSpPr>
          <p:spPr>
            <a:xfrm>
              <a:off x="6941537" y="4474915"/>
              <a:ext cx="4569500" cy="507870"/>
            </a:xfrm>
            <a:prstGeom prst="roundRect">
              <a:avLst/>
            </a:prstGeom>
            <a:noFill/>
            <a:ln w="1905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 err="1">
                  <a:solidFill>
                    <a:srgbClr val="001965"/>
                  </a:solidFill>
                </a:rPr>
                <a:t>Pokus</a:t>
              </a:r>
              <a:r>
                <a:rPr lang="en-GB" sz="1400" dirty="0">
                  <a:solidFill>
                    <a:srgbClr val="001965"/>
                  </a:solidFill>
                </a:rPr>
                <a:t> o </a:t>
              </a:r>
              <a:r>
                <a:rPr lang="en-GB" sz="1400" dirty="0" err="1">
                  <a:solidFill>
                    <a:srgbClr val="001965"/>
                  </a:solidFill>
                </a:rPr>
                <a:t>sebevraždu</a:t>
              </a:r>
              <a:r>
                <a:rPr lang="en-GB" sz="1400" dirty="0">
                  <a:solidFill>
                    <a:srgbClr val="001965"/>
                  </a:solidFill>
                </a:rPr>
                <a:t> (1), </a:t>
              </a:r>
              <a:r>
                <a:rPr lang="en-GB" sz="1400" dirty="0" err="1">
                  <a:solidFill>
                    <a:srgbClr val="001965"/>
                  </a:solidFill>
                </a:rPr>
                <a:t>úmyslné</a:t>
              </a:r>
              <a:r>
                <a:rPr lang="en-GB" sz="1400" dirty="0">
                  <a:solidFill>
                    <a:srgbClr val="001965"/>
                  </a:solidFill>
                </a:rPr>
                <a:t> </a:t>
              </a:r>
              <a:r>
                <a:rPr lang="en-GB" sz="1400" dirty="0" err="1">
                  <a:solidFill>
                    <a:srgbClr val="001965"/>
                  </a:solidFill>
                </a:rPr>
                <a:t>předávkování</a:t>
              </a:r>
              <a:r>
                <a:rPr lang="en-GB" sz="1400" dirty="0">
                  <a:solidFill>
                    <a:srgbClr val="001965"/>
                  </a:solidFill>
                </a:rPr>
                <a:t> (1)</a:t>
              </a:r>
            </a:p>
          </p:txBody>
        </p:sp>
        <p:sp>
          <p:nvSpPr>
            <p:cNvPr id="19" name="Rounded Rectangle 118">
              <a:extLst>
                <a:ext uri="{FF2B5EF4-FFF2-40B4-BE49-F238E27FC236}">
                  <a16:creationId xmlns:a16="http://schemas.microsoft.com/office/drawing/2014/main" id="{2770F357-DB4B-4B2F-9FB6-7A64112D9D90}"/>
                </a:ext>
              </a:extLst>
            </p:cNvPr>
            <p:cNvSpPr/>
            <p:nvPr/>
          </p:nvSpPr>
          <p:spPr>
            <a:xfrm>
              <a:off x="6941537" y="5075125"/>
              <a:ext cx="4569500" cy="507872"/>
            </a:xfrm>
            <a:prstGeom prst="roundRect">
              <a:avLst/>
            </a:prstGeom>
            <a:noFill/>
            <a:ln w="1905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 err="1">
                  <a:solidFill>
                    <a:srgbClr val="001965"/>
                  </a:solidFill>
                </a:rPr>
                <a:t>Zlomenina</a:t>
              </a:r>
              <a:r>
                <a:rPr lang="en-GB" sz="1400" dirty="0">
                  <a:solidFill>
                    <a:srgbClr val="001965"/>
                  </a:solidFill>
                </a:rPr>
                <a:t> </a:t>
              </a:r>
              <a:r>
                <a:rPr lang="en-GB" sz="1400" dirty="0" err="1">
                  <a:solidFill>
                    <a:srgbClr val="001965"/>
                  </a:solidFill>
                </a:rPr>
                <a:t>kotníku</a:t>
              </a:r>
              <a:endParaRPr lang="en-GB" sz="1400" dirty="0">
                <a:solidFill>
                  <a:srgbClr val="001965"/>
                </a:solidFill>
              </a:endParaRPr>
            </a:p>
          </p:txBody>
        </p:sp>
        <p:sp>
          <p:nvSpPr>
            <p:cNvPr id="20" name="Rounded Rectangle 120">
              <a:extLst>
                <a:ext uri="{FF2B5EF4-FFF2-40B4-BE49-F238E27FC236}">
                  <a16:creationId xmlns:a16="http://schemas.microsoft.com/office/drawing/2014/main" id="{FBB07366-90F4-4CF0-98AB-05286944FA99}"/>
                </a:ext>
              </a:extLst>
            </p:cNvPr>
            <p:cNvSpPr/>
            <p:nvPr/>
          </p:nvSpPr>
          <p:spPr>
            <a:xfrm>
              <a:off x="6941537" y="5675336"/>
              <a:ext cx="4569500" cy="507872"/>
            </a:xfrm>
            <a:prstGeom prst="roundRect">
              <a:avLst/>
            </a:prstGeom>
            <a:noFill/>
            <a:ln w="1905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cs-CZ" sz="1400" dirty="0">
                  <a:solidFill>
                    <a:srgbClr val="001965"/>
                  </a:solidFill>
                </a:rPr>
                <a:t>Obezita</a:t>
              </a:r>
              <a:endParaRPr lang="en-GB" sz="1400" dirty="0">
                <a:solidFill>
                  <a:srgbClr val="001965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A125095-0416-4176-AB2D-EFFC74FA46AD}"/>
              </a:ext>
            </a:extLst>
          </p:cNvPr>
          <p:cNvGrpSpPr/>
          <p:nvPr/>
        </p:nvGrpSpPr>
        <p:grpSpPr>
          <a:xfrm>
            <a:off x="647998" y="2523268"/>
            <a:ext cx="10863039" cy="1817888"/>
            <a:chOff x="647998" y="2523268"/>
            <a:chExt cx="10863039" cy="1817888"/>
          </a:xfrm>
        </p:grpSpPr>
        <p:sp>
          <p:nvSpPr>
            <p:cNvPr id="11" name="Rounded Rectangle 6">
              <a:extLst>
                <a:ext uri="{FF2B5EF4-FFF2-40B4-BE49-F238E27FC236}">
                  <a16:creationId xmlns:a16="http://schemas.microsoft.com/office/drawing/2014/main" id="{B1D20259-B600-433A-BD0E-623CDC8E7761}"/>
                </a:ext>
              </a:extLst>
            </p:cNvPr>
            <p:cNvSpPr/>
            <p:nvPr/>
          </p:nvSpPr>
          <p:spPr>
            <a:xfrm>
              <a:off x="648002" y="2523268"/>
              <a:ext cx="1447763" cy="1725905"/>
            </a:xfrm>
            <a:prstGeom prst="roundRect">
              <a:avLst>
                <a:gd name="adj" fmla="val 5092"/>
              </a:avLst>
            </a:prstGeom>
            <a:noFill/>
            <a:ln w="19050">
              <a:solidFill>
                <a:srgbClr val="0019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algn="ctr" defTabSz="121914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67" dirty="0">
                  <a:solidFill>
                    <a:srgbClr val="001965"/>
                  </a:solidFill>
                </a:rPr>
                <a:t>0–56 </a:t>
              </a:r>
              <a:r>
                <a:rPr lang="cs-CZ" sz="1467" dirty="0">
                  <a:solidFill>
                    <a:srgbClr val="001965"/>
                  </a:solidFill>
                </a:rPr>
                <a:t>týden</a:t>
              </a:r>
              <a:r>
                <a:rPr lang="en-GB" sz="1467" dirty="0">
                  <a:solidFill>
                    <a:srgbClr val="001965"/>
                  </a:solidFill>
                </a:rPr>
                <a:t/>
              </a:r>
              <a:br>
                <a:rPr lang="en-GB" sz="1467" dirty="0">
                  <a:solidFill>
                    <a:srgbClr val="001965"/>
                  </a:solidFill>
                </a:rPr>
              </a:br>
              <a:r>
                <a:rPr lang="en-GB" sz="1200" dirty="0">
                  <a:solidFill>
                    <a:srgbClr val="001965"/>
                  </a:solidFill>
                </a:rPr>
                <a:t>(</a:t>
              </a:r>
              <a:r>
                <a:rPr lang="cs-CZ" sz="1200" dirty="0">
                  <a:solidFill>
                    <a:srgbClr val="001965"/>
                  </a:solidFill>
                </a:rPr>
                <a:t>na léčbě</a:t>
              </a:r>
              <a:r>
                <a:rPr lang="en-GB" sz="1200" dirty="0">
                  <a:solidFill>
                    <a:srgbClr val="001965"/>
                  </a:solidFill>
                </a:rPr>
                <a:t>)</a:t>
              </a:r>
            </a:p>
          </p:txBody>
        </p:sp>
        <p:sp>
          <p:nvSpPr>
            <p:cNvPr id="13" name="Rounded Rectangle 91">
              <a:extLst>
                <a:ext uri="{FF2B5EF4-FFF2-40B4-BE49-F238E27FC236}">
                  <a16:creationId xmlns:a16="http://schemas.microsoft.com/office/drawing/2014/main" id="{1C86419F-74C9-424B-BEE5-9063ABE0476E}"/>
                </a:ext>
              </a:extLst>
            </p:cNvPr>
            <p:cNvSpPr/>
            <p:nvPr/>
          </p:nvSpPr>
          <p:spPr>
            <a:xfrm>
              <a:off x="2235588" y="3132286"/>
              <a:ext cx="4569500" cy="507870"/>
            </a:xfrm>
            <a:prstGeom prst="roundRect">
              <a:avLst/>
            </a:prstGeom>
            <a:noFill/>
            <a:ln w="19050">
              <a:solidFill>
                <a:srgbClr val="0019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 err="1">
                  <a:solidFill>
                    <a:srgbClr val="001965"/>
                  </a:solidFill>
                </a:rPr>
                <a:t>Myozitida</a:t>
              </a:r>
              <a:endParaRPr lang="en-GB" sz="1400" dirty="0">
                <a:solidFill>
                  <a:srgbClr val="001965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D47ED4-F1AA-4F88-A095-13348800A2D0}"/>
                </a:ext>
              </a:extLst>
            </p:cNvPr>
            <p:cNvGrpSpPr/>
            <p:nvPr/>
          </p:nvGrpSpPr>
          <p:grpSpPr>
            <a:xfrm>
              <a:off x="2235588" y="2523268"/>
              <a:ext cx="4569500" cy="1725906"/>
              <a:chOff x="2235588" y="2523268"/>
              <a:chExt cx="4569500" cy="1725906"/>
            </a:xfrm>
          </p:grpSpPr>
          <p:sp>
            <p:nvSpPr>
              <p:cNvPr id="12" name="Rounded Rectangle 90">
                <a:extLst>
                  <a:ext uri="{FF2B5EF4-FFF2-40B4-BE49-F238E27FC236}">
                    <a16:creationId xmlns:a16="http://schemas.microsoft.com/office/drawing/2014/main" id="{9032FEA8-954D-463E-BEF8-81CF4E8CFC09}"/>
                  </a:ext>
                </a:extLst>
              </p:cNvPr>
              <p:cNvSpPr/>
              <p:nvPr/>
            </p:nvSpPr>
            <p:spPr>
              <a:xfrm>
                <a:off x="2235588" y="2523268"/>
                <a:ext cx="4569500" cy="507870"/>
              </a:xfrm>
              <a:prstGeom prst="roundRect">
                <a:avLst/>
              </a:prstGeom>
              <a:noFill/>
              <a:ln w="19050">
                <a:solidFill>
                  <a:srgbClr val="0019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rIns="48000" rtlCol="0" anchor="ctr"/>
              <a:lstStyle/>
              <a:p>
                <a:pPr marL="47997" defTabSz="1219140" fontAlgn="b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00" dirty="0" err="1">
                    <a:solidFill>
                      <a:srgbClr val="001965"/>
                    </a:solidFill>
                  </a:rPr>
                  <a:t>Dokonaná</a:t>
                </a:r>
                <a:r>
                  <a:rPr lang="en-GB" sz="1400" dirty="0">
                    <a:solidFill>
                      <a:srgbClr val="001965"/>
                    </a:solidFill>
                  </a:rPr>
                  <a:t> </a:t>
                </a:r>
                <a:r>
                  <a:rPr lang="en-GB" sz="1400" dirty="0" err="1">
                    <a:solidFill>
                      <a:srgbClr val="001965"/>
                    </a:solidFill>
                  </a:rPr>
                  <a:t>sebevražda</a:t>
                </a:r>
                <a:endParaRPr lang="en-GB" sz="1400" dirty="0">
                  <a:solidFill>
                    <a:srgbClr val="001965"/>
                  </a:solidFill>
                </a:endParaRPr>
              </a:p>
            </p:txBody>
          </p:sp>
          <p:sp>
            <p:nvSpPr>
              <p:cNvPr id="14" name="Rounded Rectangle 92">
                <a:extLst>
                  <a:ext uri="{FF2B5EF4-FFF2-40B4-BE49-F238E27FC236}">
                    <a16:creationId xmlns:a16="http://schemas.microsoft.com/office/drawing/2014/main" id="{948D8B75-BA57-4D17-ADDD-F1789116DE06}"/>
                  </a:ext>
                </a:extLst>
              </p:cNvPr>
              <p:cNvSpPr/>
              <p:nvPr/>
            </p:nvSpPr>
            <p:spPr>
              <a:xfrm>
                <a:off x="2235588" y="3741304"/>
                <a:ext cx="4569500" cy="507870"/>
              </a:xfrm>
              <a:prstGeom prst="roundRect">
                <a:avLst/>
              </a:prstGeom>
              <a:noFill/>
              <a:ln w="19050">
                <a:solidFill>
                  <a:srgbClr val="0019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8000" rIns="48000" rtlCol="0" anchor="ctr"/>
              <a:lstStyle/>
              <a:p>
                <a:pPr marL="47997" defTabSz="1219140" fontAlgn="b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00" dirty="0" err="1">
                    <a:solidFill>
                      <a:srgbClr val="001965"/>
                    </a:solidFill>
                  </a:rPr>
                  <a:t>Krvácení</a:t>
                </a:r>
                <a:r>
                  <a:rPr lang="en-GB" sz="1400" dirty="0">
                    <a:solidFill>
                      <a:srgbClr val="001965"/>
                    </a:solidFill>
                  </a:rPr>
                  <a:t> po </a:t>
                </a:r>
                <a:r>
                  <a:rPr lang="en-GB" sz="1400" dirty="0" err="1">
                    <a:solidFill>
                      <a:srgbClr val="001965"/>
                    </a:solidFill>
                  </a:rPr>
                  <a:t>operaci</a:t>
                </a:r>
                <a:endParaRPr lang="en-GB" sz="1400" dirty="0">
                  <a:solidFill>
                    <a:srgbClr val="001965"/>
                  </a:solidFill>
                </a:endParaRPr>
              </a:p>
            </p:txBody>
          </p:sp>
        </p:grpSp>
        <p:sp>
          <p:nvSpPr>
            <p:cNvPr id="21" name="Rounded Rectangle 135">
              <a:extLst>
                <a:ext uri="{FF2B5EF4-FFF2-40B4-BE49-F238E27FC236}">
                  <a16:creationId xmlns:a16="http://schemas.microsoft.com/office/drawing/2014/main" id="{2584BD0E-EDB5-4706-9291-65DF0CA8C9B9}"/>
                </a:ext>
              </a:extLst>
            </p:cNvPr>
            <p:cNvSpPr/>
            <p:nvPr/>
          </p:nvSpPr>
          <p:spPr>
            <a:xfrm>
              <a:off x="6941537" y="2523268"/>
              <a:ext cx="4569500" cy="300105"/>
            </a:xfrm>
            <a:prstGeom prst="roundRect">
              <a:avLst/>
            </a:prstGeom>
            <a:noFill/>
            <a:ln w="1905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cs-CZ" sz="1400" dirty="0">
                  <a:solidFill>
                    <a:srgbClr val="001965"/>
                  </a:solidFill>
                </a:rPr>
                <a:t>A</a:t>
              </a:r>
              <a:r>
                <a:rPr lang="en-GB" sz="1400" dirty="0" err="1">
                  <a:solidFill>
                    <a:srgbClr val="001965"/>
                  </a:solidFill>
                </a:rPr>
                <a:t>pendicitida</a:t>
              </a:r>
              <a:endParaRPr lang="en-GB" sz="1400" dirty="0">
                <a:solidFill>
                  <a:srgbClr val="001965"/>
                </a:solidFill>
              </a:endParaRPr>
            </a:p>
          </p:txBody>
        </p:sp>
        <p:sp>
          <p:nvSpPr>
            <p:cNvPr id="22" name="Rounded Rectangle 136">
              <a:extLst>
                <a:ext uri="{FF2B5EF4-FFF2-40B4-BE49-F238E27FC236}">
                  <a16:creationId xmlns:a16="http://schemas.microsoft.com/office/drawing/2014/main" id="{A5BA5399-7C00-440B-A646-76EA4851B282}"/>
                </a:ext>
              </a:extLst>
            </p:cNvPr>
            <p:cNvSpPr/>
            <p:nvPr/>
          </p:nvSpPr>
          <p:spPr>
            <a:xfrm>
              <a:off x="6941537" y="3236168"/>
              <a:ext cx="4569500" cy="300105"/>
            </a:xfrm>
            <a:prstGeom prst="roundRect">
              <a:avLst/>
            </a:prstGeom>
            <a:noFill/>
            <a:ln w="1905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400" dirty="0" err="1">
                  <a:solidFill>
                    <a:srgbClr val="001965"/>
                  </a:solidFill>
                </a:rPr>
                <a:t>Akutní</a:t>
              </a:r>
              <a:r>
                <a:rPr lang="pt-BR" sz="1400" dirty="0">
                  <a:solidFill>
                    <a:srgbClr val="001965"/>
                  </a:solidFill>
                </a:rPr>
                <a:t> </a:t>
              </a:r>
              <a:r>
                <a:rPr lang="pt-BR" sz="1400" dirty="0" err="1">
                  <a:solidFill>
                    <a:srgbClr val="001965"/>
                  </a:solidFill>
                </a:rPr>
                <a:t>cholecystitida</a:t>
              </a:r>
              <a:r>
                <a:rPr lang="pt-BR" sz="1400" dirty="0">
                  <a:solidFill>
                    <a:srgbClr val="001965"/>
                  </a:solidFill>
                </a:rPr>
                <a:t> (1), </a:t>
              </a:r>
              <a:r>
                <a:rPr lang="pt-BR" sz="1400" dirty="0" err="1">
                  <a:solidFill>
                    <a:srgbClr val="001965"/>
                  </a:solidFill>
                </a:rPr>
                <a:t>Cholelitiáza</a:t>
              </a:r>
              <a:r>
                <a:rPr lang="pt-BR" sz="1400" dirty="0">
                  <a:solidFill>
                    <a:srgbClr val="001965"/>
                  </a:solidFill>
                </a:rPr>
                <a:t> (1)</a:t>
              </a:r>
              <a:endParaRPr lang="en-GB" sz="1400" dirty="0">
                <a:solidFill>
                  <a:srgbClr val="001965"/>
                </a:solidFill>
              </a:endParaRPr>
            </a:p>
          </p:txBody>
        </p:sp>
        <p:sp>
          <p:nvSpPr>
            <p:cNvPr id="23" name="Rounded Rectangle 137">
              <a:extLst>
                <a:ext uri="{FF2B5EF4-FFF2-40B4-BE49-F238E27FC236}">
                  <a16:creationId xmlns:a16="http://schemas.microsoft.com/office/drawing/2014/main" id="{6479C4BD-5483-44AC-A78E-2177289B8BCE}"/>
                </a:ext>
              </a:extLst>
            </p:cNvPr>
            <p:cNvSpPr/>
            <p:nvPr/>
          </p:nvSpPr>
          <p:spPr>
            <a:xfrm>
              <a:off x="6941537" y="3592618"/>
              <a:ext cx="4569500" cy="300105"/>
            </a:xfrm>
            <a:prstGeom prst="roundRect">
              <a:avLst/>
            </a:prstGeom>
            <a:noFill/>
            <a:ln w="1905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 err="1">
                  <a:solidFill>
                    <a:srgbClr val="001965"/>
                  </a:solidFill>
                </a:rPr>
                <a:t>Hemoragická</a:t>
              </a:r>
              <a:r>
                <a:rPr lang="en-GB" sz="1400" dirty="0">
                  <a:solidFill>
                    <a:srgbClr val="001965"/>
                  </a:solidFill>
                </a:rPr>
                <a:t> </a:t>
              </a:r>
              <a:r>
                <a:rPr lang="en-GB" sz="1400" dirty="0" err="1">
                  <a:solidFill>
                    <a:srgbClr val="001965"/>
                  </a:solidFill>
                </a:rPr>
                <a:t>cysta</a:t>
              </a:r>
              <a:r>
                <a:rPr lang="en-GB" sz="1400" dirty="0">
                  <a:solidFill>
                    <a:srgbClr val="001965"/>
                  </a:solidFill>
                </a:rPr>
                <a:t> </a:t>
              </a:r>
              <a:r>
                <a:rPr lang="en-GB" sz="1400" dirty="0" err="1">
                  <a:solidFill>
                    <a:srgbClr val="001965"/>
                  </a:solidFill>
                </a:rPr>
                <a:t>na</a:t>
              </a:r>
              <a:r>
                <a:rPr lang="en-GB" sz="1400" dirty="0">
                  <a:solidFill>
                    <a:srgbClr val="001965"/>
                  </a:solidFill>
                </a:rPr>
                <a:t> </a:t>
              </a:r>
              <a:r>
                <a:rPr lang="en-GB" sz="1400" dirty="0" err="1">
                  <a:solidFill>
                    <a:srgbClr val="001965"/>
                  </a:solidFill>
                </a:rPr>
                <a:t>vaječníku</a:t>
              </a:r>
              <a:endParaRPr lang="en-GB" sz="1400" dirty="0">
                <a:solidFill>
                  <a:srgbClr val="001965"/>
                </a:solidFill>
              </a:endParaRPr>
            </a:p>
          </p:txBody>
        </p:sp>
        <p:sp>
          <p:nvSpPr>
            <p:cNvPr id="24" name="Rounded Rectangle 138">
              <a:extLst>
                <a:ext uri="{FF2B5EF4-FFF2-40B4-BE49-F238E27FC236}">
                  <a16:creationId xmlns:a16="http://schemas.microsoft.com/office/drawing/2014/main" id="{39DC9602-731E-48FC-8E87-8221FA18EDFC}"/>
                </a:ext>
              </a:extLst>
            </p:cNvPr>
            <p:cNvSpPr/>
            <p:nvPr/>
          </p:nvSpPr>
          <p:spPr>
            <a:xfrm>
              <a:off x="6941537" y="3949069"/>
              <a:ext cx="4569500" cy="300105"/>
            </a:xfrm>
            <a:prstGeom prst="roundRect">
              <a:avLst/>
            </a:prstGeom>
            <a:noFill/>
            <a:ln w="1905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 err="1">
                  <a:solidFill>
                    <a:srgbClr val="001965"/>
                  </a:solidFill>
                </a:rPr>
                <a:t>Tromboflebitida</a:t>
              </a:r>
              <a:endParaRPr lang="en-GB" sz="1400" dirty="0">
                <a:solidFill>
                  <a:srgbClr val="001965"/>
                </a:solidFill>
              </a:endParaRPr>
            </a:p>
          </p:txBody>
        </p:sp>
        <p:sp>
          <p:nvSpPr>
            <p:cNvPr id="25" name="Rounded Rectangle 139">
              <a:extLst>
                <a:ext uri="{FF2B5EF4-FFF2-40B4-BE49-F238E27FC236}">
                  <a16:creationId xmlns:a16="http://schemas.microsoft.com/office/drawing/2014/main" id="{0B6F2B79-E2F9-4D8F-A82F-FB07F6DF94DF}"/>
                </a:ext>
              </a:extLst>
            </p:cNvPr>
            <p:cNvSpPr/>
            <p:nvPr/>
          </p:nvSpPr>
          <p:spPr>
            <a:xfrm>
              <a:off x="6941537" y="2879718"/>
              <a:ext cx="4569500" cy="300105"/>
            </a:xfrm>
            <a:prstGeom prst="roundRect">
              <a:avLst/>
            </a:prstGeom>
            <a:noFill/>
            <a:ln w="19050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8000" rIns="48000" rtlCol="0" anchor="ctr"/>
            <a:lstStyle/>
            <a:p>
              <a:pPr marL="47997" defTabSz="1219140" fontAlgn="b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400" dirty="0" err="1">
                  <a:solidFill>
                    <a:srgbClr val="001965"/>
                  </a:solidFill>
                </a:rPr>
                <a:t>Pneumonie</a:t>
              </a:r>
              <a:endParaRPr lang="en-GB" sz="1400" dirty="0">
                <a:solidFill>
                  <a:srgbClr val="001965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8FE500-84DC-4E63-9842-316756DD8568}"/>
                </a:ext>
              </a:extLst>
            </p:cNvPr>
            <p:cNvCxnSpPr>
              <a:cxnSpLocks/>
            </p:cNvCxnSpPr>
            <p:nvPr/>
          </p:nvCxnSpPr>
          <p:spPr>
            <a:xfrm>
              <a:off x="647998" y="4341156"/>
              <a:ext cx="10863039" cy="0"/>
            </a:xfrm>
            <a:prstGeom prst="line">
              <a:avLst/>
            </a:prstGeom>
            <a:ln w="3175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375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4919F-D9BD-477F-9094-8AAFD49E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8" y="136369"/>
            <a:ext cx="10896000" cy="1296000"/>
          </a:xfrm>
        </p:spPr>
        <p:txBody>
          <a:bodyPr/>
          <a:lstStyle/>
          <a:p>
            <a:r>
              <a:rPr lang="cs-CZ" dirty="0"/>
              <a:t>Shrnutí - n</a:t>
            </a:r>
            <a:r>
              <a:rPr lang="en-GB" dirty="0" err="1"/>
              <a:t>europsychiatrická</a:t>
            </a:r>
            <a:r>
              <a:rPr lang="en-GB" dirty="0"/>
              <a:t> </a:t>
            </a:r>
            <a:r>
              <a:rPr lang="en-GB" dirty="0" err="1"/>
              <a:t>bezpečnost</a:t>
            </a:r>
            <a:r>
              <a:rPr lang="en-GB" dirty="0"/>
              <a:t/>
            </a:r>
            <a:br>
              <a:rPr lang="en-GB" dirty="0"/>
            </a:br>
            <a:r>
              <a:rPr lang="en-US" sz="2000" dirty="0">
                <a:solidFill>
                  <a:schemeClr val="accent5"/>
                </a:solidFill>
              </a:rPr>
              <a:t>SCALE TEENS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B5B797-6377-4185-8829-46F137A759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cs typeface="Arial" charset="0"/>
              </a:rPr>
              <a:t>ADHD, attention deficit–hyperactivity disorder. </a:t>
            </a:r>
          </a:p>
          <a:p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>
              <a:cs typeface="Arial" charset="0"/>
            </a:endParaRP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890FCEE5-857B-4265-8CF5-A297EE8CDD6B}"/>
              </a:ext>
            </a:extLst>
          </p:cNvPr>
          <p:cNvSpPr/>
          <p:nvPr/>
        </p:nvSpPr>
        <p:spPr>
          <a:xfrm>
            <a:off x="648000" y="1944001"/>
            <a:ext cx="10896000" cy="772560"/>
          </a:xfrm>
          <a:prstGeom prst="roundRect">
            <a:avLst/>
          </a:prstGeom>
          <a:solidFill>
            <a:srgbClr val="FFFFFF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tlCol="0" anchor="ctr"/>
          <a:lstStyle/>
          <a:p>
            <a:pPr marL="342900" indent="-342900" defTabSz="1219170" fontAlgn="base">
              <a:spcBef>
                <a:spcPts val="1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867" b="1" dirty="0">
                <a:solidFill>
                  <a:srgbClr val="001965"/>
                </a:solidFill>
              </a:rPr>
              <a:t>NÚ </a:t>
            </a:r>
            <a:r>
              <a:rPr lang="en-GB" sz="1867" b="1" dirty="0" err="1">
                <a:solidFill>
                  <a:srgbClr val="001965"/>
                </a:solidFill>
              </a:rPr>
              <a:t>související</a:t>
            </a:r>
            <a:r>
              <a:rPr lang="en-GB" sz="1867" b="1" dirty="0">
                <a:solidFill>
                  <a:srgbClr val="001965"/>
                </a:solidFill>
              </a:rPr>
              <a:t> s </a:t>
            </a:r>
            <a:r>
              <a:rPr lang="en-GB" sz="1867" b="1" dirty="0" err="1">
                <a:solidFill>
                  <a:srgbClr val="001965"/>
                </a:solidFill>
              </a:rPr>
              <a:t>psychiatrickými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poruchami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dirty="0" err="1">
                <a:solidFill>
                  <a:srgbClr val="001965"/>
                </a:solidFill>
              </a:rPr>
              <a:t>byly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en-GB" sz="1867" dirty="0" err="1">
                <a:solidFill>
                  <a:srgbClr val="001965"/>
                </a:solidFill>
              </a:rPr>
              <a:t>hlášeny</a:t>
            </a:r>
            <a:r>
              <a:rPr lang="en-GB" sz="1867" dirty="0">
                <a:solidFill>
                  <a:srgbClr val="001965"/>
                </a:solidFill>
              </a:rPr>
              <a:t> u </a:t>
            </a:r>
            <a:r>
              <a:rPr lang="en-GB" sz="1867" b="1" dirty="0">
                <a:solidFill>
                  <a:srgbClr val="001965"/>
                </a:solidFill>
              </a:rPr>
              <a:t>10,4 % </a:t>
            </a:r>
            <a:r>
              <a:rPr lang="cs-CZ" sz="1867" b="1" dirty="0">
                <a:solidFill>
                  <a:srgbClr val="001965"/>
                </a:solidFill>
              </a:rPr>
              <a:t>pacientů léčených</a:t>
            </a:r>
            <a:r>
              <a:rPr lang="en-GB" sz="1867" b="1" dirty="0">
                <a:solidFill>
                  <a:srgbClr val="001965"/>
                </a:solidFill>
              </a:rPr>
              <a:t> liraglutidem </a:t>
            </a:r>
            <a:r>
              <a:rPr lang="en-GB" sz="1867" dirty="0">
                <a:solidFill>
                  <a:srgbClr val="001965"/>
                </a:solidFill>
              </a:rPr>
              <a:t>a u </a:t>
            </a:r>
            <a:r>
              <a:rPr lang="en-GB" sz="1867" b="1" dirty="0">
                <a:solidFill>
                  <a:srgbClr val="001965"/>
                </a:solidFill>
              </a:rPr>
              <a:t>14,3 %</a:t>
            </a:r>
            <a:r>
              <a:rPr lang="en-GB" sz="1867" dirty="0">
                <a:solidFill>
                  <a:srgbClr val="001965"/>
                </a:solidFill>
              </a:rPr>
              <a:t> v</a:t>
            </a:r>
            <a:r>
              <a:rPr lang="cs-CZ" sz="1867" dirty="0">
                <a:solidFill>
                  <a:srgbClr val="001965"/>
                </a:solidFill>
              </a:rPr>
              <a:t>e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cs-CZ" sz="1867" dirty="0">
                <a:solidFill>
                  <a:srgbClr val="001965"/>
                </a:solidFill>
              </a:rPr>
              <a:t>skupině léčených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en-GB" sz="1867" dirty="0" err="1">
                <a:solidFill>
                  <a:srgbClr val="001965"/>
                </a:solidFill>
              </a:rPr>
              <a:t>placebem</a:t>
            </a:r>
            <a:r>
              <a:rPr lang="en-GB" sz="1867" dirty="0">
                <a:solidFill>
                  <a:srgbClr val="001965"/>
                </a:solidFill>
              </a:rPr>
              <a:t>.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0724124-E730-4019-AC86-AECCE0237AFE}"/>
              </a:ext>
            </a:extLst>
          </p:cNvPr>
          <p:cNvSpPr/>
          <p:nvPr/>
        </p:nvSpPr>
        <p:spPr>
          <a:xfrm>
            <a:off x="648000" y="2811928"/>
            <a:ext cx="10896000" cy="77749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1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tlCol="0" anchor="ctr"/>
          <a:lstStyle/>
          <a:p>
            <a:pPr marL="342900" indent="-342900" defTabSz="1219170" fontAlgn="base">
              <a:spcBef>
                <a:spcPts val="1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67" b="1" dirty="0" err="1">
                <a:solidFill>
                  <a:srgbClr val="001965"/>
                </a:solidFill>
              </a:rPr>
              <a:t>Výsledky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dotazníku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dirty="0" err="1">
                <a:solidFill>
                  <a:srgbClr val="001965"/>
                </a:solidFill>
              </a:rPr>
              <a:t>duševního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en-GB" sz="1867" dirty="0" err="1">
                <a:solidFill>
                  <a:srgbClr val="001965"/>
                </a:solidFill>
              </a:rPr>
              <a:t>zdraví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neprokázaly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žádný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klinicky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relevantní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rozdíl</a:t>
            </a:r>
            <a:r>
              <a:rPr lang="cs-CZ" sz="1867" b="1" dirty="0">
                <a:solidFill>
                  <a:srgbClr val="001965"/>
                </a:solidFill>
              </a:rPr>
              <a:t>y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dirty="0" err="1">
                <a:solidFill>
                  <a:srgbClr val="001965"/>
                </a:solidFill>
              </a:rPr>
              <a:t>mezi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en-GB" sz="1867" dirty="0" err="1">
                <a:solidFill>
                  <a:srgbClr val="001965"/>
                </a:solidFill>
              </a:rPr>
              <a:t>léčebnými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en-GB" sz="1867" dirty="0" err="1">
                <a:solidFill>
                  <a:srgbClr val="001965"/>
                </a:solidFill>
              </a:rPr>
              <a:t>skupinami</a:t>
            </a:r>
            <a:r>
              <a:rPr lang="en-GB" sz="1867" dirty="0">
                <a:solidFill>
                  <a:srgbClr val="001965"/>
                </a:solidFill>
              </a:rPr>
              <a:t>.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0DD4100F-008B-43D0-86DF-DD4EA727659D}"/>
              </a:ext>
            </a:extLst>
          </p:cNvPr>
          <p:cNvSpPr/>
          <p:nvPr/>
        </p:nvSpPr>
        <p:spPr>
          <a:xfrm>
            <a:off x="648000" y="3684788"/>
            <a:ext cx="10896000" cy="777496"/>
          </a:xfrm>
          <a:prstGeom prst="roundRect">
            <a:avLst/>
          </a:prstGeom>
          <a:solidFill>
            <a:srgbClr val="FFFFFF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tlCol="0" anchor="ctr"/>
          <a:lstStyle/>
          <a:p>
            <a:pPr marL="342900" indent="-342900" defTabSz="1219170" fontAlgn="base">
              <a:spcBef>
                <a:spcPts val="1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867" b="1" dirty="0">
                <a:solidFill>
                  <a:srgbClr val="001965"/>
                </a:solidFill>
              </a:rPr>
              <a:t>Pacient</a:t>
            </a:r>
            <a:r>
              <a:rPr lang="en-GB" sz="1867" dirty="0">
                <a:solidFill>
                  <a:srgbClr val="001965"/>
                </a:solidFill>
              </a:rPr>
              <a:t>, </a:t>
            </a:r>
            <a:r>
              <a:rPr lang="en-GB" sz="1867" dirty="0" err="1">
                <a:solidFill>
                  <a:srgbClr val="001965"/>
                </a:solidFill>
              </a:rPr>
              <a:t>který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cs-CZ" sz="1867" b="1" dirty="0">
                <a:solidFill>
                  <a:srgbClr val="001965"/>
                </a:solidFill>
              </a:rPr>
              <a:t>dokonal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sebevraždu</a:t>
            </a:r>
            <a:r>
              <a:rPr lang="en-GB" sz="1867" dirty="0">
                <a:solidFill>
                  <a:srgbClr val="001965"/>
                </a:solidFill>
              </a:rPr>
              <a:t>, </a:t>
            </a:r>
            <a:r>
              <a:rPr lang="en-GB" sz="1867" dirty="0" err="1">
                <a:solidFill>
                  <a:srgbClr val="001965"/>
                </a:solidFill>
              </a:rPr>
              <a:t>měl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en-GB" sz="1867" b="1" dirty="0">
                <a:solidFill>
                  <a:srgbClr val="001965"/>
                </a:solidFill>
              </a:rPr>
              <a:t>v </a:t>
            </a:r>
            <a:r>
              <a:rPr lang="en-GB" sz="1867" b="1" dirty="0" err="1">
                <a:solidFill>
                  <a:srgbClr val="001965"/>
                </a:solidFill>
              </a:rPr>
              <a:t>anamnéze</a:t>
            </a:r>
            <a:r>
              <a:rPr lang="en-GB" sz="1867" b="1" dirty="0">
                <a:solidFill>
                  <a:srgbClr val="001965"/>
                </a:solidFill>
              </a:rPr>
              <a:t> ADHD</a:t>
            </a:r>
            <a:r>
              <a:rPr lang="en-GB" sz="1867" dirty="0">
                <a:solidFill>
                  <a:srgbClr val="001965"/>
                </a:solidFill>
              </a:rPr>
              <a:t>.</a:t>
            </a:r>
            <a:endParaRPr lang="en-GB" sz="1867" b="1" dirty="0">
              <a:solidFill>
                <a:srgbClr val="001965"/>
              </a:solidFill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78A60288-21EA-4809-99EA-3ED9CAC8A1EB}"/>
              </a:ext>
            </a:extLst>
          </p:cNvPr>
          <p:cNvSpPr/>
          <p:nvPr/>
        </p:nvSpPr>
        <p:spPr>
          <a:xfrm>
            <a:off x="648000" y="4557650"/>
            <a:ext cx="10896000" cy="778492"/>
          </a:xfrm>
          <a:prstGeom prst="roundRect">
            <a:avLst/>
          </a:prstGeom>
          <a:solidFill>
            <a:srgbClr val="FFFFFF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tlCol="0" anchor="ctr"/>
          <a:lstStyle/>
          <a:p>
            <a:pPr marL="342900" indent="-342900" defTabSz="1219170" fontAlgn="base">
              <a:spcBef>
                <a:spcPts val="1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867" b="1" dirty="0" err="1">
                <a:solidFill>
                  <a:srgbClr val="001965"/>
                </a:solidFill>
              </a:rPr>
              <a:t>Dva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cs-CZ" sz="1867" b="1" dirty="0">
                <a:solidFill>
                  <a:srgbClr val="001965"/>
                </a:solidFill>
              </a:rPr>
              <a:t>pacienti</a:t>
            </a:r>
            <a:r>
              <a:rPr lang="en-GB" sz="1867" dirty="0">
                <a:solidFill>
                  <a:srgbClr val="001965"/>
                </a:solidFill>
              </a:rPr>
              <a:t>, </a:t>
            </a:r>
            <a:r>
              <a:rPr lang="en-GB" sz="1867" dirty="0" err="1">
                <a:solidFill>
                  <a:srgbClr val="001965"/>
                </a:solidFill>
              </a:rPr>
              <a:t>kteří</a:t>
            </a:r>
            <a:r>
              <a:rPr lang="en-GB" sz="1867" dirty="0">
                <a:solidFill>
                  <a:srgbClr val="001965"/>
                </a:solidFill>
              </a:rPr>
              <a:t> se </a:t>
            </a:r>
            <a:r>
              <a:rPr lang="en-GB" sz="1867" b="1" dirty="0" err="1">
                <a:solidFill>
                  <a:srgbClr val="001965"/>
                </a:solidFill>
              </a:rPr>
              <a:t>pokusili</a:t>
            </a:r>
            <a:r>
              <a:rPr lang="en-GB" sz="1867" b="1" dirty="0">
                <a:solidFill>
                  <a:srgbClr val="001965"/>
                </a:solidFill>
              </a:rPr>
              <a:t> o </a:t>
            </a:r>
            <a:r>
              <a:rPr lang="en-GB" sz="1867" b="1" dirty="0" err="1">
                <a:solidFill>
                  <a:srgbClr val="001965"/>
                </a:solidFill>
              </a:rPr>
              <a:t>sebevraždu</a:t>
            </a:r>
            <a:r>
              <a:rPr lang="en-GB" sz="1867" dirty="0">
                <a:solidFill>
                  <a:srgbClr val="001965"/>
                </a:solidFill>
              </a:rPr>
              <a:t> </a:t>
            </a:r>
            <a:r>
              <a:rPr lang="en-GB" sz="1867" dirty="0" err="1">
                <a:solidFill>
                  <a:srgbClr val="001965"/>
                </a:solidFill>
              </a:rPr>
              <a:t>během</a:t>
            </a:r>
            <a:r>
              <a:rPr lang="en-GB" sz="1867" dirty="0">
                <a:solidFill>
                  <a:srgbClr val="001965"/>
                </a:solidFill>
              </a:rPr>
              <a:t> 26týdenního </a:t>
            </a:r>
            <a:r>
              <a:rPr lang="en-GB" sz="1867" dirty="0" err="1">
                <a:solidFill>
                  <a:srgbClr val="001965"/>
                </a:solidFill>
              </a:rPr>
              <a:t>sledování</a:t>
            </a:r>
            <a:r>
              <a:rPr lang="en-GB" sz="1867" dirty="0">
                <a:solidFill>
                  <a:srgbClr val="001965"/>
                </a:solidFill>
              </a:rPr>
              <a:t>, </a:t>
            </a:r>
            <a:r>
              <a:rPr lang="en-GB" sz="1867" b="1" dirty="0" err="1">
                <a:solidFill>
                  <a:srgbClr val="001965"/>
                </a:solidFill>
              </a:rPr>
              <a:t>měli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diagnózu</a:t>
            </a:r>
            <a:r>
              <a:rPr lang="en-GB" sz="1867" b="1" dirty="0">
                <a:solidFill>
                  <a:srgbClr val="001965"/>
                </a:solidFill>
              </a:rPr>
              <a:t> </a:t>
            </a:r>
            <a:r>
              <a:rPr lang="en-GB" sz="1867" b="1" dirty="0" err="1">
                <a:solidFill>
                  <a:srgbClr val="001965"/>
                </a:solidFill>
              </a:rPr>
              <a:t>deprese</a:t>
            </a:r>
            <a:r>
              <a:rPr lang="en-GB" sz="1867" b="1" dirty="0">
                <a:solidFill>
                  <a:srgbClr val="001965"/>
                </a:solidFill>
              </a:rPr>
              <a:t>.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AE9C37ED-131F-4A8D-9FCA-5B3906C7888D}"/>
              </a:ext>
            </a:extLst>
          </p:cNvPr>
          <p:cNvSpPr/>
          <p:nvPr/>
        </p:nvSpPr>
        <p:spPr>
          <a:xfrm>
            <a:off x="648000" y="5431509"/>
            <a:ext cx="10896000" cy="778492"/>
          </a:xfrm>
          <a:prstGeom prst="roundRect">
            <a:avLst/>
          </a:prstGeom>
          <a:solidFill>
            <a:srgbClr val="FFFFFF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rtlCol="0" anchor="ctr"/>
          <a:lstStyle/>
          <a:p>
            <a:pPr marL="342900" indent="-342900" defTabSz="1219170" fontAlgn="base">
              <a:spcBef>
                <a:spcPts val="16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867" b="1" dirty="0">
                <a:solidFill>
                  <a:srgbClr val="001965"/>
                </a:solidFill>
              </a:rPr>
              <a:t>Dle </a:t>
            </a:r>
            <a:r>
              <a:rPr lang="cs-CZ" sz="1867" b="1" dirty="0" err="1">
                <a:solidFill>
                  <a:srgbClr val="001965"/>
                </a:solidFill>
              </a:rPr>
              <a:t>investigátorů</a:t>
            </a:r>
            <a:r>
              <a:rPr lang="cs-CZ" sz="1867" b="1" dirty="0">
                <a:solidFill>
                  <a:srgbClr val="001965"/>
                </a:solidFill>
              </a:rPr>
              <a:t> </a:t>
            </a:r>
            <a:r>
              <a:rPr lang="cs-CZ" sz="1867" dirty="0">
                <a:solidFill>
                  <a:srgbClr val="001965"/>
                </a:solidFill>
              </a:rPr>
              <a:t>tyto </a:t>
            </a:r>
            <a:r>
              <a:rPr lang="cs-CZ" sz="1867" b="1" dirty="0">
                <a:solidFill>
                  <a:srgbClr val="001965"/>
                </a:solidFill>
              </a:rPr>
              <a:t>tři příhody nesouvisely s léčbou.</a:t>
            </a:r>
            <a:endParaRPr lang="en-GB" sz="1867" b="1" dirty="0">
              <a:solidFill>
                <a:srgbClr val="0019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05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E2C9-2C02-4B3C-B71C-544030E39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8" y="185460"/>
            <a:ext cx="10896000" cy="1296000"/>
          </a:xfrm>
        </p:spPr>
        <p:txBody>
          <a:bodyPr/>
          <a:lstStyle/>
          <a:p>
            <a:r>
              <a:rPr lang="cs-CZ" dirty="0"/>
              <a:t>Závěry</a:t>
            </a:r>
            <a:r>
              <a:rPr lang="en-GB" dirty="0"/>
              <a:t/>
            </a:r>
            <a:br>
              <a:rPr lang="en-GB" dirty="0"/>
            </a:br>
            <a:r>
              <a:rPr lang="en-US" sz="2000" dirty="0">
                <a:solidFill>
                  <a:schemeClr val="accent5"/>
                </a:solidFill>
              </a:rPr>
              <a:t>SCALE TEENS</a:t>
            </a:r>
            <a:endParaRPr lang="en-GB" sz="2000" dirty="0">
              <a:solidFill>
                <a:schemeClr val="accent5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C49959-9ED6-4389-87CD-D689935321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cs typeface="Verdana" panose="020B0604030504040204" pitchFamily="34" charset="0"/>
              </a:rPr>
              <a:t>AE, adverse event; BMI, body mass index; MTD, maximum tolerated dose; SDS, standard deviation score</a:t>
            </a:r>
          </a:p>
          <a:p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>
              <a:cs typeface="Verdan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81FF0-60FF-47B6-A391-6B847C9F4EB2}"/>
              </a:ext>
            </a:extLst>
          </p:cNvPr>
          <p:cNvSpPr/>
          <p:nvPr/>
        </p:nvSpPr>
        <p:spPr>
          <a:xfrm>
            <a:off x="0" y="1349406"/>
            <a:ext cx="12192000" cy="45213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1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CA6798B-798F-444E-A238-95729E66C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18" y="1491923"/>
            <a:ext cx="10218270" cy="4378823"/>
          </a:xfrm>
        </p:spPr>
        <p:txBody>
          <a:bodyPr wrap="square">
            <a:spAutoFit/>
          </a:bodyPr>
          <a:lstStyle/>
          <a:p>
            <a:pPr>
              <a:spcBef>
                <a:spcPts val="2133"/>
              </a:spcBef>
            </a:pPr>
            <a:r>
              <a:rPr lang="cs-CZ" dirty="0"/>
              <a:t>Léčba liraglutidem v dávce 3,0 mg v kombinaci se změnou životního stylu vedla u dospívajících pacientů k významně většímu snížení BMI SDS oproti placebu (po 56 týdnech).</a:t>
            </a:r>
            <a:endParaRPr lang="cs-CZ" noProof="0" dirty="0"/>
          </a:p>
          <a:p>
            <a:pPr>
              <a:spcBef>
                <a:spcPts val="2133"/>
              </a:spcBef>
            </a:pPr>
            <a:r>
              <a:rPr lang="cs-CZ" dirty="0"/>
              <a:t>Výraznější snížení BMI a tělesné hmotnosti bylo pozorováno u </a:t>
            </a:r>
            <a:r>
              <a:rPr lang="cs-CZ" dirty="0" err="1"/>
              <a:t>liraglutidu</a:t>
            </a:r>
            <a:r>
              <a:rPr lang="cs-CZ" dirty="0"/>
              <a:t> oproti placebo</a:t>
            </a:r>
          </a:p>
          <a:p>
            <a:pPr>
              <a:spcBef>
                <a:spcPts val="2133"/>
              </a:spcBef>
            </a:pPr>
            <a:r>
              <a:rPr lang="cs-CZ" dirty="0"/>
              <a:t>Nebyla zjištěna žádná nová bezpečnostní rizika</a:t>
            </a:r>
          </a:p>
          <a:p>
            <a:pPr>
              <a:spcBef>
                <a:spcPts val="2133"/>
              </a:spcBef>
            </a:pPr>
            <a:r>
              <a:rPr lang="cs-CZ" dirty="0"/>
              <a:t>Vyšší frekvence gastrointestinálních nežádoucích účinků pozorovaných u </a:t>
            </a:r>
            <a:r>
              <a:rPr lang="cs-CZ" dirty="0" err="1"/>
              <a:t>liraglutidu</a:t>
            </a:r>
            <a:r>
              <a:rPr lang="cs-CZ" dirty="0"/>
              <a:t> naznačuje, že tato léčba nemusí být vhodná pro všechny pacienty</a:t>
            </a:r>
            <a:endParaRPr lang="cs-CZ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BD0AEC-6A22-40CA-9276-3C09441E5CFC}"/>
              </a:ext>
            </a:extLst>
          </p:cNvPr>
          <p:cNvSpPr txBox="1"/>
          <p:nvPr/>
        </p:nvSpPr>
        <p:spPr>
          <a:xfrm>
            <a:off x="9843572" y="6338077"/>
            <a:ext cx="2045432" cy="1715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000" dirty="0">
                <a:solidFill>
                  <a:schemeClr val="tx2"/>
                </a:solidFill>
              </a:rPr>
              <a:t>SDS - skóre směrodatné odchylky </a:t>
            </a:r>
            <a:endParaRPr lang="en-US" sz="10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417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9A442-3723-4AF6-8BCC-A8A0D7E3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1186446" cy="1296000"/>
          </a:xfrm>
        </p:spPr>
        <p:txBody>
          <a:bodyPr/>
          <a:lstStyle/>
          <a:p>
            <a:r>
              <a:rPr lang="en-US" dirty="0" err="1">
                <a:solidFill>
                  <a:srgbClr val="001965"/>
                </a:solidFill>
              </a:rPr>
              <a:t>Indikace</a:t>
            </a:r>
            <a:r>
              <a:rPr lang="en-US" dirty="0">
                <a:solidFill>
                  <a:srgbClr val="001965"/>
                </a:solidFill>
              </a:rPr>
              <a:t> </a:t>
            </a:r>
            <a:r>
              <a:rPr lang="en-US" dirty="0" err="1">
                <a:solidFill>
                  <a:srgbClr val="001965"/>
                </a:solidFill>
              </a:rPr>
              <a:t>přípravku</a:t>
            </a:r>
            <a:r>
              <a:rPr lang="en-US" dirty="0">
                <a:solidFill>
                  <a:srgbClr val="001965"/>
                </a:solidFill>
              </a:rPr>
              <a:t> Saxenda</a:t>
            </a:r>
            <a:r>
              <a:rPr lang="en-US" baseline="30000" dirty="0">
                <a:solidFill>
                  <a:srgbClr val="001965"/>
                </a:solidFill>
              </a:rPr>
              <a:t>®</a:t>
            </a:r>
            <a:r>
              <a:rPr lang="en-US" dirty="0">
                <a:solidFill>
                  <a:srgbClr val="001965"/>
                </a:solidFill>
              </a:rPr>
              <a:t> u </a:t>
            </a:r>
            <a:r>
              <a:rPr lang="en-US" dirty="0" err="1">
                <a:solidFill>
                  <a:srgbClr val="001965"/>
                </a:solidFill>
              </a:rPr>
              <a:t>dospívajících</a:t>
            </a:r>
            <a:endParaRPr lang="en-GB" strike="sngStrik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634514-A891-4045-B912-B48DD3D01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endParaRPr lang="en-GB" kern="0" dirty="0">
              <a:ea typeface="MS PGothic" pitchFamily="34" charset="-128"/>
            </a:endParaRPr>
          </a:p>
          <a:p>
            <a:r>
              <a:rPr lang="en-US" dirty="0"/>
              <a:t>BMI, body mass index; FDA, Food and Drug Administration; EMA, European Medicines Agency</a:t>
            </a:r>
          </a:p>
          <a:p>
            <a:r>
              <a:rPr lang="en-GB" dirty="0"/>
              <a:t>1. FDA Saxenda (liraglutide 3.0 mg) US prescribing information 2020, available at </a:t>
            </a:r>
            <a:r>
              <a:rPr lang="en-GB" u="sng" dirty="0">
                <a:hlinkClick r:id="rId3"/>
              </a:rPr>
              <a:t>link</a:t>
            </a:r>
            <a:r>
              <a:rPr lang="en-GB" dirty="0"/>
              <a:t>; accessed March 2021; 2. Summary of product characteristics, Saxenda® for EMA 2021</a:t>
            </a:r>
          </a:p>
          <a:p>
            <a:r>
              <a:rPr lang="en-GB" dirty="0"/>
              <a:t>Please find the ‘Liraglutide 3.0 mg (Saxenda</a:t>
            </a:r>
            <a:r>
              <a:rPr lang="en-GB" baseline="30000" dirty="0"/>
              <a:t>®</a:t>
            </a:r>
            <a:r>
              <a:rPr lang="en-GB" dirty="0"/>
              <a:t>) EU SmPC update on Adolescents with obesity indication Q&amp;A’ document </a:t>
            </a:r>
            <a:r>
              <a:rPr lang="en-GB" u="sng" dirty="0">
                <a:highlight>
                  <a:srgbClr val="FFFF00"/>
                </a:highlight>
              </a:rPr>
              <a:t>here</a:t>
            </a:r>
          </a:p>
        </p:txBody>
      </p:sp>
      <p:sp>
        <p:nvSpPr>
          <p:cNvPr id="69" name="Rectangle: Top Corners Rounded 68">
            <a:extLst>
              <a:ext uri="{FF2B5EF4-FFF2-40B4-BE49-F238E27FC236}">
                <a16:creationId xmlns:a16="http://schemas.microsoft.com/office/drawing/2014/main" id="{CC2698A6-55E8-46EF-8A8C-E8FB671F87D7}"/>
              </a:ext>
            </a:extLst>
          </p:cNvPr>
          <p:cNvSpPr/>
          <p:nvPr/>
        </p:nvSpPr>
        <p:spPr>
          <a:xfrm>
            <a:off x="6485819" y="1944000"/>
            <a:ext cx="4365407" cy="38100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426720" rtlCol="0" anchor="t" anchorCtr="0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rPr>
              <a:t>EMA</a:t>
            </a:r>
            <a:r>
              <a:rPr kumimoji="0" lang="en-GB" sz="1867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E8F8FE4-4767-46C5-B7A7-4F2660001D1A}"/>
              </a:ext>
            </a:extLst>
          </p:cNvPr>
          <p:cNvSpPr txBox="1"/>
          <p:nvPr/>
        </p:nvSpPr>
        <p:spPr>
          <a:xfrm>
            <a:off x="6483367" y="2288214"/>
            <a:ext cx="5472938" cy="4010162"/>
          </a:xfrm>
          <a:prstGeom prst="roundRect">
            <a:avLst>
              <a:gd name="adj" fmla="val 0"/>
            </a:avLst>
          </a:prstGeom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6000" tIns="0" rIns="48000" bIns="0" rtlCol="0" anchor="ctr">
            <a:noAutofit/>
          </a:bodyPr>
          <a:lstStyle/>
          <a:p>
            <a:pPr marL="1451997" marR="0" lvl="0" indent="0" algn="just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9FDA"/>
              </a:buClr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4" descr="Europe_W_small">
            <a:extLst>
              <a:ext uri="{FF2B5EF4-FFF2-40B4-BE49-F238E27FC236}">
                <a16:creationId xmlns:a16="http://schemas.microsoft.com/office/drawing/2014/main" id="{9E91FD66-4AAF-42A0-83EA-18060BAB2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708" y="1848670"/>
            <a:ext cx="412255" cy="41225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C702152F-34FF-48BF-8BD4-B1737349AC9F}"/>
              </a:ext>
            </a:extLst>
          </p:cNvPr>
          <p:cNvSpPr/>
          <p:nvPr/>
        </p:nvSpPr>
        <p:spPr>
          <a:xfrm>
            <a:off x="6644640" y="2419189"/>
            <a:ext cx="5189806" cy="38318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just" defTabSz="1219170">
              <a:spcBef>
                <a:spcPts val="600"/>
              </a:spcBef>
              <a:defRPr/>
            </a:pPr>
            <a:r>
              <a:rPr lang="en-US" sz="1600" dirty="0" err="1">
                <a:solidFill>
                  <a:srgbClr val="001965"/>
                </a:solidFill>
              </a:rPr>
              <a:t>Přípravek</a:t>
            </a:r>
            <a:r>
              <a:rPr lang="en-US" sz="1600" dirty="0">
                <a:solidFill>
                  <a:srgbClr val="001965"/>
                </a:solidFill>
              </a:rPr>
              <a:t> Saxenda </a:t>
            </a:r>
            <a:r>
              <a:rPr lang="en-US" sz="1600" dirty="0" err="1">
                <a:solidFill>
                  <a:srgbClr val="001965"/>
                </a:solidFill>
              </a:rPr>
              <a:t>lze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použít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jako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doplňkovou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léčbu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ke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zdravé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výživě</a:t>
            </a:r>
            <a:r>
              <a:rPr lang="en-US" sz="1600" dirty="0">
                <a:solidFill>
                  <a:srgbClr val="001965"/>
                </a:solidFill>
              </a:rPr>
              <a:t> a </a:t>
            </a:r>
            <a:r>
              <a:rPr lang="en-US" sz="1600" dirty="0" err="1">
                <a:solidFill>
                  <a:srgbClr val="001965"/>
                </a:solidFill>
              </a:rPr>
              <a:t>zvýšené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fyzické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aktivitě</a:t>
            </a:r>
            <a:r>
              <a:rPr lang="en-US" sz="1600" dirty="0">
                <a:solidFill>
                  <a:srgbClr val="001965"/>
                </a:solidFill>
              </a:rPr>
              <a:t> k </a:t>
            </a:r>
            <a:r>
              <a:rPr lang="en-US" sz="1600" dirty="0" err="1">
                <a:solidFill>
                  <a:srgbClr val="001965"/>
                </a:solidFill>
              </a:rPr>
              <a:t>úpravě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tělesné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hmotnosti</a:t>
            </a:r>
            <a:r>
              <a:rPr lang="en-US" sz="1600" dirty="0">
                <a:solidFill>
                  <a:srgbClr val="001965"/>
                </a:solidFill>
              </a:rPr>
              <a:t> u </a:t>
            </a:r>
            <a:r>
              <a:rPr lang="en-US" sz="1600" dirty="0" err="1">
                <a:solidFill>
                  <a:srgbClr val="001965"/>
                </a:solidFill>
              </a:rPr>
              <a:t>dospívajících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pacientů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ve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věku</a:t>
            </a:r>
            <a:r>
              <a:rPr lang="en-US" sz="1600" dirty="0">
                <a:solidFill>
                  <a:srgbClr val="001965"/>
                </a:solidFill>
              </a:rPr>
              <a:t> od 12 let s:</a:t>
            </a:r>
            <a:endParaRPr lang="cs-CZ" sz="1600" dirty="0">
              <a:solidFill>
                <a:srgbClr val="001965"/>
              </a:solidFill>
            </a:endParaRPr>
          </a:p>
          <a:p>
            <a:pPr marL="285750" lvl="0" indent="-285750" algn="just" defTabSz="121917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rgbClr val="001965"/>
                </a:solidFill>
              </a:rPr>
              <a:t>obezitou</a:t>
            </a:r>
            <a:r>
              <a:rPr lang="en-US" sz="1600" dirty="0">
                <a:solidFill>
                  <a:srgbClr val="001965"/>
                </a:solidFill>
              </a:rPr>
              <a:t> (BMI </a:t>
            </a:r>
            <a:r>
              <a:rPr lang="en-US" sz="1600" dirty="0" err="1">
                <a:solidFill>
                  <a:srgbClr val="001965"/>
                </a:solidFill>
              </a:rPr>
              <a:t>odpovídající</a:t>
            </a:r>
            <a:r>
              <a:rPr lang="en-US" sz="1600" dirty="0">
                <a:solidFill>
                  <a:srgbClr val="001965"/>
                </a:solidFill>
              </a:rPr>
              <a:t> ≥30 kg/m² u </a:t>
            </a:r>
            <a:r>
              <a:rPr lang="en-US" sz="1600" dirty="0" err="1">
                <a:solidFill>
                  <a:srgbClr val="001965"/>
                </a:solidFill>
              </a:rPr>
              <a:t>dospělých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podle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mezinárodních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hraničních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hodnot</a:t>
            </a:r>
            <a:r>
              <a:rPr lang="en-US" sz="1600" dirty="0">
                <a:solidFill>
                  <a:srgbClr val="001965"/>
                </a:solidFill>
              </a:rPr>
              <a:t>)* a</a:t>
            </a:r>
          </a:p>
          <a:p>
            <a:pPr marL="285750" lvl="0" indent="-285750" algn="just" defTabSz="121917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rgbClr val="001965"/>
                </a:solidFill>
              </a:rPr>
              <a:t>tělesnou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hmotností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nad</a:t>
            </a:r>
            <a:r>
              <a:rPr lang="en-US" sz="1600" dirty="0">
                <a:solidFill>
                  <a:srgbClr val="001965"/>
                </a:solidFill>
              </a:rPr>
              <a:t> 60 kg. </a:t>
            </a:r>
            <a:endParaRPr lang="cs-CZ" sz="1600" dirty="0">
              <a:solidFill>
                <a:srgbClr val="001965"/>
              </a:solidFill>
            </a:endParaRPr>
          </a:p>
          <a:p>
            <a:pPr marL="285750" lvl="0" indent="-285750" algn="just" defTabSz="121917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cs-CZ" sz="1600" dirty="0">
              <a:solidFill>
                <a:srgbClr val="001965"/>
              </a:solidFill>
            </a:endParaRPr>
          </a:p>
          <a:p>
            <a:pPr lvl="0" algn="just" defTabSz="1219170">
              <a:spcBef>
                <a:spcPts val="600"/>
              </a:spcBef>
              <a:defRPr/>
            </a:pPr>
            <a:r>
              <a:rPr lang="en-US" sz="1600" dirty="0" err="1">
                <a:solidFill>
                  <a:srgbClr val="001965"/>
                </a:solidFill>
              </a:rPr>
              <a:t>Pokud</a:t>
            </a:r>
            <a:r>
              <a:rPr lang="en-US" sz="1600" dirty="0">
                <a:solidFill>
                  <a:srgbClr val="001965"/>
                </a:solidFill>
              </a:rPr>
              <a:t> u </a:t>
            </a:r>
            <a:r>
              <a:rPr lang="en-US" sz="1600" dirty="0" err="1">
                <a:solidFill>
                  <a:srgbClr val="001965"/>
                </a:solidFill>
              </a:rPr>
              <a:t>pacientů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při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dávce</a:t>
            </a:r>
            <a:r>
              <a:rPr lang="en-US" sz="1600" dirty="0">
                <a:solidFill>
                  <a:srgbClr val="001965"/>
                </a:solidFill>
              </a:rPr>
              <a:t> 3,0 mg/den </a:t>
            </a:r>
            <a:r>
              <a:rPr lang="en-US" sz="1600" dirty="0" err="1">
                <a:solidFill>
                  <a:srgbClr val="001965"/>
                </a:solidFill>
              </a:rPr>
              <a:t>nebo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při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maximální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tolerované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dávce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nedojde</a:t>
            </a:r>
            <a:r>
              <a:rPr lang="en-US" sz="1600" dirty="0">
                <a:solidFill>
                  <a:srgbClr val="001965"/>
                </a:solidFill>
              </a:rPr>
              <a:t> po 12 </a:t>
            </a:r>
            <a:r>
              <a:rPr lang="en-US" sz="1600" dirty="0" err="1">
                <a:solidFill>
                  <a:srgbClr val="001965"/>
                </a:solidFill>
              </a:rPr>
              <a:t>týdnech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cs-CZ" sz="1600" dirty="0">
                <a:solidFill>
                  <a:srgbClr val="001965"/>
                </a:solidFill>
              </a:rPr>
              <a:t> </a:t>
            </a:r>
            <a:r>
              <a:rPr lang="en-US" sz="1600" dirty="0">
                <a:solidFill>
                  <a:srgbClr val="001965"/>
                </a:solidFill>
              </a:rPr>
              <a:t>k </a:t>
            </a:r>
            <a:r>
              <a:rPr lang="en-US" sz="1600" dirty="0" err="1">
                <a:solidFill>
                  <a:srgbClr val="001965"/>
                </a:solidFill>
              </a:rPr>
              <a:t>poklesu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alespoň</a:t>
            </a:r>
            <a:r>
              <a:rPr lang="en-US" sz="1600" dirty="0">
                <a:solidFill>
                  <a:srgbClr val="001965"/>
                </a:solidFill>
              </a:rPr>
              <a:t> 4 % </a:t>
            </a:r>
            <a:r>
              <a:rPr lang="en-US" sz="1600" dirty="0" err="1">
                <a:solidFill>
                  <a:srgbClr val="001965"/>
                </a:solidFill>
              </a:rPr>
              <a:t>jejich</a:t>
            </a:r>
            <a:r>
              <a:rPr lang="en-US" sz="1600" dirty="0">
                <a:solidFill>
                  <a:srgbClr val="001965"/>
                </a:solidFill>
              </a:rPr>
              <a:t> BMI </a:t>
            </a:r>
            <a:r>
              <a:rPr lang="en-US" sz="1600" dirty="0" err="1">
                <a:solidFill>
                  <a:srgbClr val="001965"/>
                </a:solidFill>
              </a:rPr>
              <a:t>nebo</a:t>
            </a:r>
            <a:r>
              <a:rPr lang="en-US" sz="1600" dirty="0">
                <a:solidFill>
                  <a:srgbClr val="001965"/>
                </a:solidFill>
              </a:rPr>
              <a:t> BMI z-</a:t>
            </a:r>
            <a:r>
              <a:rPr lang="en-US" sz="1600" dirty="0" err="1">
                <a:solidFill>
                  <a:srgbClr val="001965"/>
                </a:solidFill>
              </a:rPr>
              <a:t>skóre</a:t>
            </a:r>
            <a:r>
              <a:rPr lang="en-US" sz="1600" dirty="0">
                <a:solidFill>
                  <a:srgbClr val="001965"/>
                </a:solidFill>
              </a:rPr>
              <a:t>, </a:t>
            </a:r>
            <a:r>
              <a:rPr lang="en-US" sz="1600" dirty="0" err="1">
                <a:solidFill>
                  <a:srgbClr val="001965"/>
                </a:solidFill>
              </a:rPr>
              <a:t>léčba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přípravkem</a:t>
            </a:r>
            <a:r>
              <a:rPr lang="en-US" sz="1600" dirty="0">
                <a:solidFill>
                  <a:srgbClr val="001965"/>
                </a:solidFill>
              </a:rPr>
              <a:t> Saxenda </a:t>
            </a:r>
            <a:r>
              <a:rPr lang="en-US" sz="1600" dirty="0" err="1">
                <a:solidFill>
                  <a:srgbClr val="001965"/>
                </a:solidFill>
              </a:rPr>
              <a:t>má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být</a:t>
            </a:r>
            <a:r>
              <a:rPr lang="en-US" sz="1600" dirty="0">
                <a:solidFill>
                  <a:srgbClr val="001965"/>
                </a:solidFill>
              </a:rPr>
              <a:t> </a:t>
            </a:r>
            <a:r>
              <a:rPr lang="en-US" sz="1600" dirty="0" err="1">
                <a:solidFill>
                  <a:srgbClr val="001965"/>
                </a:solidFill>
              </a:rPr>
              <a:t>ukončena</a:t>
            </a:r>
            <a:r>
              <a:rPr lang="cs-CZ" sz="1600" dirty="0">
                <a:solidFill>
                  <a:srgbClr val="001965"/>
                </a:solidFill>
              </a:rPr>
              <a:t> </a:t>
            </a:r>
            <a:r>
              <a:rPr lang="en-US" sz="1600" dirty="0">
                <a:solidFill>
                  <a:srgbClr val="001965"/>
                </a:solidFill>
              </a:rPr>
              <a:t>a </a:t>
            </a:r>
            <a:r>
              <a:rPr lang="en-US" sz="1600" dirty="0" err="1">
                <a:solidFill>
                  <a:srgbClr val="001965"/>
                </a:solidFill>
              </a:rPr>
              <a:t>přehodnocena</a:t>
            </a:r>
            <a:r>
              <a:rPr lang="en-US" sz="1600" dirty="0">
                <a:solidFill>
                  <a:srgbClr val="001965"/>
                </a:solidFill>
              </a:rPr>
              <a:t>.</a:t>
            </a:r>
          </a:p>
          <a:p>
            <a:pPr marL="285750" lvl="0" indent="-285750" algn="just" defTabSz="121917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196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E3C9E8-381D-4D50-B9B0-B6D6EBA575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54" t="20389" r="30801" b="70985"/>
          <a:stretch/>
        </p:blipFill>
        <p:spPr>
          <a:xfrm>
            <a:off x="457608" y="1848670"/>
            <a:ext cx="5740276" cy="630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A0924D-7177-4923-93A0-5300C8D0C9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87" t="52356" r="39669" b="9450"/>
          <a:stretch/>
        </p:blipFill>
        <p:spPr>
          <a:xfrm>
            <a:off x="457608" y="2635046"/>
            <a:ext cx="4596212" cy="28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0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B0A5-0756-4E00-9B4C-A03C7788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1544000" cy="628350"/>
          </a:xfrm>
        </p:spPr>
        <p:txBody>
          <a:bodyPr/>
          <a:lstStyle/>
          <a:p>
            <a:r>
              <a:rPr lang="cs-CZ" sz="3200" dirty="0"/>
              <a:t>Realizovaný/plánovaný výzkum u dětí a dospívajících</a:t>
            </a:r>
            <a:endParaRPr lang="en-GB" sz="32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AA87BF-0FE0-4AB2-BB2E-087AF64802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998" y="6261456"/>
            <a:ext cx="10895999" cy="324000"/>
          </a:xfrm>
        </p:spPr>
        <p:txBody>
          <a:bodyPr/>
          <a:lstStyle/>
          <a:p>
            <a:r>
              <a:rPr lang="en-US" dirty="0"/>
              <a:t>EMA, European Medicines Agency; FDA, U.S. Food and Drug Administration. </a:t>
            </a:r>
            <a:r>
              <a:rPr lang="en-GB" dirty="0"/>
              <a:t>NN8022-4179 is not an FDA mandate.</a:t>
            </a:r>
          </a:p>
          <a:p>
            <a:r>
              <a:rPr lang="en-GB" dirty="0"/>
              <a:t>1. </a:t>
            </a:r>
            <a:r>
              <a:rPr lang="en-GB" dirty="0" err="1"/>
              <a:t>Danne</a:t>
            </a:r>
            <a:r>
              <a:rPr lang="en-GB" dirty="0"/>
              <a:t> et al. J </a:t>
            </a:r>
            <a:r>
              <a:rPr lang="en-GB" dirty="0" err="1"/>
              <a:t>Pediatr</a:t>
            </a:r>
            <a:r>
              <a:rPr lang="en-GB" dirty="0"/>
              <a:t>. 2017;181:146–153. 2. </a:t>
            </a:r>
            <a:r>
              <a:rPr lang="en-GB" dirty="0" err="1"/>
              <a:t>Mastrandrea</a:t>
            </a:r>
            <a:r>
              <a:rPr lang="en-GB" dirty="0"/>
              <a:t> et al. </a:t>
            </a:r>
            <a:r>
              <a:rPr lang="en-GB" dirty="0" err="1"/>
              <a:t>Pediatr</a:t>
            </a:r>
            <a:r>
              <a:rPr lang="en-GB" dirty="0"/>
              <a:t> </a:t>
            </a:r>
            <a:r>
              <a:rPr lang="en-GB" dirty="0" err="1"/>
              <a:t>Obes</a:t>
            </a:r>
            <a:r>
              <a:rPr lang="en-GB" dirty="0"/>
              <a:t>. 2019;14:e12495; 3. </a:t>
            </a:r>
            <a:r>
              <a:rPr lang="da-DK" dirty="0"/>
              <a:t>Kelly et al. N </a:t>
            </a:r>
            <a:r>
              <a:rPr lang="da-DK" dirty="0" err="1"/>
              <a:t>Engl</a:t>
            </a:r>
            <a:r>
              <a:rPr lang="da-DK" dirty="0"/>
              <a:t> J Med. </a:t>
            </a:r>
            <a:r>
              <a:rPr lang="en-GB" dirty="0"/>
              <a:t>2020;382:2117-2128</a:t>
            </a:r>
            <a:endParaRPr lang="da-DK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279EA4-3E08-410B-956E-09CF88838235}"/>
              </a:ext>
            </a:extLst>
          </p:cNvPr>
          <p:cNvGraphicFramePr>
            <a:graphicFrameLocks noGrp="1"/>
          </p:cNvGraphicFramePr>
          <p:nvPr/>
        </p:nvGraphicFramePr>
        <p:xfrm>
          <a:off x="647998" y="1726143"/>
          <a:ext cx="10897200" cy="40855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6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5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2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Trial</a:t>
                      </a:r>
                    </a:p>
                  </a:txBody>
                  <a:tcPr marL="72000" marR="72000" marT="216000" marB="21600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Short description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Subjects’ age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NN8022-3967</a:t>
                      </a:r>
                    </a:p>
                  </a:txBody>
                  <a:tcPr marL="72000" marR="72000" marT="216000" marB="21600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Tolerability, safety,</a:t>
                      </a:r>
                      <a:r>
                        <a:rPr lang="en-GB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pharmacokinetics and</a:t>
                      </a:r>
                      <a:r>
                        <a:rPr lang="en-GB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pharmacodynamics in adolescents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12</a:t>
                      </a:r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–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&lt;18 years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Published</a:t>
                      </a:r>
                      <a:r>
                        <a:rPr lang="en-GB" sz="1400" b="0" baseline="30000" dirty="0">
                          <a:solidFill>
                            <a:schemeClr val="tx2"/>
                          </a:solidFill>
                        </a:rPr>
                        <a:t>1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NN8022-4181</a:t>
                      </a:r>
                    </a:p>
                  </a:txBody>
                  <a:tcPr marL="72000" marR="72000" marT="216000" marB="21600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5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Tolerability, safety,</a:t>
                      </a:r>
                      <a:r>
                        <a:rPr lang="en-GB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pharmacokinetics and</a:t>
                      </a:r>
                      <a:r>
                        <a:rPr lang="en-GB" sz="14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pharmacodynamics in children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5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7</a:t>
                      </a:r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–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</a:rPr>
                        <a:t>&lt;12 years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5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Published</a:t>
                      </a:r>
                      <a:r>
                        <a:rPr lang="en-GB" sz="1400" b="0" baseline="30000" dirty="0">
                          <a:solidFill>
                            <a:schemeClr val="tx2"/>
                          </a:solidFill>
                        </a:rPr>
                        <a:t>2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07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NN8022-4180</a:t>
                      </a:r>
                    </a:p>
                  </a:txBody>
                  <a:tcPr marL="72000" marR="72000" marT="216000" marB="21600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Efficacy/safety of liraglutide in adolescent subjects with</a:t>
                      </a:r>
                      <a:r>
                        <a:rPr lang="en-GB" sz="1400" b="0" baseline="0" dirty="0">
                          <a:solidFill>
                            <a:schemeClr val="tx2"/>
                          </a:solidFill>
                        </a:rPr>
                        <a:t> obesity</a:t>
                      </a:r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12–17 years 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Published</a:t>
                      </a:r>
                      <a:r>
                        <a:rPr lang="en-GB" sz="1400" b="1" baseline="30000" dirty="0">
                          <a:solidFill>
                            <a:schemeClr val="tx2"/>
                          </a:solidFill>
                        </a:rPr>
                        <a:t>3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NN8022-4179</a:t>
                      </a:r>
                    </a:p>
                  </a:txBody>
                  <a:tcPr marL="72000" marR="72000" marT="216000" marB="21600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5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Efficacy</a:t>
                      </a:r>
                      <a:r>
                        <a:rPr lang="en-GB" sz="1400" b="0" baseline="0" dirty="0">
                          <a:solidFill>
                            <a:schemeClr val="tx2"/>
                          </a:solidFill>
                        </a:rPr>
                        <a:t> and </a:t>
                      </a:r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safety of liraglutide in children and adolescents with </a:t>
                      </a:r>
                      <a:br>
                        <a:rPr lang="en-GB" sz="1400" b="0" dirty="0">
                          <a:solidFill>
                            <a:schemeClr val="tx2"/>
                          </a:solidFill>
                        </a:rPr>
                      </a:br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Prader Willi Syndrome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5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6–&lt;18 years 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5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Completed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NN8022-4392</a:t>
                      </a:r>
                    </a:p>
                  </a:txBody>
                  <a:tcPr marL="72000" marR="72000" marT="216000" marB="216000" anchor="ctr">
                    <a:lnL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Efficacy/safety of liraglutide in children with</a:t>
                      </a:r>
                      <a:r>
                        <a:rPr lang="en-GB" sz="1400" b="0" baseline="0" dirty="0">
                          <a:solidFill>
                            <a:schemeClr val="tx2"/>
                          </a:solidFill>
                        </a:rPr>
                        <a:t> obesity</a:t>
                      </a:r>
                      <a:endParaRPr lang="en-GB" sz="1400" b="0" dirty="0">
                        <a:solidFill>
                          <a:schemeClr val="tx2"/>
                        </a:solidFill>
                      </a:endParaRP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2"/>
                          </a:solidFill>
                        </a:rPr>
                        <a:t>6–11 years 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tx2"/>
                          </a:solidFill>
                        </a:rPr>
                        <a:t>Planned</a:t>
                      </a:r>
                    </a:p>
                  </a:txBody>
                  <a:tcPr marL="72000" marR="72000" marT="216000" marB="21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B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88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83BB99-AE32-44D8-82A2-F396E64E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Dětská obezita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7139364-2112-46B0-A61B-12D110749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88740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65420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E2A85-647A-4981-89DC-995CE5A3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63BB8A-1B0E-40F4-A93B-D1D9F2315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Terapie (dětské) obezity je velmi složitá a časově velmi náročná </a:t>
            </a:r>
          </a:p>
          <a:p>
            <a:r>
              <a:rPr lang="cs-CZ" dirty="0"/>
              <a:t>Je nutné vytvářet multidisciplinární týmy (pediatr, </a:t>
            </a:r>
            <a:r>
              <a:rPr lang="cs-CZ" dirty="0" err="1"/>
              <a:t>obezitolog</a:t>
            </a:r>
            <a:r>
              <a:rPr lang="cs-CZ"/>
              <a:t>, nutriční </a:t>
            </a:r>
            <a:r>
              <a:rPr lang="cs-CZ" dirty="0"/>
              <a:t>specialista, rehabilitační specialista, endokrinolog, psycholog …)</a:t>
            </a:r>
          </a:p>
          <a:p>
            <a:r>
              <a:rPr lang="cs-CZ" dirty="0"/>
              <a:t>Edukace celé rodiny je nezbytnou součástí terapie (i prevence)</a:t>
            </a:r>
          </a:p>
          <a:p>
            <a:r>
              <a:rPr lang="cs-CZ" dirty="0"/>
              <a:t>Kdo za to může?</a:t>
            </a:r>
          </a:p>
          <a:p>
            <a:r>
              <a:rPr lang="cs-CZ" dirty="0"/>
              <a:t>Obezita je nemoc a jako taková vyžaduje terapii (trvalou?)</a:t>
            </a:r>
          </a:p>
        </p:txBody>
      </p:sp>
    </p:spTree>
    <p:extLst>
      <p:ext uri="{BB962C8B-B14F-4D97-AF65-F5344CB8AC3E}">
        <p14:creationId xmlns:p14="http://schemas.microsoft.com/office/powerpoint/2010/main" val="6179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F0E9E5-208A-4A07-BC53-AD01765E2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Zástupný obsah 3" descr="Wall clock">
                <a:extLst>
                  <a:ext uri="{FF2B5EF4-FFF2-40B4-BE49-F238E27FC236}">
                    <a16:creationId xmlns:a16="http://schemas.microsoft.com/office/drawing/2014/main" id="{E191860E-1952-4034-8E18-A08425FA9EDB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61279510"/>
                  </p:ext>
                </p:extLst>
              </p:nvPr>
            </p:nvGraphicFramePr>
            <p:xfrm>
              <a:off x="554115" y="1551689"/>
              <a:ext cx="10515600" cy="435133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515600" cy="4351338"/>
                    </a:xfrm>
                    <a:prstGeom prst="rect">
                      <a:avLst/>
                    </a:prstGeom>
                  </am3d:spPr>
                  <am3d:camera>
                    <am3d:pos x="0" y="0" z="667485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40046" d="1000000"/>
                    <am3d:preTrans dx="5" dy="-17999694" dz="-211494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4719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Zástupný obsah 3" descr="Wall clock">
                <a:extLst>
                  <a:ext uri="{FF2B5EF4-FFF2-40B4-BE49-F238E27FC236}">
                    <a16:creationId xmlns:a16="http://schemas.microsoft.com/office/drawing/2014/main" id="{E191860E-1952-4034-8E18-A08425FA9E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115" y="1551689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787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2046D-63C6-44F8-B99D-C5177D63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Kritická místa ve vývoji pro vznik obezity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0EC6F17-BB56-4064-90ED-20FA0311A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71" t="17414" r="12549" b="11381"/>
          <a:stretch/>
        </p:blipFill>
        <p:spPr>
          <a:xfrm>
            <a:off x="417250" y="1715240"/>
            <a:ext cx="8884487" cy="4777635"/>
          </a:xfrm>
        </p:spPr>
      </p:pic>
    </p:spTree>
    <p:extLst>
      <p:ext uri="{BB962C8B-B14F-4D97-AF65-F5344CB8AC3E}">
        <p14:creationId xmlns:p14="http://schemas.microsoft.com/office/powerpoint/2010/main" val="3194187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D3E0D3-E1E5-4FA2-93C7-C3B21BA6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Prevence vzniku dětské obezity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C6D1A8CD-30AF-4FE1-94A5-F99838385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84873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8677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3496D-7123-4A4C-BCD1-9055F03C7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tedy s obézním dítětem?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D7E49C6C-C9E4-4CD7-AD61-1FEEE5F25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7619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30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N Microsoft Office Color Scheme">
    <a:dk1>
      <a:srgbClr val="001965"/>
    </a:dk1>
    <a:lt1>
      <a:srgbClr val="FFFFFF"/>
    </a:lt1>
    <a:dk2>
      <a:srgbClr val="001965"/>
    </a:dk2>
    <a:lt2>
      <a:srgbClr val="E0DED8"/>
    </a:lt2>
    <a:accent1>
      <a:srgbClr val="009FDA"/>
    </a:accent1>
    <a:accent2>
      <a:srgbClr val="001965"/>
    </a:accent2>
    <a:accent3>
      <a:srgbClr val="82786F"/>
    </a:accent3>
    <a:accent4>
      <a:srgbClr val="E0DED8"/>
    </a:accent4>
    <a:accent5>
      <a:srgbClr val="E64A0E"/>
    </a:accent5>
    <a:accent6>
      <a:srgbClr val="AEA79F"/>
    </a:accent6>
    <a:hlink>
      <a:srgbClr val="009FDA"/>
    </a:hlink>
    <a:folHlink>
      <a:srgbClr val="82786F"/>
    </a:folHlink>
  </a:clrScheme>
  <a:fontScheme name="Verdana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9745</TotalTime>
  <Words>3271</Words>
  <Application>Microsoft Office PowerPoint</Application>
  <PresentationFormat>Širokoúhlá obrazovka</PresentationFormat>
  <Paragraphs>520</Paragraphs>
  <Slides>50</Slides>
  <Notes>18</Notes>
  <HiddenSlides>1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64" baseType="lpstr">
      <vt:lpstr>MS PGothic</vt:lpstr>
      <vt:lpstr>Apis For Office</vt:lpstr>
      <vt:lpstr>Arial</vt:lpstr>
      <vt:lpstr>BlinkMacSystemFont</vt:lpstr>
      <vt:lpstr>Calibri</vt:lpstr>
      <vt:lpstr>Calibri Light</vt:lpstr>
      <vt:lpstr>DengXian</vt:lpstr>
      <vt:lpstr>Guardian TextSans Web</vt:lpstr>
      <vt:lpstr>Helvetica</vt:lpstr>
      <vt:lpstr>Open Sans</vt:lpstr>
      <vt:lpstr>Times New Roman</vt:lpstr>
      <vt:lpstr>Verdana</vt:lpstr>
      <vt:lpstr>Wingdings</vt:lpstr>
      <vt:lpstr>Motiv Office</vt:lpstr>
      <vt:lpstr>Obezita jako nemoc  - nové možnosti farmakologické terapie u dětí</vt:lpstr>
      <vt:lpstr>Conflict of interest</vt:lpstr>
      <vt:lpstr>Dětská obezita </vt:lpstr>
      <vt:lpstr>Dětská obezita </vt:lpstr>
      <vt:lpstr>Dětská obezita </vt:lpstr>
      <vt:lpstr>Prezentace aplikace PowerPoint</vt:lpstr>
      <vt:lpstr>Kritická místa ve vývoji pro vznik obezity </vt:lpstr>
      <vt:lpstr>Prevence vzniku dětské obezity </vt:lpstr>
      <vt:lpstr>Co tedy s obézním dítětem? </vt:lpstr>
      <vt:lpstr>Jak tedy kombinovat </vt:lpstr>
      <vt:lpstr>Co tedy s obézním dítětem? </vt:lpstr>
      <vt:lpstr>Zdravý životní styl - edukace </vt:lpstr>
      <vt:lpstr>Prezentace aplikace PowerPoint</vt:lpstr>
      <vt:lpstr>                  IDEFICS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 l-,</vt:lpstr>
      <vt:lpstr>Prezentace aplikace PowerPoint</vt:lpstr>
      <vt:lpstr>Prezentace aplikace PowerPoint</vt:lpstr>
      <vt:lpstr>Výskyt obezity  x ekonomická vyspělost </vt:lpstr>
      <vt:lpstr>Co tedy s obézním dítětem? </vt:lpstr>
      <vt:lpstr>Bariatrie u dětí </vt:lpstr>
      <vt:lpstr>Bariatrie u dětí </vt:lpstr>
      <vt:lpstr>Co tedy s obézním dítětem? </vt:lpstr>
      <vt:lpstr>Farmakoterapie obezity u dětí </vt:lpstr>
      <vt:lpstr>Metformin</vt:lpstr>
      <vt:lpstr>Liraglutid</vt:lpstr>
      <vt:lpstr>Design studie: SCALE TEENS Randomizovaná, dvojitě zaslepená mezinárodní studie</vt:lpstr>
      <vt:lpstr>Cíl studie SCALE TEENS</vt:lpstr>
      <vt:lpstr>Prezentace aplikace PowerPoint</vt:lpstr>
      <vt:lpstr>Titrace dávky SCALE TEENS</vt:lpstr>
      <vt:lpstr>Základní demografické údaje a charakteristiky (1/2) SCALE TEENS</vt:lpstr>
      <vt:lpstr>Základní demografické údaje a charakteristiky (2/2) SCALE TEENS</vt:lpstr>
      <vt:lpstr>Změna tělesné hmotnosti (kg) SCALE TEENS: 0–56 týdnů</vt:lpstr>
      <vt:lpstr>Změna tělesné hmotnosti (kg) SCALE TEENS: 0–82 týdnů</vt:lpstr>
      <vt:lpstr>Snížení BMI o ≥5 % a ≥10 % SCALE TEENS: 0-56 týdnů</vt:lpstr>
      <vt:lpstr>Změna v kvalitě života (IWQOL-Kids) SCALE TEENS: V 56 týdnu</vt:lpstr>
      <vt:lpstr>Nežádoucí účinky během léčby SCALE TEENS: 0-56 týdnů</vt:lpstr>
      <vt:lpstr>Nejčastější NÚ (≥5% pacientů) SCALE TEENS: 0-56 týdnů</vt:lpstr>
      <vt:lpstr>Výskyt gastrointestinálních nežádoucích účinků SCALE TEENS: 0-56 týdnů</vt:lpstr>
      <vt:lpstr>Závažné nežádoucích účinky SCALE TEENS: 0–82 týdnů</vt:lpstr>
      <vt:lpstr>Shrnutí - neuropsychiatrická bezpečnost SCALE TEENS</vt:lpstr>
      <vt:lpstr>Závěry SCALE TEENS</vt:lpstr>
      <vt:lpstr>Indikace přípravku Saxenda® u dospívajících</vt:lpstr>
      <vt:lpstr>Realizovaný/plánovaný výzkum u dětí a dospívajících</vt:lpstr>
      <vt:lpstr>Závěr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Bozensky</dc:creator>
  <cp:lastModifiedBy>Kortanová Markéta</cp:lastModifiedBy>
  <cp:revision>23</cp:revision>
  <dcterms:created xsi:type="dcterms:W3CDTF">2021-06-12T16:33:55Z</dcterms:created>
  <dcterms:modified xsi:type="dcterms:W3CDTF">2021-09-08T18:35:46Z</dcterms:modified>
</cp:coreProperties>
</file>