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7" r:id="rId1"/>
  </p:sldMasterIdLst>
  <p:notesMasterIdLst>
    <p:notesMasterId r:id="rId16"/>
  </p:notesMasterIdLst>
  <p:handoutMasterIdLst>
    <p:handoutMasterId r:id="rId17"/>
  </p:handoutMasterIdLst>
  <p:sldIdLst>
    <p:sldId id="301" r:id="rId2"/>
    <p:sldId id="258" r:id="rId3"/>
    <p:sldId id="259" r:id="rId4"/>
    <p:sldId id="261" r:id="rId5"/>
    <p:sldId id="383" r:id="rId6"/>
    <p:sldId id="266" r:id="rId7"/>
    <p:sldId id="263" r:id="rId8"/>
    <p:sldId id="385" r:id="rId9"/>
    <p:sldId id="270" r:id="rId10"/>
    <p:sldId id="386" r:id="rId11"/>
    <p:sldId id="271" r:id="rId12"/>
    <p:sldId id="379" r:id="rId13"/>
    <p:sldId id="387" r:id="rId14"/>
    <p:sldId id="384" r:id="rId15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ditelka" initials="R" lastIdx="0" clrIdx="0">
    <p:extLst>
      <p:ext uri="{19B8F6BF-5375-455C-9EA6-DF929625EA0E}">
        <p15:presenceInfo xmlns:p15="http://schemas.microsoft.com/office/powerpoint/2012/main" userId="Redite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27"/>
    <a:srgbClr val="C4D7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9" autoAdjust="0"/>
    <p:restoredTop sz="92435" autoAdjust="0"/>
  </p:normalViewPr>
  <p:slideViewPr>
    <p:cSldViewPr>
      <p:cViewPr varScale="1">
        <p:scale>
          <a:sx n="107" d="100"/>
          <a:sy n="107" d="100"/>
        </p:scale>
        <p:origin x="14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B86B5E-181A-4AF6-A5C9-38117ADE21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5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D34AA-8A31-4275-AC6F-6C03D39910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37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D859BC9-D975-4D68-B60B-D7AF7EF784E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9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51DFE-EFF7-4D15-A718-1760E8D8C9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4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2569-26D0-4235-A765-A7321AA2E1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6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4AA1-18ED-4405-B932-A4E070191F74}" type="datetimeFigureOut">
              <a:rPr lang="cs-CZ" smtClean="0"/>
              <a:t>10.9.2021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95C3B13-93D4-46A1-98AA-EB12795835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5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15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7C36B15A-5324-489E-8732-9D024290E2D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417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DCE7-52DF-40F1-A576-13F2D22260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1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A8E0-C594-4363-8FA7-62D222F614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0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9B1F9-F7A0-4AFB-BAD9-ADC048EF8B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3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pPr>
              <a:defRPr/>
            </a:pPr>
            <a:fld id="{9C9EF181-B7BE-456D-B1F2-88C0554843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92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3950AF8-8158-467D-A013-BBDC29923D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www.dokretin.web.wo.cz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1FFB6F9-B162-4B71-BBE5-F73547972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6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irebariatrics.com/about-the-aspireassist/" TargetMode="External"/><Relationship Id="rId2" Type="http://schemas.openxmlformats.org/officeDocument/2006/relationships/hyperlink" Target="https://techglimpse.com/gastroenterologist-health-obesity-control-device-aspire-assis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6717"/>
            <a:ext cx="8496944" cy="1796139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8000" dirty="0"/>
              <a:t>Pumpa </a:t>
            </a:r>
            <a:r>
              <a:rPr lang="cs-CZ" sz="8000" dirty="0" err="1"/>
              <a:t>zarezla</a:t>
            </a:r>
            <a:r>
              <a:rPr lang="cs-CZ" sz="8000" dirty="0"/>
              <a:t>. </a:t>
            </a:r>
            <a:br>
              <a:rPr lang="cs-CZ" sz="8000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MUDr. Kateřina Bednaříková, Markéta Bednaříková</a:t>
            </a:r>
            <a:b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</a:br>
            <a:r>
              <a:rPr lang="cs-CZ" sz="27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Lucie Gloserová Dis., Roman Dočekal  </a:t>
            </a:r>
            <a:endParaRPr lang="cs-CZ" sz="2700" b="1" dirty="0">
              <a:latin typeface="Calibri Light" panose="020F03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40392" y="5527251"/>
            <a:ext cx="8496944" cy="11077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9600" dirty="0"/>
              <a:t>Dětská obezita </a:t>
            </a:r>
            <a:br>
              <a:rPr lang="cs-CZ" sz="9600" dirty="0"/>
            </a:br>
            <a:r>
              <a:rPr lang="cs-CZ" sz="6600" dirty="0"/>
              <a:t>Pediatrická priorita 21. stol. a komplexní lázeňská léčba. 11.9.2021, Lázně Kynžvart</a:t>
            </a:r>
            <a:r>
              <a:rPr lang="cs-CZ" sz="9600" dirty="0">
                <a:solidFill>
                  <a:schemeClr val="bg1"/>
                </a:solidFill>
              </a:rPr>
              <a:t>	</a:t>
            </a:r>
            <a:endParaRPr lang="cs-CZ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endParaRPr lang="cs-CZ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5EE23F-E65B-4D3E-9185-DF8624DEB306}"/>
              </a:ext>
            </a:extLst>
          </p:cNvPr>
          <p:cNvSpPr txBox="1"/>
          <p:nvPr/>
        </p:nvSpPr>
        <p:spPr>
          <a:xfrm>
            <a:off x="323528" y="1736528"/>
            <a:ext cx="849694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MUDr. Kateřina Bednaříková, MUDr. Silvia </a:t>
            </a:r>
            <a:r>
              <a:rPr lang="cs-CZ" b="1" dirty="0" err="1"/>
              <a:t>Fekete</a:t>
            </a:r>
            <a:endParaRPr lang="cs-CZ" dirty="0"/>
          </a:p>
          <a:p>
            <a:r>
              <a:rPr lang="cs-CZ" dirty="0"/>
              <a:t> Jihomoravské dětské léčebny, </a:t>
            </a:r>
            <a:r>
              <a:rPr lang="cs-CZ" dirty="0" err="1"/>
              <a:t>p.o</a:t>
            </a:r>
            <a:r>
              <a:rPr lang="cs-CZ" dirty="0"/>
              <a:t>. , Dětská léčebna Křetín</a:t>
            </a:r>
            <a:br>
              <a:rPr lang="cs-CZ" dirty="0"/>
            </a:b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81BF21C-7B2B-4A70-8FE0-B4D203CE4FB4}"/>
              </a:ext>
            </a:extLst>
          </p:cNvPr>
          <p:cNvSpPr/>
          <p:nvPr/>
        </p:nvSpPr>
        <p:spPr>
          <a:xfrm>
            <a:off x="1871377" y="3221690"/>
            <a:ext cx="435685" cy="540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CFE0A35-2DA8-41CE-997D-0F670598077D}"/>
              </a:ext>
            </a:extLst>
          </p:cNvPr>
          <p:cNvSpPr/>
          <p:nvPr/>
        </p:nvSpPr>
        <p:spPr>
          <a:xfrm>
            <a:off x="1631754" y="3761747"/>
            <a:ext cx="914932" cy="1260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loviční rámeček 6">
            <a:extLst>
              <a:ext uri="{FF2B5EF4-FFF2-40B4-BE49-F238E27FC236}">
                <a16:creationId xmlns:a16="http://schemas.microsoft.com/office/drawing/2014/main" id="{EB2675C1-FB9E-4FBF-B772-F9CFD1D9C34C}"/>
              </a:ext>
            </a:extLst>
          </p:cNvPr>
          <p:cNvSpPr/>
          <p:nvPr/>
        </p:nvSpPr>
        <p:spPr>
          <a:xfrm rot="12277045" flipH="1">
            <a:off x="1732768" y="4985876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Poloviční rámeček 7">
            <a:extLst>
              <a:ext uri="{FF2B5EF4-FFF2-40B4-BE49-F238E27FC236}">
                <a16:creationId xmlns:a16="http://schemas.microsoft.com/office/drawing/2014/main" id="{D28C05D2-3A6A-4F32-8FCC-C04B6433C704}"/>
              </a:ext>
            </a:extLst>
          </p:cNvPr>
          <p:cNvSpPr/>
          <p:nvPr/>
        </p:nvSpPr>
        <p:spPr>
          <a:xfrm rot="9140036" flipH="1">
            <a:off x="2191750" y="4910059"/>
            <a:ext cx="295507" cy="443252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kmý pruh 8">
            <a:extLst>
              <a:ext uri="{FF2B5EF4-FFF2-40B4-BE49-F238E27FC236}">
                <a16:creationId xmlns:a16="http://schemas.microsoft.com/office/drawing/2014/main" id="{B3EBC827-2253-429E-BA16-9146145F2396}"/>
              </a:ext>
            </a:extLst>
          </p:cNvPr>
          <p:cNvSpPr/>
          <p:nvPr/>
        </p:nvSpPr>
        <p:spPr>
          <a:xfrm>
            <a:off x="1471213" y="4391817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Šikmý pruh 9">
            <a:extLst>
              <a:ext uri="{FF2B5EF4-FFF2-40B4-BE49-F238E27FC236}">
                <a16:creationId xmlns:a16="http://schemas.microsoft.com/office/drawing/2014/main" id="{AF280084-EF5A-469E-9077-4C524B8A7FFC}"/>
              </a:ext>
            </a:extLst>
          </p:cNvPr>
          <p:cNvSpPr/>
          <p:nvPr/>
        </p:nvSpPr>
        <p:spPr>
          <a:xfrm rot="5400000">
            <a:off x="2528606" y="4356159"/>
            <a:ext cx="205165" cy="335410"/>
          </a:xfrm>
          <a:prstGeom prst="diagStri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8A6F470-4CA0-41F6-A0DA-7CFCB4FC858D}"/>
              </a:ext>
            </a:extLst>
          </p:cNvPr>
          <p:cNvSpPr/>
          <p:nvPr/>
        </p:nvSpPr>
        <p:spPr>
          <a:xfrm>
            <a:off x="3060309" y="3251154"/>
            <a:ext cx="435685" cy="540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26A0203-BDCC-4F17-817B-CB96177288D1}"/>
              </a:ext>
            </a:extLst>
          </p:cNvPr>
          <p:cNvSpPr/>
          <p:nvPr/>
        </p:nvSpPr>
        <p:spPr>
          <a:xfrm>
            <a:off x="2820686" y="3791211"/>
            <a:ext cx="914932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loviční rámeček 12">
            <a:extLst>
              <a:ext uri="{FF2B5EF4-FFF2-40B4-BE49-F238E27FC236}">
                <a16:creationId xmlns:a16="http://schemas.microsoft.com/office/drawing/2014/main" id="{6473EE79-2CE8-4B77-A59E-27EFF5F4BD03}"/>
              </a:ext>
            </a:extLst>
          </p:cNvPr>
          <p:cNvSpPr/>
          <p:nvPr/>
        </p:nvSpPr>
        <p:spPr>
          <a:xfrm rot="12277045" flipH="1">
            <a:off x="2921700" y="5015340"/>
            <a:ext cx="342299" cy="432049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Poloviční rámeček 13">
            <a:extLst>
              <a:ext uri="{FF2B5EF4-FFF2-40B4-BE49-F238E27FC236}">
                <a16:creationId xmlns:a16="http://schemas.microsoft.com/office/drawing/2014/main" id="{DB7C2241-F5D5-4519-9DF1-5B6B1B5AB3C5}"/>
              </a:ext>
            </a:extLst>
          </p:cNvPr>
          <p:cNvSpPr/>
          <p:nvPr/>
        </p:nvSpPr>
        <p:spPr>
          <a:xfrm rot="9140036" flipH="1">
            <a:off x="3380682" y="4939523"/>
            <a:ext cx="295507" cy="443252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kmý pruh 14">
            <a:extLst>
              <a:ext uri="{FF2B5EF4-FFF2-40B4-BE49-F238E27FC236}">
                <a16:creationId xmlns:a16="http://schemas.microsoft.com/office/drawing/2014/main" id="{944559C3-E693-4B46-9D29-BF731B4CF522}"/>
              </a:ext>
            </a:extLst>
          </p:cNvPr>
          <p:cNvSpPr/>
          <p:nvPr/>
        </p:nvSpPr>
        <p:spPr>
          <a:xfrm>
            <a:off x="2660145" y="4421281"/>
            <a:ext cx="321082" cy="180014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kmý pruh 15">
            <a:extLst>
              <a:ext uri="{FF2B5EF4-FFF2-40B4-BE49-F238E27FC236}">
                <a16:creationId xmlns:a16="http://schemas.microsoft.com/office/drawing/2014/main" id="{C5EEC8D9-2D70-4C7D-9AE6-B4BD6923DBAF}"/>
              </a:ext>
            </a:extLst>
          </p:cNvPr>
          <p:cNvSpPr/>
          <p:nvPr/>
        </p:nvSpPr>
        <p:spPr>
          <a:xfrm rot="5400000">
            <a:off x="3717538" y="4385623"/>
            <a:ext cx="205165" cy="33541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D00A1E4-87E5-4B83-ADA6-4D2104321CB3}"/>
              </a:ext>
            </a:extLst>
          </p:cNvPr>
          <p:cNvSpPr/>
          <p:nvPr/>
        </p:nvSpPr>
        <p:spPr>
          <a:xfrm>
            <a:off x="4271022" y="3250150"/>
            <a:ext cx="435685" cy="5400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372BADC-A6DF-424C-BFC1-46D3A6416799}"/>
              </a:ext>
            </a:extLst>
          </p:cNvPr>
          <p:cNvSpPr/>
          <p:nvPr/>
        </p:nvSpPr>
        <p:spPr>
          <a:xfrm>
            <a:off x="4031399" y="3790207"/>
            <a:ext cx="914932" cy="1260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Poloviční rámeček 18">
            <a:extLst>
              <a:ext uri="{FF2B5EF4-FFF2-40B4-BE49-F238E27FC236}">
                <a16:creationId xmlns:a16="http://schemas.microsoft.com/office/drawing/2014/main" id="{62C3BAEB-12F4-4D9C-9F6E-65A2284BEDFE}"/>
              </a:ext>
            </a:extLst>
          </p:cNvPr>
          <p:cNvSpPr/>
          <p:nvPr/>
        </p:nvSpPr>
        <p:spPr>
          <a:xfrm rot="12277045" flipH="1">
            <a:off x="4132413" y="5014336"/>
            <a:ext cx="342299" cy="432049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Poloviční rámeček 19">
            <a:extLst>
              <a:ext uri="{FF2B5EF4-FFF2-40B4-BE49-F238E27FC236}">
                <a16:creationId xmlns:a16="http://schemas.microsoft.com/office/drawing/2014/main" id="{3F0475DE-E052-4365-B654-77F0CFC1816F}"/>
              </a:ext>
            </a:extLst>
          </p:cNvPr>
          <p:cNvSpPr/>
          <p:nvPr/>
        </p:nvSpPr>
        <p:spPr>
          <a:xfrm rot="9140036" flipH="1">
            <a:off x="4591395" y="4938519"/>
            <a:ext cx="295507" cy="44325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Šikmý pruh 20">
            <a:extLst>
              <a:ext uri="{FF2B5EF4-FFF2-40B4-BE49-F238E27FC236}">
                <a16:creationId xmlns:a16="http://schemas.microsoft.com/office/drawing/2014/main" id="{D62F0803-CDBA-4329-A128-E59C4061FF46}"/>
              </a:ext>
            </a:extLst>
          </p:cNvPr>
          <p:cNvSpPr/>
          <p:nvPr/>
        </p:nvSpPr>
        <p:spPr>
          <a:xfrm>
            <a:off x="3870858" y="4420277"/>
            <a:ext cx="321082" cy="18001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Šikmý pruh 21">
            <a:extLst>
              <a:ext uri="{FF2B5EF4-FFF2-40B4-BE49-F238E27FC236}">
                <a16:creationId xmlns:a16="http://schemas.microsoft.com/office/drawing/2014/main" id="{65A4DDAA-C610-4795-89C2-56847468ACED}"/>
              </a:ext>
            </a:extLst>
          </p:cNvPr>
          <p:cNvSpPr/>
          <p:nvPr/>
        </p:nvSpPr>
        <p:spPr>
          <a:xfrm rot="5400000">
            <a:off x="4928251" y="4384619"/>
            <a:ext cx="205165" cy="33541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8BC222DA-34B9-43D9-A038-B1A1A9BC32A9}"/>
              </a:ext>
            </a:extLst>
          </p:cNvPr>
          <p:cNvSpPr/>
          <p:nvPr/>
        </p:nvSpPr>
        <p:spPr>
          <a:xfrm>
            <a:off x="5508839" y="3211933"/>
            <a:ext cx="435685" cy="5400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0FA6CFE9-E940-4BF7-8076-563EDD48FDBB}"/>
              </a:ext>
            </a:extLst>
          </p:cNvPr>
          <p:cNvSpPr/>
          <p:nvPr/>
        </p:nvSpPr>
        <p:spPr>
          <a:xfrm>
            <a:off x="5269216" y="3751990"/>
            <a:ext cx="914932" cy="12601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oloviční rámeček 24">
            <a:extLst>
              <a:ext uri="{FF2B5EF4-FFF2-40B4-BE49-F238E27FC236}">
                <a16:creationId xmlns:a16="http://schemas.microsoft.com/office/drawing/2014/main" id="{91CA47C6-1BF0-4C3F-A583-65CAC11766CF}"/>
              </a:ext>
            </a:extLst>
          </p:cNvPr>
          <p:cNvSpPr/>
          <p:nvPr/>
        </p:nvSpPr>
        <p:spPr>
          <a:xfrm rot="12277045" flipH="1">
            <a:off x="5370230" y="4976119"/>
            <a:ext cx="342299" cy="432049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D3C2A859-C48E-4CE1-B728-5ADD7A86A344}"/>
              </a:ext>
            </a:extLst>
          </p:cNvPr>
          <p:cNvSpPr/>
          <p:nvPr/>
        </p:nvSpPr>
        <p:spPr>
          <a:xfrm rot="9140036" flipH="1">
            <a:off x="5829212" y="4900302"/>
            <a:ext cx="295507" cy="443252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Šikmý pruh 26">
            <a:extLst>
              <a:ext uri="{FF2B5EF4-FFF2-40B4-BE49-F238E27FC236}">
                <a16:creationId xmlns:a16="http://schemas.microsoft.com/office/drawing/2014/main" id="{68A51D1F-36AF-4932-9949-0540BD60CF22}"/>
              </a:ext>
            </a:extLst>
          </p:cNvPr>
          <p:cNvSpPr/>
          <p:nvPr/>
        </p:nvSpPr>
        <p:spPr>
          <a:xfrm>
            <a:off x="5108675" y="4382060"/>
            <a:ext cx="321082" cy="180014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kmý pruh 27">
            <a:extLst>
              <a:ext uri="{FF2B5EF4-FFF2-40B4-BE49-F238E27FC236}">
                <a16:creationId xmlns:a16="http://schemas.microsoft.com/office/drawing/2014/main" id="{9FE4D793-E802-4192-A857-D45B0784B167}"/>
              </a:ext>
            </a:extLst>
          </p:cNvPr>
          <p:cNvSpPr/>
          <p:nvPr/>
        </p:nvSpPr>
        <p:spPr>
          <a:xfrm rot="5400000">
            <a:off x="6166068" y="4346402"/>
            <a:ext cx="205165" cy="33541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F51F6F4-1BD8-4BCA-A767-8B38C2A19A1E}"/>
              </a:ext>
            </a:extLst>
          </p:cNvPr>
          <p:cNvSpPr/>
          <p:nvPr/>
        </p:nvSpPr>
        <p:spPr>
          <a:xfrm>
            <a:off x="6631547" y="3187096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2AB80C16-BFFB-40B3-AD8C-783A29DABB2F}"/>
              </a:ext>
            </a:extLst>
          </p:cNvPr>
          <p:cNvSpPr/>
          <p:nvPr/>
        </p:nvSpPr>
        <p:spPr>
          <a:xfrm>
            <a:off x="6391924" y="3727153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Poloviční rámeček 30">
            <a:extLst>
              <a:ext uri="{FF2B5EF4-FFF2-40B4-BE49-F238E27FC236}">
                <a16:creationId xmlns:a16="http://schemas.microsoft.com/office/drawing/2014/main" id="{2A65804D-CBDA-435A-B8A2-FAF87E781CE9}"/>
              </a:ext>
            </a:extLst>
          </p:cNvPr>
          <p:cNvSpPr/>
          <p:nvPr/>
        </p:nvSpPr>
        <p:spPr>
          <a:xfrm rot="12277045" flipH="1">
            <a:off x="6492938" y="4951282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Poloviční rámeček 31">
            <a:extLst>
              <a:ext uri="{FF2B5EF4-FFF2-40B4-BE49-F238E27FC236}">
                <a16:creationId xmlns:a16="http://schemas.microsoft.com/office/drawing/2014/main" id="{747356B6-DF36-4489-86FF-CD069B458555}"/>
              </a:ext>
            </a:extLst>
          </p:cNvPr>
          <p:cNvSpPr/>
          <p:nvPr/>
        </p:nvSpPr>
        <p:spPr>
          <a:xfrm rot="9140036" flipH="1">
            <a:off x="6951920" y="4875465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Šikmý pruh 32">
            <a:extLst>
              <a:ext uri="{FF2B5EF4-FFF2-40B4-BE49-F238E27FC236}">
                <a16:creationId xmlns:a16="http://schemas.microsoft.com/office/drawing/2014/main" id="{FDBFBDFD-8507-484D-A7CC-5049348A6F74}"/>
              </a:ext>
            </a:extLst>
          </p:cNvPr>
          <p:cNvSpPr/>
          <p:nvPr/>
        </p:nvSpPr>
        <p:spPr>
          <a:xfrm>
            <a:off x="6231383" y="4357223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Šikmý pruh 33">
            <a:extLst>
              <a:ext uri="{FF2B5EF4-FFF2-40B4-BE49-F238E27FC236}">
                <a16:creationId xmlns:a16="http://schemas.microsoft.com/office/drawing/2014/main" id="{4D9B8992-3B31-4499-9AF5-B5FEAFBA032F}"/>
              </a:ext>
            </a:extLst>
          </p:cNvPr>
          <p:cNvSpPr/>
          <p:nvPr/>
        </p:nvSpPr>
        <p:spPr>
          <a:xfrm rot="5400000">
            <a:off x="7288776" y="4321565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BF778E08-D539-475D-AAF6-ACE1F7FC03BA}"/>
              </a:ext>
            </a:extLst>
          </p:cNvPr>
          <p:cNvSpPr/>
          <p:nvPr/>
        </p:nvSpPr>
        <p:spPr>
          <a:xfrm>
            <a:off x="7864568" y="3211933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260D3ECB-4E3B-402B-BCBB-D0CC7F030918}"/>
              </a:ext>
            </a:extLst>
          </p:cNvPr>
          <p:cNvSpPr/>
          <p:nvPr/>
        </p:nvSpPr>
        <p:spPr>
          <a:xfrm>
            <a:off x="7624945" y="3751990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oloviční rámeček 36">
            <a:extLst>
              <a:ext uri="{FF2B5EF4-FFF2-40B4-BE49-F238E27FC236}">
                <a16:creationId xmlns:a16="http://schemas.microsoft.com/office/drawing/2014/main" id="{8E6280F1-DCC2-4D04-B3C1-EBC5299F270B}"/>
              </a:ext>
            </a:extLst>
          </p:cNvPr>
          <p:cNvSpPr/>
          <p:nvPr/>
        </p:nvSpPr>
        <p:spPr>
          <a:xfrm rot="12277045" flipH="1">
            <a:off x="7725959" y="4976119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Poloviční rámeček 37">
            <a:extLst>
              <a:ext uri="{FF2B5EF4-FFF2-40B4-BE49-F238E27FC236}">
                <a16:creationId xmlns:a16="http://schemas.microsoft.com/office/drawing/2014/main" id="{42D3AAB4-FC41-4A7D-A238-31FF42ABBA7A}"/>
              </a:ext>
            </a:extLst>
          </p:cNvPr>
          <p:cNvSpPr/>
          <p:nvPr/>
        </p:nvSpPr>
        <p:spPr>
          <a:xfrm rot="9140036" flipH="1">
            <a:off x="8184941" y="4900302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Šikmý pruh 38">
            <a:extLst>
              <a:ext uri="{FF2B5EF4-FFF2-40B4-BE49-F238E27FC236}">
                <a16:creationId xmlns:a16="http://schemas.microsoft.com/office/drawing/2014/main" id="{747C29CA-0C57-4339-B556-EC41F7EBA238}"/>
              </a:ext>
            </a:extLst>
          </p:cNvPr>
          <p:cNvSpPr/>
          <p:nvPr/>
        </p:nvSpPr>
        <p:spPr>
          <a:xfrm>
            <a:off x="7464404" y="4382060"/>
            <a:ext cx="321082" cy="180014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Šikmý pruh 39">
            <a:extLst>
              <a:ext uri="{FF2B5EF4-FFF2-40B4-BE49-F238E27FC236}">
                <a16:creationId xmlns:a16="http://schemas.microsoft.com/office/drawing/2014/main" id="{7313914A-A313-4DAD-9ADC-88AB6DCDE03F}"/>
              </a:ext>
            </a:extLst>
          </p:cNvPr>
          <p:cNvSpPr/>
          <p:nvPr/>
        </p:nvSpPr>
        <p:spPr>
          <a:xfrm rot="5400000">
            <a:off x="8521797" y="4346402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8C4543EF-6B4A-4006-BD91-59172AA5493B}"/>
              </a:ext>
            </a:extLst>
          </p:cNvPr>
          <p:cNvSpPr/>
          <p:nvPr/>
        </p:nvSpPr>
        <p:spPr>
          <a:xfrm>
            <a:off x="711402" y="3250150"/>
            <a:ext cx="435685" cy="5400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F4E99115-0CB6-4812-8C8F-FDBB0E5679E7}"/>
              </a:ext>
            </a:extLst>
          </p:cNvPr>
          <p:cNvSpPr/>
          <p:nvPr/>
        </p:nvSpPr>
        <p:spPr>
          <a:xfrm>
            <a:off x="471779" y="3790207"/>
            <a:ext cx="914932" cy="1260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Poloviční rámeček 42">
            <a:extLst>
              <a:ext uri="{FF2B5EF4-FFF2-40B4-BE49-F238E27FC236}">
                <a16:creationId xmlns:a16="http://schemas.microsoft.com/office/drawing/2014/main" id="{0A2D4DEF-ACFE-45B3-AA11-D5DFE9A9386F}"/>
              </a:ext>
            </a:extLst>
          </p:cNvPr>
          <p:cNvSpPr/>
          <p:nvPr/>
        </p:nvSpPr>
        <p:spPr>
          <a:xfrm rot="12277045" flipH="1">
            <a:off x="572793" y="5014336"/>
            <a:ext cx="342299" cy="432049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Poloviční rámeček 43">
            <a:extLst>
              <a:ext uri="{FF2B5EF4-FFF2-40B4-BE49-F238E27FC236}">
                <a16:creationId xmlns:a16="http://schemas.microsoft.com/office/drawing/2014/main" id="{C2346939-22E4-4107-9458-D21CFDB64ED2}"/>
              </a:ext>
            </a:extLst>
          </p:cNvPr>
          <p:cNvSpPr/>
          <p:nvPr/>
        </p:nvSpPr>
        <p:spPr>
          <a:xfrm rot="9140036" flipH="1">
            <a:off x="1031775" y="4938519"/>
            <a:ext cx="295507" cy="443252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Šikmý pruh 44">
            <a:extLst>
              <a:ext uri="{FF2B5EF4-FFF2-40B4-BE49-F238E27FC236}">
                <a16:creationId xmlns:a16="http://schemas.microsoft.com/office/drawing/2014/main" id="{8032E284-10FE-4F76-AF5B-1AFCE817CF56}"/>
              </a:ext>
            </a:extLst>
          </p:cNvPr>
          <p:cNvSpPr/>
          <p:nvPr/>
        </p:nvSpPr>
        <p:spPr>
          <a:xfrm>
            <a:off x="311238" y="4420277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6" name="Šikmý pruh 45">
            <a:extLst>
              <a:ext uri="{FF2B5EF4-FFF2-40B4-BE49-F238E27FC236}">
                <a16:creationId xmlns:a16="http://schemas.microsoft.com/office/drawing/2014/main" id="{AAFF553E-FEA3-47F7-8AA9-8E799301A621}"/>
              </a:ext>
            </a:extLst>
          </p:cNvPr>
          <p:cNvSpPr/>
          <p:nvPr/>
        </p:nvSpPr>
        <p:spPr>
          <a:xfrm rot="5400000">
            <a:off x="1368631" y="4384619"/>
            <a:ext cx="205165" cy="335410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1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E204D-43CE-4BFF-BA6D-22CADFF1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propuštění z DL Křetín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EA482-A784-4CDB-B212-04638909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 163 cm, H  131,5 kg  </a:t>
            </a:r>
            <a:r>
              <a:rPr lang="cs-CZ" dirty="0"/>
              <a:t>(139,5) kg</a:t>
            </a:r>
          </a:p>
          <a:p>
            <a:r>
              <a:rPr lang="cs-CZ" b="1" dirty="0"/>
              <a:t>Tuk  68,4 kg  </a:t>
            </a:r>
            <a:r>
              <a:rPr lang="cs-CZ" dirty="0"/>
              <a:t>(73,4 kg)</a:t>
            </a:r>
          </a:p>
          <a:p>
            <a:r>
              <a:rPr lang="cs-CZ" b="1" dirty="0"/>
              <a:t>BMI 49,6 kg/m2  </a:t>
            </a:r>
            <a:r>
              <a:rPr lang="cs-CZ" dirty="0"/>
              <a:t>(52,5 kg/m2</a:t>
            </a:r>
            <a:r>
              <a:rPr lang="cs-CZ" b="1" dirty="0"/>
              <a:t>)</a:t>
            </a:r>
          </a:p>
          <a:p>
            <a:r>
              <a:rPr lang="cs-CZ" b="1" dirty="0"/>
              <a:t>Obvod  pasu  75 cm </a:t>
            </a:r>
            <a:r>
              <a:rPr lang="cs-CZ" dirty="0"/>
              <a:t>(77 cm)</a:t>
            </a:r>
          </a:p>
          <a:p>
            <a:r>
              <a:rPr lang="cs-CZ" b="1" dirty="0"/>
              <a:t>Obvod boků  145 cm </a:t>
            </a:r>
            <a:r>
              <a:rPr lang="cs-CZ" dirty="0"/>
              <a:t>(150 cm)</a:t>
            </a:r>
          </a:p>
          <a:p>
            <a:r>
              <a:rPr lang="cs-CZ" b="1" dirty="0"/>
              <a:t>Obvod paže 38 cm </a:t>
            </a:r>
            <a:r>
              <a:rPr lang="cs-CZ" dirty="0"/>
              <a:t>(40 cm)</a:t>
            </a:r>
          </a:p>
          <a:p>
            <a:r>
              <a:rPr lang="cs-CZ" b="1" dirty="0"/>
              <a:t>Obvod stehna 75 cm </a:t>
            </a:r>
            <a:r>
              <a:rPr lang="cs-CZ" dirty="0"/>
              <a:t>(77 cm)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200" dirty="0">
                <a:sym typeface="Wingdings" panose="05000000000000000000" pitchFamily="2" charset="2"/>
              </a:rPr>
              <a:t>* V závorce míry při příjmu</a:t>
            </a:r>
            <a:r>
              <a:rPr lang="cs-CZ" dirty="0">
                <a:sym typeface="Wingdings" panose="05000000000000000000" pitchFamily="2" charset="2"/>
              </a:rPr>
              <a:t>	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D46AA3-1101-4D75-B1D3-E82206004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78" y="3371971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17C5C-95B8-40A4-8768-D722FB93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28598"/>
            <a:ext cx="7680960" cy="1371600"/>
          </a:xfrm>
        </p:spPr>
        <p:txBody>
          <a:bodyPr/>
          <a:lstStyle/>
          <a:p>
            <a:r>
              <a:rPr lang="cs-CZ" dirty="0"/>
              <a:t>Hodnocení průběhu pobytu v DL Křetín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770193-4973-4710-8B52-E04287C96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Snížení hmotnosti</a:t>
            </a:r>
          </a:p>
          <a:p>
            <a:pPr marL="0" indent="0">
              <a:buNone/>
            </a:pPr>
            <a:r>
              <a:rPr lang="cs-CZ" sz="2400" dirty="0"/>
              <a:t>Utužení stravovacích návyků pomocí edukace</a:t>
            </a:r>
          </a:p>
          <a:p>
            <a:pPr marL="0" indent="0">
              <a:buNone/>
            </a:pPr>
            <a:r>
              <a:rPr lang="cs-CZ" sz="2400" dirty="0"/>
              <a:t>Posílení celkové kondice</a:t>
            </a:r>
          </a:p>
          <a:p>
            <a:pPr marL="0" indent="0">
              <a:buNone/>
            </a:pPr>
            <a:r>
              <a:rPr lang="cs-CZ" sz="2400" dirty="0"/>
              <a:t>Motivace  „  jde to i jinak“</a:t>
            </a:r>
          </a:p>
          <a:p>
            <a:pPr marL="0" indent="0">
              <a:buNone/>
            </a:pPr>
            <a:r>
              <a:rPr lang="cs-CZ" sz="2400" b="1" dirty="0"/>
              <a:t>Před pobytem problémy s velikostí porcí  a mlsáním </a:t>
            </a:r>
            <a:r>
              <a:rPr lang="cs-CZ" sz="2400" b="1" dirty="0">
                <a:sym typeface="Wingdings" panose="05000000000000000000" pitchFamily="2" charset="2"/>
              </a:rPr>
              <a:t> doma potřeba odsávat denně</a:t>
            </a: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Počet evakuací potravy pomocí systému </a:t>
            </a:r>
            <a:r>
              <a:rPr lang="cs-CZ" sz="2400" b="1" dirty="0" err="1"/>
              <a:t>Aspire</a:t>
            </a:r>
            <a:r>
              <a:rPr lang="cs-CZ" sz="2400" b="1" dirty="0"/>
              <a:t> </a:t>
            </a:r>
            <a:r>
              <a:rPr lang="cs-CZ" sz="2400" b="1" dirty="0" err="1"/>
              <a:t>Assist</a:t>
            </a:r>
            <a:r>
              <a:rPr lang="cs-CZ" sz="2400" b="1" dirty="0"/>
              <a:t> v léčebně </a:t>
            </a:r>
            <a:r>
              <a:rPr lang="cs-CZ" sz="2400" b="1" dirty="0">
                <a:sym typeface="Wingdings" panose="05000000000000000000" pitchFamily="2" charset="2"/>
              </a:rPr>
              <a:t> 0!</a:t>
            </a:r>
            <a:r>
              <a:rPr lang="cs-CZ" sz="2400" b="1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8483C8-7568-4B21-B4CC-FCBD875E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00198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0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0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D353422D-D584-412F-9713-888EB929FB25}"/>
              </a:ext>
            </a:extLst>
          </p:cNvPr>
          <p:cNvSpPr/>
          <p:nvPr/>
        </p:nvSpPr>
        <p:spPr>
          <a:xfrm>
            <a:off x="1895298" y="2181258"/>
            <a:ext cx="435685" cy="540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9D935C8-9873-48FE-9803-033DDC0B2DDC}"/>
              </a:ext>
            </a:extLst>
          </p:cNvPr>
          <p:cNvSpPr/>
          <p:nvPr/>
        </p:nvSpPr>
        <p:spPr>
          <a:xfrm>
            <a:off x="1655675" y="2721315"/>
            <a:ext cx="914932" cy="1260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4ED1258D-F8AA-4B4C-AE90-CD54E669999D}"/>
              </a:ext>
            </a:extLst>
          </p:cNvPr>
          <p:cNvSpPr/>
          <p:nvPr/>
        </p:nvSpPr>
        <p:spPr>
          <a:xfrm rot="12277045" flipH="1">
            <a:off x="1756689" y="3945444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1559F70A-554E-4995-B7AB-061CBC3FF265}"/>
              </a:ext>
            </a:extLst>
          </p:cNvPr>
          <p:cNvSpPr/>
          <p:nvPr/>
        </p:nvSpPr>
        <p:spPr>
          <a:xfrm rot="9140036" flipH="1">
            <a:off x="2215671" y="3869627"/>
            <a:ext cx="295507" cy="443252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FF1987FA-6BEC-4485-BB79-9450B9B1ECB5}"/>
              </a:ext>
            </a:extLst>
          </p:cNvPr>
          <p:cNvSpPr/>
          <p:nvPr/>
        </p:nvSpPr>
        <p:spPr>
          <a:xfrm>
            <a:off x="1495134" y="3351385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94C89901-75C7-4500-A307-11A96ABABDC5}"/>
              </a:ext>
            </a:extLst>
          </p:cNvPr>
          <p:cNvSpPr/>
          <p:nvPr/>
        </p:nvSpPr>
        <p:spPr>
          <a:xfrm rot="5400000">
            <a:off x="2552527" y="3315727"/>
            <a:ext cx="205165" cy="335410"/>
          </a:xfrm>
          <a:prstGeom prst="diagStri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45F72ED-0099-4B7D-8678-1195C7A47EA6}"/>
              </a:ext>
            </a:extLst>
          </p:cNvPr>
          <p:cNvSpPr/>
          <p:nvPr/>
        </p:nvSpPr>
        <p:spPr>
          <a:xfrm>
            <a:off x="3084230" y="2210722"/>
            <a:ext cx="435685" cy="540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69CB9A1F-2CF5-411F-8932-E71EEA27579A}"/>
              </a:ext>
            </a:extLst>
          </p:cNvPr>
          <p:cNvSpPr/>
          <p:nvPr/>
        </p:nvSpPr>
        <p:spPr>
          <a:xfrm>
            <a:off x="2844607" y="2750779"/>
            <a:ext cx="914932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Poloviční rámeček 15">
            <a:extLst>
              <a:ext uri="{FF2B5EF4-FFF2-40B4-BE49-F238E27FC236}">
                <a16:creationId xmlns:a16="http://schemas.microsoft.com/office/drawing/2014/main" id="{7D7A27BC-C8F4-4FF7-A939-A95BB6C96390}"/>
              </a:ext>
            </a:extLst>
          </p:cNvPr>
          <p:cNvSpPr/>
          <p:nvPr/>
        </p:nvSpPr>
        <p:spPr>
          <a:xfrm rot="12277045" flipH="1">
            <a:off x="2945621" y="3974908"/>
            <a:ext cx="342299" cy="432049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oloviční rámeček 16">
            <a:extLst>
              <a:ext uri="{FF2B5EF4-FFF2-40B4-BE49-F238E27FC236}">
                <a16:creationId xmlns:a16="http://schemas.microsoft.com/office/drawing/2014/main" id="{3950BC12-725B-4B1F-9693-C301441E8280}"/>
              </a:ext>
            </a:extLst>
          </p:cNvPr>
          <p:cNvSpPr/>
          <p:nvPr/>
        </p:nvSpPr>
        <p:spPr>
          <a:xfrm rot="9140036" flipH="1">
            <a:off x="3404603" y="3899091"/>
            <a:ext cx="295507" cy="443252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kmý pruh 17">
            <a:extLst>
              <a:ext uri="{FF2B5EF4-FFF2-40B4-BE49-F238E27FC236}">
                <a16:creationId xmlns:a16="http://schemas.microsoft.com/office/drawing/2014/main" id="{16DE8093-9543-4699-BEA3-DF0870321E08}"/>
              </a:ext>
            </a:extLst>
          </p:cNvPr>
          <p:cNvSpPr/>
          <p:nvPr/>
        </p:nvSpPr>
        <p:spPr>
          <a:xfrm>
            <a:off x="2684066" y="3380849"/>
            <a:ext cx="321082" cy="180014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Šikmý pruh 18">
            <a:extLst>
              <a:ext uri="{FF2B5EF4-FFF2-40B4-BE49-F238E27FC236}">
                <a16:creationId xmlns:a16="http://schemas.microsoft.com/office/drawing/2014/main" id="{D8B7170B-95DD-4092-8962-5241D603805E}"/>
              </a:ext>
            </a:extLst>
          </p:cNvPr>
          <p:cNvSpPr/>
          <p:nvPr/>
        </p:nvSpPr>
        <p:spPr>
          <a:xfrm rot="5400000">
            <a:off x="3741459" y="3345191"/>
            <a:ext cx="205165" cy="33541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581EC293-9706-43F6-B6AF-AC48F8D5960D}"/>
              </a:ext>
            </a:extLst>
          </p:cNvPr>
          <p:cNvSpPr/>
          <p:nvPr/>
        </p:nvSpPr>
        <p:spPr>
          <a:xfrm>
            <a:off x="4294943" y="2209718"/>
            <a:ext cx="435685" cy="5400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C34E4A8-61AF-4FAE-9A51-F2B2FE27F5FC}"/>
              </a:ext>
            </a:extLst>
          </p:cNvPr>
          <p:cNvSpPr/>
          <p:nvPr/>
        </p:nvSpPr>
        <p:spPr>
          <a:xfrm>
            <a:off x="4055320" y="2749775"/>
            <a:ext cx="914932" cy="1260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oloviční rámeček 21">
            <a:extLst>
              <a:ext uri="{FF2B5EF4-FFF2-40B4-BE49-F238E27FC236}">
                <a16:creationId xmlns:a16="http://schemas.microsoft.com/office/drawing/2014/main" id="{08195D1A-76BE-467D-9CC6-09A5B7984E6A}"/>
              </a:ext>
            </a:extLst>
          </p:cNvPr>
          <p:cNvSpPr/>
          <p:nvPr/>
        </p:nvSpPr>
        <p:spPr>
          <a:xfrm rot="12277045" flipH="1">
            <a:off x="4156334" y="3973904"/>
            <a:ext cx="342299" cy="432049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Poloviční rámeček 22">
            <a:extLst>
              <a:ext uri="{FF2B5EF4-FFF2-40B4-BE49-F238E27FC236}">
                <a16:creationId xmlns:a16="http://schemas.microsoft.com/office/drawing/2014/main" id="{8FD4A940-7786-4BBC-AC45-9FDC459091B5}"/>
              </a:ext>
            </a:extLst>
          </p:cNvPr>
          <p:cNvSpPr/>
          <p:nvPr/>
        </p:nvSpPr>
        <p:spPr>
          <a:xfrm rot="9140036" flipH="1">
            <a:off x="4615316" y="3898087"/>
            <a:ext cx="295507" cy="44325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kmý pruh 23">
            <a:extLst>
              <a:ext uri="{FF2B5EF4-FFF2-40B4-BE49-F238E27FC236}">
                <a16:creationId xmlns:a16="http://schemas.microsoft.com/office/drawing/2014/main" id="{4A6D8EF2-E62B-4A77-9C6A-1519BE750933}"/>
              </a:ext>
            </a:extLst>
          </p:cNvPr>
          <p:cNvSpPr/>
          <p:nvPr/>
        </p:nvSpPr>
        <p:spPr>
          <a:xfrm>
            <a:off x="3894779" y="3379845"/>
            <a:ext cx="321082" cy="18001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Šikmý pruh 24">
            <a:extLst>
              <a:ext uri="{FF2B5EF4-FFF2-40B4-BE49-F238E27FC236}">
                <a16:creationId xmlns:a16="http://schemas.microsoft.com/office/drawing/2014/main" id="{AB0E40A8-9A9E-4766-9BC6-8C8A2A235E8E}"/>
              </a:ext>
            </a:extLst>
          </p:cNvPr>
          <p:cNvSpPr/>
          <p:nvPr/>
        </p:nvSpPr>
        <p:spPr>
          <a:xfrm rot="5400000">
            <a:off x="4952172" y="3344187"/>
            <a:ext cx="205165" cy="33541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7302FD3-7BDE-48B2-BB92-B6F2BCB3BFB1}"/>
              </a:ext>
            </a:extLst>
          </p:cNvPr>
          <p:cNvSpPr/>
          <p:nvPr/>
        </p:nvSpPr>
        <p:spPr>
          <a:xfrm>
            <a:off x="5532760" y="2171501"/>
            <a:ext cx="435685" cy="5400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20BEB8E0-9ED0-4995-B9C3-12591C0FF3A4}"/>
              </a:ext>
            </a:extLst>
          </p:cNvPr>
          <p:cNvSpPr/>
          <p:nvPr/>
        </p:nvSpPr>
        <p:spPr>
          <a:xfrm>
            <a:off x="5293137" y="2711558"/>
            <a:ext cx="914932" cy="12601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Poloviční rámeček 27">
            <a:extLst>
              <a:ext uri="{FF2B5EF4-FFF2-40B4-BE49-F238E27FC236}">
                <a16:creationId xmlns:a16="http://schemas.microsoft.com/office/drawing/2014/main" id="{168CB5FA-D5A0-42BA-815E-9A7EE0BF9C30}"/>
              </a:ext>
            </a:extLst>
          </p:cNvPr>
          <p:cNvSpPr/>
          <p:nvPr/>
        </p:nvSpPr>
        <p:spPr>
          <a:xfrm rot="12277045" flipH="1">
            <a:off x="5394151" y="3935687"/>
            <a:ext cx="342299" cy="432049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Poloviční rámeček 28">
            <a:extLst>
              <a:ext uri="{FF2B5EF4-FFF2-40B4-BE49-F238E27FC236}">
                <a16:creationId xmlns:a16="http://schemas.microsoft.com/office/drawing/2014/main" id="{CA348460-C185-4A69-914A-36A3AB2CC45E}"/>
              </a:ext>
            </a:extLst>
          </p:cNvPr>
          <p:cNvSpPr/>
          <p:nvPr/>
        </p:nvSpPr>
        <p:spPr>
          <a:xfrm rot="9140036" flipH="1">
            <a:off x="5853133" y="3859870"/>
            <a:ext cx="295507" cy="443252"/>
          </a:xfrm>
          <a:prstGeom prst="half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Šikmý pruh 29">
            <a:extLst>
              <a:ext uri="{FF2B5EF4-FFF2-40B4-BE49-F238E27FC236}">
                <a16:creationId xmlns:a16="http://schemas.microsoft.com/office/drawing/2014/main" id="{284D8FA5-1B67-40C7-B10C-92524E4A8C51}"/>
              </a:ext>
            </a:extLst>
          </p:cNvPr>
          <p:cNvSpPr/>
          <p:nvPr/>
        </p:nvSpPr>
        <p:spPr>
          <a:xfrm>
            <a:off x="5132596" y="3341628"/>
            <a:ext cx="321082" cy="180014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kmý pruh 30">
            <a:extLst>
              <a:ext uri="{FF2B5EF4-FFF2-40B4-BE49-F238E27FC236}">
                <a16:creationId xmlns:a16="http://schemas.microsoft.com/office/drawing/2014/main" id="{DF8E8AD1-37B5-403F-BF38-3C603AB4B148}"/>
              </a:ext>
            </a:extLst>
          </p:cNvPr>
          <p:cNvSpPr/>
          <p:nvPr/>
        </p:nvSpPr>
        <p:spPr>
          <a:xfrm rot="5400000">
            <a:off x="6189989" y="3305970"/>
            <a:ext cx="205165" cy="33541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23A0F36A-5E48-4200-9B7E-6B5C3B5ECB3F}"/>
              </a:ext>
            </a:extLst>
          </p:cNvPr>
          <p:cNvSpPr/>
          <p:nvPr/>
        </p:nvSpPr>
        <p:spPr>
          <a:xfrm>
            <a:off x="6655468" y="2146664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11115586-114F-45A7-8F98-B070C63631EC}"/>
              </a:ext>
            </a:extLst>
          </p:cNvPr>
          <p:cNvSpPr/>
          <p:nvPr/>
        </p:nvSpPr>
        <p:spPr>
          <a:xfrm>
            <a:off x="6415845" y="2686721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oloviční rámeček 33">
            <a:extLst>
              <a:ext uri="{FF2B5EF4-FFF2-40B4-BE49-F238E27FC236}">
                <a16:creationId xmlns:a16="http://schemas.microsoft.com/office/drawing/2014/main" id="{83C62EB3-1485-4001-AF68-564BC4813912}"/>
              </a:ext>
            </a:extLst>
          </p:cNvPr>
          <p:cNvSpPr/>
          <p:nvPr/>
        </p:nvSpPr>
        <p:spPr>
          <a:xfrm rot="12277045" flipH="1">
            <a:off x="6516859" y="3910850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Poloviční rámeček 34">
            <a:extLst>
              <a:ext uri="{FF2B5EF4-FFF2-40B4-BE49-F238E27FC236}">
                <a16:creationId xmlns:a16="http://schemas.microsoft.com/office/drawing/2014/main" id="{701CE7F7-2FBE-41E3-AEEE-28F28EBF30E7}"/>
              </a:ext>
            </a:extLst>
          </p:cNvPr>
          <p:cNvSpPr/>
          <p:nvPr/>
        </p:nvSpPr>
        <p:spPr>
          <a:xfrm rot="9140036" flipH="1">
            <a:off x="6975841" y="3835033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Šikmý pruh 35">
            <a:extLst>
              <a:ext uri="{FF2B5EF4-FFF2-40B4-BE49-F238E27FC236}">
                <a16:creationId xmlns:a16="http://schemas.microsoft.com/office/drawing/2014/main" id="{3690477E-0B68-4F5F-B3B2-5C1F2CD9E07C}"/>
              </a:ext>
            </a:extLst>
          </p:cNvPr>
          <p:cNvSpPr/>
          <p:nvPr/>
        </p:nvSpPr>
        <p:spPr>
          <a:xfrm>
            <a:off x="6255304" y="3316791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Šikmý pruh 36">
            <a:extLst>
              <a:ext uri="{FF2B5EF4-FFF2-40B4-BE49-F238E27FC236}">
                <a16:creationId xmlns:a16="http://schemas.microsoft.com/office/drawing/2014/main" id="{2713AAA9-2797-45EC-AD64-C1E8D47B5AF6}"/>
              </a:ext>
            </a:extLst>
          </p:cNvPr>
          <p:cNvSpPr/>
          <p:nvPr/>
        </p:nvSpPr>
        <p:spPr>
          <a:xfrm rot="5400000">
            <a:off x="7312697" y="3281133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87C07B69-690D-4DDB-A523-3103313E3C16}"/>
              </a:ext>
            </a:extLst>
          </p:cNvPr>
          <p:cNvSpPr/>
          <p:nvPr/>
        </p:nvSpPr>
        <p:spPr>
          <a:xfrm>
            <a:off x="7788267" y="2157291"/>
            <a:ext cx="435685" cy="540057"/>
          </a:xfrm>
          <a:prstGeom prst="ellips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2AABC531-8437-4438-B5C5-94DE6C261898}"/>
              </a:ext>
            </a:extLst>
          </p:cNvPr>
          <p:cNvSpPr/>
          <p:nvPr/>
        </p:nvSpPr>
        <p:spPr>
          <a:xfrm>
            <a:off x="7648866" y="2711558"/>
            <a:ext cx="699607" cy="1260140"/>
          </a:xfrm>
          <a:prstGeom prst="ellips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Poloviční rámeček 39">
            <a:extLst>
              <a:ext uri="{FF2B5EF4-FFF2-40B4-BE49-F238E27FC236}">
                <a16:creationId xmlns:a16="http://schemas.microsoft.com/office/drawing/2014/main" id="{4BF4AC7C-0727-41D7-9FE4-FB0BB4A96008}"/>
              </a:ext>
            </a:extLst>
          </p:cNvPr>
          <p:cNvSpPr/>
          <p:nvPr/>
        </p:nvSpPr>
        <p:spPr>
          <a:xfrm rot="12277045" flipH="1">
            <a:off x="7749880" y="3935687"/>
            <a:ext cx="342299" cy="432049"/>
          </a:xfrm>
          <a:prstGeom prst="halfFram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Poloviční rámeček 40">
            <a:extLst>
              <a:ext uri="{FF2B5EF4-FFF2-40B4-BE49-F238E27FC236}">
                <a16:creationId xmlns:a16="http://schemas.microsoft.com/office/drawing/2014/main" id="{E5F6FE1C-BB24-4A47-ADE0-BDDE55122816}"/>
              </a:ext>
            </a:extLst>
          </p:cNvPr>
          <p:cNvSpPr/>
          <p:nvPr/>
        </p:nvSpPr>
        <p:spPr>
          <a:xfrm rot="9140036" flipH="1">
            <a:off x="8208862" y="3859870"/>
            <a:ext cx="295507" cy="443252"/>
          </a:xfrm>
          <a:prstGeom prst="halfFram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2" name="Šikmý pruh 41">
            <a:extLst>
              <a:ext uri="{FF2B5EF4-FFF2-40B4-BE49-F238E27FC236}">
                <a16:creationId xmlns:a16="http://schemas.microsoft.com/office/drawing/2014/main" id="{A242B65C-A7A4-4B5B-8944-A7C1A34F18B7}"/>
              </a:ext>
            </a:extLst>
          </p:cNvPr>
          <p:cNvSpPr/>
          <p:nvPr/>
        </p:nvSpPr>
        <p:spPr>
          <a:xfrm>
            <a:off x="7488325" y="3341628"/>
            <a:ext cx="321082" cy="180014"/>
          </a:xfrm>
          <a:prstGeom prst="diagStrip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Šikmý pruh 42">
            <a:extLst>
              <a:ext uri="{FF2B5EF4-FFF2-40B4-BE49-F238E27FC236}">
                <a16:creationId xmlns:a16="http://schemas.microsoft.com/office/drawing/2014/main" id="{BACBF737-8B81-415A-AEFD-6DDFB472D00A}"/>
              </a:ext>
            </a:extLst>
          </p:cNvPr>
          <p:cNvSpPr/>
          <p:nvPr/>
        </p:nvSpPr>
        <p:spPr>
          <a:xfrm rot="5400000">
            <a:off x="8344194" y="3273687"/>
            <a:ext cx="205165" cy="335410"/>
          </a:xfrm>
          <a:prstGeom prst="diagStripe">
            <a:avLst/>
          </a:prstGeom>
          <a:solidFill>
            <a:srgbClr val="F6F127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D463D5EE-2207-4F18-AE19-300B81176F5E}"/>
              </a:ext>
            </a:extLst>
          </p:cNvPr>
          <p:cNvSpPr/>
          <p:nvPr/>
        </p:nvSpPr>
        <p:spPr>
          <a:xfrm>
            <a:off x="735323" y="2209718"/>
            <a:ext cx="435685" cy="5400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FDA3C749-3EFC-4320-B3C9-436FF4AA298B}"/>
              </a:ext>
            </a:extLst>
          </p:cNvPr>
          <p:cNvSpPr/>
          <p:nvPr/>
        </p:nvSpPr>
        <p:spPr>
          <a:xfrm>
            <a:off x="495700" y="2749775"/>
            <a:ext cx="914932" cy="1260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Poloviční rámeček 45">
            <a:extLst>
              <a:ext uri="{FF2B5EF4-FFF2-40B4-BE49-F238E27FC236}">
                <a16:creationId xmlns:a16="http://schemas.microsoft.com/office/drawing/2014/main" id="{2E9ADDF8-AED9-4CAD-A3F2-8B7F427AB5EF}"/>
              </a:ext>
            </a:extLst>
          </p:cNvPr>
          <p:cNvSpPr/>
          <p:nvPr/>
        </p:nvSpPr>
        <p:spPr>
          <a:xfrm rot="12277045" flipH="1">
            <a:off x="596714" y="3973904"/>
            <a:ext cx="342299" cy="432049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Poloviční rámeček 46">
            <a:extLst>
              <a:ext uri="{FF2B5EF4-FFF2-40B4-BE49-F238E27FC236}">
                <a16:creationId xmlns:a16="http://schemas.microsoft.com/office/drawing/2014/main" id="{C356E49F-0FA6-44CB-B55F-44A13F6EF543}"/>
              </a:ext>
            </a:extLst>
          </p:cNvPr>
          <p:cNvSpPr/>
          <p:nvPr/>
        </p:nvSpPr>
        <p:spPr>
          <a:xfrm rot="9140036" flipH="1">
            <a:off x="1055696" y="3898087"/>
            <a:ext cx="295507" cy="443252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8" name="Šikmý pruh 47">
            <a:extLst>
              <a:ext uri="{FF2B5EF4-FFF2-40B4-BE49-F238E27FC236}">
                <a16:creationId xmlns:a16="http://schemas.microsoft.com/office/drawing/2014/main" id="{0196363A-515C-4BF0-AEA6-7F88F7EDEBC0}"/>
              </a:ext>
            </a:extLst>
          </p:cNvPr>
          <p:cNvSpPr/>
          <p:nvPr/>
        </p:nvSpPr>
        <p:spPr>
          <a:xfrm>
            <a:off x="335159" y="3379845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Šikmý pruh 48">
            <a:extLst>
              <a:ext uri="{FF2B5EF4-FFF2-40B4-BE49-F238E27FC236}">
                <a16:creationId xmlns:a16="http://schemas.microsoft.com/office/drawing/2014/main" id="{21ADA419-D835-49EB-9A08-FA5E0C8696E2}"/>
              </a:ext>
            </a:extLst>
          </p:cNvPr>
          <p:cNvSpPr/>
          <p:nvPr/>
        </p:nvSpPr>
        <p:spPr>
          <a:xfrm rot="5400000">
            <a:off x="1392552" y="3344187"/>
            <a:ext cx="205165" cy="335410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8739E24-EAD3-4A6F-82C1-A0F5696C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9" y="5056941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8C3B4A9C-EB0F-45B7-9A54-452504014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13" y="5041307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7B16DF33-11E3-4818-A854-CD1623915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82" y="5041308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E0802370-E931-4AA6-9FDB-54B9F81D6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5" y="5041309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FA4B269F-B182-45EB-97A7-4A55F104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97" y="5041309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A4FCB07E-F1CC-4EB0-B8CE-410C3B58B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10" y="5041310"/>
            <a:ext cx="942313" cy="942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0CF3894-4312-41EB-911B-B4BE2FFF0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49" y="5065480"/>
            <a:ext cx="943648" cy="943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D4B2C2-1EF9-48C3-9E2B-AD56B2E36D7A}"/>
              </a:ext>
            </a:extLst>
          </p:cNvPr>
          <p:cNvSpPr txBox="1"/>
          <p:nvPr/>
        </p:nvSpPr>
        <p:spPr>
          <a:xfrm>
            <a:off x="577402" y="630878"/>
            <a:ext cx="770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Hodnocení průběhu pobytu v DL Křetín</a:t>
            </a:r>
          </a:p>
        </p:txBody>
      </p:sp>
    </p:spTree>
    <p:extLst>
      <p:ext uri="{BB962C8B-B14F-4D97-AF65-F5344CB8AC3E}">
        <p14:creationId xmlns:p14="http://schemas.microsoft.com/office/powerpoint/2010/main" val="1967376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C83E128A-C47E-4BFE-97EA-AA036EA59510}"/>
              </a:ext>
            </a:extLst>
          </p:cNvPr>
          <p:cNvSpPr/>
          <p:nvPr/>
        </p:nvSpPr>
        <p:spPr>
          <a:xfrm>
            <a:off x="1871377" y="3221690"/>
            <a:ext cx="435685" cy="540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F4B30D50-404C-4BF1-B5AF-F65B8A16D9E6}"/>
              </a:ext>
            </a:extLst>
          </p:cNvPr>
          <p:cNvSpPr/>
          <p:nvPr/>
        </p:nvSpPr>
        <p:spPr>
          <a:xfrm>
            <a:off x="1631754" y="3761747"/>
            <a:ext cx="914932" cy="12601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loviční rámeček 3">
            <a:extLst>
              <a:ext uri="{FF2B5EF4-FFF2-40B4-BE49-F238E27FC236}">
                <a16:creationId xmlns:a16="http://schemas.microsoft.com/office/drawing/2014/main" id="{3D63FA3C-DD1E-4A3C-9010-CC27F2C7A4DE}"/>
              </a:ext>
            </a:extLst>
          </p:cNvPr>
          <p:cNvSpPr/>
          <p:nvPr/>
        </p:nvSpPr>
        <p:spPr>
          <a:xfrm rot="12277045" flipH="1">
            <a:off x="1732768" y="4985876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Poloviční rámeček 4">
            <a:extLst>
              <a:ext uri="{FF2B5EF4-FFF2-40B4-BE49-F238E27FC236}">
                <a16:creationId xmlns:a16="http://schemas.microsoft.com/office/drawing/2014/main" id="{0A1A0065-7CAC-4366-9139-0A1D0FAA54F9}"/>
              </a:ext>
            </a:extLst>
          </p:cNvPr>
          <p:cNvSpPr/>
          <p:nvPr/>
        </p:nvSpPr>
        <p:spPr>
          <a:xfrm rot="9140036" flipH="1">
            <a:off x="2191750" y="4910059"/>
            <a:ext cx="295507" cy="443252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Šikmý pruh 5">
            <a:extLst>
              <a:ext uri="{FF2B5EF4-FFF2-40B4-BE49-F238E27FC236}">
                <a16:creationId xmlns:a16="http://schemas.microsoft.com/office/drawing/2014/main" id="{EF4B599E-E638-4DD4-94EE-DE89FD749D6B}"/>
              </a:ext>
            </a:extLst>
          </p:cNvPr>
          <p:cNvSpPr/>
          <p:nvPr/>
        </p:nvSpPr>
        <p:spPr>
          <a:xfrm>
            <a:off x="1471213" y="4391817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>
            <a:extLst>
              <a:ext uri="{FF2B5EF4-FFF2-40B4-BE49-F238E27FC236}">
                <a16:creationId xmlns:a16="http://schemas.microsoft.com/office/drawing/2014/main" id="{F54B8C43-AB1F-48FD-B073-2D13A18C161A}"/>
              </a:ext>
            </a:extLst>
          </p:cNvPr>
          <p:cNvSpPr/>
          <p:nvPr/>
        </p:nvSpPr>
        <p:spPr>
          <a:xfrm rot="5400000">
            <a:off x="2528606" y="4356159"/>
            <a:ext cx="205165" cy="335410"/>
          </a:xfrm>
          <a:prstGeom prst="diagStri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B620E72-565D-46EB-943A-F41029D81FB0}"/>
              </a:ext>
            </a:extLst>
          </p:cNvPr>
          <p:cNvSpPr/>
          <p:nvPr/>
        </p:nvSpPr>
        <p:spPr>
          <a:xfrm>
            <a:off x="3060309" y="3251154"/>
            <a:ext cx="435685" cy="5400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32ED281-2B7A-433C-A0B6-B2209712D724}"/>
              </a:ext>
            </a:extLst>
          </p:cNvPr>
          <p:cNvSpPr/>
          <p:nvPr/>
        </p:nvSpPr>
        <p:spPr>
          <a:xfrm>
            <a:off x="2820686" y="3791211"/>
            <a:ext cx="914932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loviční rámeček 9">
            <a:extLst>
              <a:ext uri="{FF2B5EF4-FFF2-40B4-BE49-F238E27FC236}">
                <a16:creationId xmlns:a16="http://schemas.microsoft.com/office/drawing/2014/main" id="{27307164-6184-4B32-80F0-AD0F044AAE31}"/>
              </a:ext>
            </a:extLst>
          </p:cNvPr>
          <p:cNvSpPr/>
          <p:nvPr/>
        </p:nvSpPr>
        <p:spPr>
          <a:xfrm rot="9140036" flipH="1">
            <a:off x="3380682" y="4939523"/>
            <a:ext cx="295507" cy="443252"/>
          </a:xfrm>
          <a:prstGeom prst="half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kmý pruh 10">
            <a:extLst>
              <a:ext uri="{FF2B5EF4-FFF2-40B4-BE49-F238E27FC236}">
                <a16:creationId xmlns:a16="http://schemas.microsoft.com/office/drawing/2014/main" id="{9CB145B2-4363-49A3-BF1E-B2B11D50F000}"/>
              </a:ext>
            </a:extLst>
          </p:cNvPr>
          <p:cNvSpPr/>
          <p:nvPr/>
        </p:nvSpPr>
        <p:spPr>
          <a:xfrm>
            <a:off x="2660145" y="4421281"/>
            <a:ext cx="321082" cy="180014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kmý pruh 11">
            <a:extLst>
              <a:ext uri="{FF2B5EF4-FFF2-40B4-BE49-F238E27FC236}">
                <a16:creationId xmlns:a16="http://schemas.microsoft.com/office/drawing/2014/main" id="{C3472B3A-A7A7-479F-8F40-EFCB7E87F5B5}"/>
              </a:ext>
            </a:extLst>
          </p:cNvPr>
          <p:cNvSpPr/>
          <p:nvPr/>
        </p:nvSpPr>
        <p:spPr>
          <a:xfrm rot="5400000">
            <a:off x="3717538" y="4385623"/>
            <a:ext cx="205165" cy="335410"/>
          </a:xfrm>
          <a:prstGeom prst="diagStri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F0A0DB9-1DDA-4B33-B151-E5D475DBC452}"/>
              </a:ext>
            </a:extLst>
          </p:cNvPr>
          <p:cNvSpPr/>
          <p:nvPr/>
        </p:nvSpPr>
        <p:spPr>
          <a:xfrm>
            <a:off x="4271022" y="3250150"/>
            <a:ext cx="435685" cy="5400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D3BD9E9-8DC0-4153-BE42-E0751A7864D6}"/>
              </a:ext>
            </a:extLst>
          </p:cNvPr>
          <p:cNvSpPr/>
          <p:nvPr/>
        </p:nvSpPr>
        <p:spPr>
          <a:xfrm>
            <a:off x="4031399" y="3790207"/>
            <a:ext cx="914932" cy="1260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oloviční rámeček 14">
            <a:extLst>
              <a:ext uri="{FF2B5EF4-FFF2-40B4-BE49-F238E27FC236}">
                <a16:creationId xmlns:a16="http://schemas.microsoft.com/office/drawing/2014/main" id="{9EBE5913-0669-4BA3-B98B-8CAA1525C063}"/>
              </a:ext>
            </a:extLst>
          </p:cNvPr>
          <p:cNvSpPr/>
          <p:nvPr/>
        </p:nvSpPr>
        <p:spPr>
          <a:xfrm rot="9140036" flipH="1">
            <a:off x="4591395" y="4938519"/>
            <a:ext cx="295507" cy="44325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kmý pruh 15">
            <a:extLst>
              <a:ext uri="{FF2B5EF4-FFF2-40B4-BE49-F238E27FC236}">
                <a16:creationId xmlns:a16="http://schemas.microsoft.com/office/drawing/2014/main" id="{C2EC8B99-E276-4621-AA40-ADA3E2C4439F}"/>
              </a:ext>
            </a:extLst>
          </p:cNvPr>
          <p:cNvSpPr/>
          <p:nvPr/>
        </p:nvSpPr>
        <p:spPr>
          <a:xfrm>
            <a:off x="3870858" y="4420277"/>
            <a:ext cx="321082" cy="180014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Šikmý pruh 16">
            <a:extLst>
              <a:ext uri="{FF2B5EF4-FFF2-40B4-BE49-F238E27FC236}">
                <a16:creationId xmlns:a16="http://schemas.microsoft.com/office/drawing/2014/main" id="{E42851A5-E0CD-4B97-9DA6-B7AAF1F256F0}"/>
              </a:ext>
            </a:extLst>
          </p:cNvPr>
          <p:cNvSpPr/>
          <p:nvPr/>
        </p:nvSpPr>
        <p:spPr>
          <a:xfrm rot="5400000">
            <a:off x="4928251" y="4384619"/>
            <a:ext cx="205165" cy="33541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BFD7E04C-B667-4A11-8961-61909F84A26A}"/>
              </a:ext>
            </a:extLst>
          </p:cNvPr>
          <p:cNvSpPr/>
          <p:nvPr/>
        </p:nvSpPr>
        <p:spPr>
          <a:xfrm>
            <a:off x="5508839" y="3211933"/>
            <a:ext cx="359305" cy="540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8849163-613F-41B3-9D35-D5C9D34078F5}"/>
              </a:ext>
            </a:extLst>
          </p:cNvPr>
          <p:cNvSpPr/>
          <p:nvPr/>
        </p:nvSpPr>
        <p:spPr>
          <a:xfrm>
            <a:off x="5269216" y="3751990"/>
            <a:ext cx="761052" cy="1260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Poloviční rámeček 19">
            <a:extLst>
              <a:ext uri="{FF2B5EF4-FFF2-40B4-BE49-F238E27FC236}">
                <a16:creationId xmlns:a16="http://schemas.microsoft.com/office/drawing/2014/main" id="{1BB1F407-2AA1-4B60-B9A2-9BFD241E5B34}"/>
              </a:ext>
            </a:extLst>
          </p:cNvPr>
          <p:cNvSpPr/>
          <p:nvPr/>
        </p:nvSpPr>
        <p:spPr>
          <a:xfrm rot="12277045" flipH="1">
            <a:off x="5370230" y="4976119"/>
            <a:ext cx="342299" cy="432049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Poloviční rámeček 20">
            <a:extLst>
              <a:ext uri="{FF2B5EF4-FFF2-40B4-BE49-F238E27FC236}">
                <a16:creationId xmlns:a16="http://schemas.microsoft.com/office/drawing/2014/main" id="{A8673A4E-5D48-4FB6-A374-BDCA58F03A4B}"/>
              </a:ext>
            </a:extLst>
          </p:cNvPr>
          <p:cNvSpPr/>
          <p:nvPr/>
        </p:nvSpPr>
        <p:spPr>
          <a:xfrm rot="9140036" flipH="1">
            <a:off x="5829212" y="4900302"/>
            <a:ext cx="295507" cy="44325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Šikmý pruh 21">
            <a:extLst>
              <a:ext uri="{FF2B5EF4-FFF2-40B4-BE49-F238E27FC236}">
                <a16:creationId xmlns:a16="http://schemas.microsoft.com/office/drawing/2014/main" id="{8A6DEA22-F4E0-4C2E-ADBA-18196955B402}"/>
              </a:ext>
            </a:extLst>
          </p:cNvPr>
          <p:cNvSpPr/>
          <p:nvPr/>
        </p:nvSpPr>
        <p:spPr>
          <a:xfrm>
            <a:off x="5108675" y="4382060"/>
            <a:ext cx="321082" cy="180014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kmý pruh 22">
            <a:extLst>
              <a:ext uri="{FF2B5EF4-FFF2-40B4-BE49-F238E27FC236}">
                <a16:creationId xmlns:a16="http://schemas.microsoft.com/office/drawing/2014/main" id="{86232F09-B499-48EE-9468-49B720A67832}"/>
              </a:ext>
            </a:extLst>
          </p:cNvPr>
          <p:cNvSpPr/>
          <p:nvPr/>
        </p:nvSpPr>
        <p:spPr>
          <a:xfrm rot="5400000">
            <a:off x="6166068" y="4346402"/>
            <a:ext cx="205165" cy="335410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63581E27-40D3-46ED-B811-9F4A74295483}"/>
              </a:ext>
            </a:extLst>
          </p:cNvPr>
          <p:cNvSpPr/>
          <p:nvPr/>
        </p:nvSpPr>
        <p:spPr>
          <a:xfrm>
            <a:off x="6631547" y="3187096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A7AC866-3300-41BC-85E7-9E7B1370BE30}"/>
              </a:ext>
            </a:extLst>
          </p:cNvPr>
          <p:cNvSpPr/>
          <p:nvPr/>
        </p:nvSpPr>
        <p:spPr>
          <a:xfrm>
            <a:off x="6391924" y="3727153"/>
            <a:ext cx="914932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oloviční rámeček 25">
            <a:extLst>
              <a:ext uri="{FF2B5EF4-FFF2-40B4-BE49-F238E27FC236}">
                <a16:creationId xmlns:a16="http://schemas.microsoft.com/office/drawing/2014/main" id="{9E1C5A2F-2180-49A3-B648-07C29984AF99}"/>
              </a:ext>
            </a:extLst>
          </p:cNvPr>
          <p:cNvSpPr/>
          <p:nvPr/>
        </p:nvSpPr>
        <p:spPr>
          <a:xfrm rot="12277045" flipH="1">
            <a:off x="6492938" y="4951282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Poloviční rámeček 26">
            <a:extLst>
              <a:ext uri="{FF2B5EF4-FFF2-40B4-BE49-F238E27FC236}">
                <a16:creationId xmlns:a16="http://schemas.microsoft.com/office/drawing/2014/main" id="{230E659C-1A51-448F-9360-61ADF7F46B42}"/>
              </a:ext>
            </a:extLst>
          </p:cNvPr>
          <p:cNvSpPr/>
          <p:nvPr/>
        </p:nvSpPr>
        <p:spPr>
          <a:xfrm rot="9140036" flipH="1">
            <a:off x="6951920" y="4875465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kmý pruh 27">
            <a:extLst>
              <a:ext uri="{FF2B5EF4-FFF2-40B4-BE49-F238E27FC236}">
                <a16:creationId xmlns:a16="http://schemas.microsoft.com/office/drawing/2014/main" id="{7AF79E3E-AF85-4FD2-997D-499693D8DACF}"/>
              </a:ext>
            </a:extLst>
          </p:cNvPr>
          <p:cNvSpPr/>
          <p:nvPr/>
        </p:nvSpPr>
        <p:spPr>
          <a:xfrm>
            <a:off x="6245883" y="4382060"/>
            <a:ext cx="321082" cy="1800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Šikmý pruh 28">
            <a:extLst>
              <a:ext uri="{FF2B5EF4-FFF2-40B4-BE49-F238E27FC236}">
                <a16:creationId xmlns:a16="http://schemas.microsoft.com/office/drawing/2014/main" id="{C811C14B-CD9C-460D-9B4D-8AA71AD93D95}"/>
              </a:ext>
            </a:extLst>
          </p:cNvPr>
          <p:cNvSpPr/>
          <p:nvPr/>
        </p:nvSpPr>
        <p:spPr>
          <a:xfrm rot="5400000">
            <a:off x="7288776" y="4321565"/>
            <a:ext cx="205165" cy="335410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4AC5804A-96E9-4C38-80E4-5A7B1E1D7C44}"/>
              </a:ext>
            </a:extLst>
          </p:cNvPr>
          <p:cNvSpPr/>
          <p:nvPr/>
        </p:nvSpPr>
        <p:spPr>
          <a:xfrm>
            <a:off x="7864568" y="3211933"/>
            <a:ext cx="435685" cy="5400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5B016B38-A96F-4B43-B0A7-A5EF4AFBF0DE}"/>
              </a:ext>
            </a:extLst>
          </p:cNvPr>
          <p:cNvSpPr/>
          <p:nvPr/>
        </p:nvSpPr>
        <p:spPr>
          <a:xfrm>
            <a:off x="7624944" y="3751990"/>
            <a:ext cx="951113" cy="1260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Poloviční rámeček 31">
            <a:extLst>
              <a:ext uri="{FF2B5EF4-FFF2-40B4-BE49-F238E27FC236}">
                <a16:creationId xmlns:a16="http://schemas.microsoft.com/office/drawing/2014/main" id="{5FF04DA3-33CA-4531-9B8B-3D62192AA321}"/>
              </a:ext>
            </a:extLst>
          </p:cNvPr>
          <p:cNvSpPr/>
          <p:nvPr/>
        </p:nvSpPr>
        <p:spPr>
          <a:xfrm rot="12277045" flipH="1">
            <a:off x="7725959" y="4976119"/>
            <a:ext cx="342299" cy="432049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Poloviční rámeček 32">
            <a:extLst>
              <a:ext uri="{FF2B5EF4-FFF2-40B4-BE49-F238E27FC236}">
                <a16:creationId xmlns:a16="http://schemas.microsoft.com/office/drawing/2014/main" id="{18F0FE20-DC7F-4675-977B-FCC5EAFD0E92}"/>
              </a:ext>
            </a:extLst>
          </p:cNvPr>
          <p:cNvSpPr/>
          <p:nvPr/>
        </p:nvSpPr>
        <p:spPr>
          <a:xfrm rot="9140036" flipH="1">
            <a:off x="8184941" y="4900302"/>
            <a:ext cx="295507" cy="44325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Šikmý pruh 33">
            <a:extLst>
              <a:ext uri="{FF2B5EF4-FFF2-40B4-BE49-F238E27FC236}">
                <a16:creationId xmlns:a16="http://schemas.microsoft.com/office/drawing/2014/main" id="{B19E25AE-C7B4-41C9-8E6D-84F5B130CE49}"/>
              </a:ext>
            </a:extLst>
          </p:cNvPr>
          <p:cNvSpPr/>
          <p:nvPr/>
        </p:nvSpPr>
        <p:spPr>
          <a:xfrm>
            <a:off x="7464404" y="4382060"/>
            <a:ext cx="321082" cy="180014"/>
          </a:xfrm>
          <a:prstGeom prst="diagStri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15B14612-F6D7-423D-A3A2-9DE76AF504A7}"/>
              </a:ext>
            </a:extLst>
          </p:cNvPr>
          <p:cNvSpPr/>
          <p:nvPr/>
        </p:nvSpPr>
        <p:spPr>
          <a:xfrm>
            <a:off x="711402" y="3250150"/>
            <a:ext cx="435685" cy="5400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6E2380CA-603C-4A22-9BEE-99A83FB23B9C}"/>
              </a:ext>
            </a:extLst>
          </p:cNvPr>
          <p:cNvSpPr/>
          <p:nvPr/>
        </p:nvSpPr>
        <p:spPr>
          <a:xfrm>
            <a:off x="471779" y="3790207"/>
            <a:ext cx="914932" cy="12601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oloviční rámeček 36">
            <a:extLst>
              <a:ext uri="{FF2B5EF4-FFF2-40B4-BE49-F238E27FC236}">
                <a16:creationId xmlns:a16="http://schemas.microsoft.com/office/drawing/2014/main" id="{F0940883-F378-4ABE-AC20-3881635D7505}"/>
              </a:ext>
            </a:extLst>
          </p:cNvPr>
          <p:cNvSpPr/>
          <p:nvPr/>
        </p:nvSpPr>
        <p:spPr>
          <a:xfrm rot="9140036" flipH="1">
            <a:off x="1031775" y="4938519"/>
            <a:ext cx="295507" cy="443252"/>
          </a:xfrm>
          <a:prstGeom prst="half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8" name="Šikmý pruh 37">
            <a:extLst>
              <a:ext uri="{FF2B5EF4-FFF2-40B4-BE49-F238E27FC236}">
                <a16:creationId xmlns:a16="http://schemas.microsoft.com/office/drawing/2014/main" id="{2A1935D2-B9A9-4B59-A286-5694E3C25198}"/>
              </a:ext>
            </a:extLst>
          </p:cNvPr>
          <p:cNvSpPr/>
          <p:nvPr/>
        </p:nvSpPr>
        <p:spPr>
          <a:xfrm rot="5400000">
            <a:off x="1368631" y="4384619"/>
            <a:ext cx="205165" cy="335410"/>
          </a:xfrm>
          <a:prstGeom prst="diagStri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B3BD794-1811-46F7-901F-11D0ED01B44D}"/>
              </a:ext>
            </a:extLst>
          </p:cNvPr>
          <p:cNvSpPr txBox="1"/>
          <p:nvPr/>
        </p:nvSpPr>
        <p:spPr>
          <a:xfrm>
            <a:off x="711402" y="692696"/>
            <a:ext cx="785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Po dvou letech v domácím prostředí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CDA7D35-869C-4F84-9780-960A11995110}"/>
              </a:ext>
            </a:extLst>
          </p:cNvPr>
          <p:cNvSpPr txBox="1"/>
          <p:nvPr/>
        </p:nvSpPr>
        <p:spPr>
          <a:xfrm>
            <a:off x="827584" y="1628800"/>
            <a:ext cx="6823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Dva měsíce již bez portu – dle rodičů to nebylo k ničemu, </a:t>
            </a:r>
          </a:p>
          <a:p>
            <a:r>
              <a:rPr lang="cs-CZ" sz="2800" dirty="0"/>
              <a:t>H 150 kg </a:t>
            </a:r>
          </a:p>
          <a:p>
            <a:endParaRPr lang="cs-CZ" dirty="0"/>
          </a:p>
        </p:txBody>
      </p:sp>
      <p:sp>
        <p:nvSpPr>
          <p:cNvPr id="43" name="Poloviční rámeček 42">
            <a:extLst>
              <a:ext uri="{FF2B5EF4-FFF2-40B4-BE49-F238E27FC236}">
                <a16:creationId xmlns:a16="http://schemas.microsoft.com/office/drawing/2014/main" id="{277A634C-1D94-4C48-AC65-37A962F4254C}"/>
              </a:ext>
            </a:extLst>
          </p:cNvPr>
          <p:cNvSpPr/>
          <p:nvPr/>
        </p:nvSpPr>
        <p:spPr>
          <a:xfrm rot="12277045" flipH="1">
            <a:off x="2937526" y="5011386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Poloviční rámeček 43">
            <a:extLst>
              <a:ext uri="{FF2B5EF4-FFF2-40B4-BE49-F238E27FC236}">
                <a16:creationId xmlns:a16="http://schemas.microsoft.com/office/drawing/2014/main" id="{20D59E7F-6E02-46D1-B46A-F077DB60ABBD}"/>
              </a:ext>
            </a:extLst>
          </p:cNvPr>
          <p:cNvSpPr/>
          <p:nvPr/>
        </p:nvSpPr>
        <p:spPr>
          <a:xfrm rot="12277045" flipH="1">
            <a:off x="4140032" y="5021668"/>
            <a:ext cx="342299" cy="432049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1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FD665-2BB9-4E5F-9D95-6C2F8373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BA73F-7E3B-4D3E-BF4D-CD8BCDDA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56460"/>
            <a:ext cx="7680960" cy="3931920"/>
          </a:xfrm>
        </p:spPr>
        <p:txBody>
          <a:bodyPr/>
          <a:lstStyle/>
          <a:p>
            <a:r>
              <a:rPr lang="cs-CZ" dirty="0" err="1"/>
              <a:t>Kk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408438-77F7-4099-9C65-C906377F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844824"/>
            <a:ext cx="7413490" cy="3529389"/>
          </a:xfrm>
          <a:prstGeom prst="rect">
            <a:avLst/>
          </a:prstGeom>
        </p:spPr>
      </p:pic>
      <p:pic>
        <p:nvPicPr>
          <p:cNvPr id="6" name="Obrázek 5" descr="Zámek Kynžvart - Tipy na výlet | Turistika.cz">
            <a:extLst>
              <a:ext uri="{FF2B5EF4-FFF2-40B4-BE49-F238E27FC236}">
                <a16:creationId xmlns:a16="http://schemas.microsoft.com/office/drawing/2014/main" id="{B8F470B9-6FEB-4037-A45D-3478D7675E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0" y="2986087"/>
            <a:ext cx="11811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5BC4F0-7AC3-469D-9221-6B78EA689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1248525" cy="102929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87B824-1CFB-4E0C-86EB-E52448FED961}"/>
              </a:ext>
            </a:extLst>
          </p:cNvPr>
          <p:cNvSpPr txBox="1"/>
          <p:nvPr/>
        </p:nvSpPr>
        <p:spPr>
          <a:xfrm>
            <a:off x="1331640" y="57332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                      MUDr. Kateřina Bednaříková, Dětská léčebna Křetín</a:t>
            </a:r>
          </a:p>
        </p:txBody>
      </p:sp>
    </p:spTree>
    <p:extLst>
      <p:ext uri="{BB962C8B-B14F-4D97-AF65-F5344CB8AC3E}">
        <p14:creationId xmlns:p14="http://schemas.microsoft.com/office/powerpoint/2010/main" val="321199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BF531-E362-4B1D-9150-924939C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  <a:br>
              <a:rPr lang="cs-CZ" dirty="0"/>
            </a:br>
            <a:r>
              <a:rPr lang="cs-CZ" dirty="0"/>
              <a:t>Anamnéza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E05B8-90E5-420D-A9DF-7AA2EAF4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16 letá pacientka </a:t>
            </a:r>
          </a:p>
          <a:p>
            <a:pPr marL="0" indent="0">
              <a:buNone/>
            </a:pPr>
            <a:r>
              <a:rPr lang="cs-CZ" sz="2000" dirty="0"/>
              <a:t>RA: otec, matka , bratr - všichni obezita</a:t>
            </a:r>
          </a:p>
          <a:p>
            <a:pPr marL="0" indent="0">
              <a:buNone/>
            </a:pPr>
            <a:r>
              <a:rPr lang="cs-CZ" sz="2000" dirty="0"/>
              <a:t>OA: dítě ze IV. gravidity, II. porod, SZ v termínu, PH 3650g/PD 51cm, kojena 2 měsíce, v 10 letech  klíšťová encefalitida , </a:t>
            </a:r>
            <a:r>
              <a:rPr lang="cs-CZ" sz="2000" dirty="0" err="1"/>
              <a:t>recid</a:t>
            </a:r>
            <a:r>
              <a:rPr lang="cs-CZ" sz="2000" dirty="0"/>
              <a:t>. KHCD, </a:t>
            </a:r>
            <a:r>
              <a:rPr lang="cs-CZ" sz="2000" dirty="0" err="1"/>
              <a:t>adenotomie</a:t>
            </a:r>
            <a:r>
              <a:rPr lang="cs-CZ" sz="2000" dirty="0"/>
              <a:t>, tonsilektomie, recidivující bronchitidy, pneumonie, </a:t>
            </a:r>
            <a:r>
              <a:rPr lang="cs-CZ" sz="2000" dirty="0" err="1"/>
              <a:t>cefalgie</a:t>
            </a:r>
            <a:r>
              <a:rPr lang="cs-CZ" sz="2000" dirty="0"/>
              <a:t>, hypertenze, sekundární amenorea. Dispenzarizace: alergologie, endokrinologie, </a:t>
            </a:r>
            <a:r>
              <a:rPr lang="cs-CZ" sz="2000" dirty="0" err="1"/>
              <a:t>obezitologie</a:t>
            </a:r>
            <a:r>
              <a:rPr lang="cs-CZ" sz="2000" dirty="0"/>
              <a:t>, psychiatrie, kardiologie, gynekologie, </a:t>
            </a:r>
            <a:r>
              <a:rPr lang="cs-CZ" sz="2000" dirty="0" err="1"/>
              <a:t>bariatrie</a:t>
            </a:r>
            <a:r>
              <a:rPr lang="cs-CZ" sz="2000" dirty="0"/>
              <a:t>. Neroste od 12 let (stacionární výška 163 cm)</a:t>
            </a:r>
          </a:p>
          <a:p>
            <a:pPr marL="0" indent="0">
              <a:buNone/>
            </a:pPr>
            <a:r>
              <a:rPr lang="cs-CZ" sz="2000" dirty="0"/>
              <a:t>FA: úlevové </a:t>
            </a:r>
            <a:r>
              <a:rPr lang="cs-CZ" sz="2000" dirty="0" err="1"/>
              <a:t>bronchodilatancia</a:t>
            </a:r>
            <a:r>
              <a:rPr lang="cs-CZ" sz="2000" dirty="0"/>
              <a:t>, sezóně antihistaminika</a:t>
            </a:r>
          </a:p>
          <a:p>
            <a:pPr marL="0" indent="0">
              <a:buNone/>
            </a:pPr>
            <a:r>
              <a:rPr lang="cs-CZ" sz="2000" dirty="0"/>
              <a:t>SA: žije s rodinou</a:t>
            </a:r>
          </a:p>
          <a:p>
            <a:pPr marL="0" indent="0">
              <a:buNone/>
            </a:pPr>
            <a:r>
              <a:rPr lang="cs-CZ" sz="2000" dirty="0"/>
              <a:t>PA: chodí na gymnázium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6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44D0C-3772-496D-B44A-8FC82CD8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obtíže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50624-0E4F-4710-B6A1-F3A76E65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Dg.: Morbidní obezita alimentárního původu</a:t>
            </a:r>
            <a:r>
              <a:rPr lang="cs-CZ" sz="2000" dirty="0"/>
              <a:t>, hypertenze, astma      </a:t>
            </a:r>
            <a:r>
              <a:rPr lang="cs-CZ" sz="2000" dirty="0" err="1"/>
              <a:t>bronchiale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V 163 cm, H 140 kg, BMI 52</a:t>
            </a:r>
          </a:p>
          <a:p>
            <a:pPr marL="0" indent="0">
              <a:buNone/>
            </a:pPr>
            <a:r>
              <a:rPr lang="cs-CZ" sz="2000" dirty="0"/>
              <a:t>Od 4 let nadváha, opakovaně redukční pobyty, pohyb 3x týdne vycházky + 2x týdne tělesná výchova, </a:t>
            </a:r>
          </a:p>
          <a:p>
            <a:pPr marL="0" indent="0">
              <a:buNone/>
            </a:pPr>
            <a:r>
              <a:rPr lang="cs-CZ" sz="2000" dirty="0"/>
              <a:t>Indikace k </a:t>
            </a:r>
            <a:r>
              <a:rPr lang="cs-CZ" sz="2000" dirty="0" err="1"/>
              <a:t>bariatrické</a:t>
            </a:r>
            <a:r>
              <a:rPr lang="cs-CZ" sz="2000" dirty="0"/>
              <a:t> operaci-doplněna gastroskopie, spirometrie, gynekologie, CT mozku</a:t>
            </a:r>
          </a:p>
          <a:p>
            <a:pPr marL="0" indent="0">
              <a:buNone/>
            </a:pPr>
            <a:r>
              <a:rPr lang="cs-CZ" sz="2000" dirty="0"/>
              <a:t>Psychická nezralost - operace odložena</a:t>
            </a:r>
          </a:p>
          <a:p>
            <a:pPr marL="0" indent="0">
              <a:buNone/>
            </a:pPr>
            <a:r>
              <a:rPr lang="cs-CZ" sz="2000" dirty="0"/>
              <a:t>V r. 2018 zákrok – zaveden odsávací port.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5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B2958-238E-4BFD-87F6-3ED48292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Aspire</a:t>
            </a:r>
            <a:r>
              <a:rPr lang="cs-CZ" dirty="0"/>
              <a:t> </a:t>
            </a:r>
            <a:r>
              <a:rPr lang="cs-CZ" dirty="0" err="1"/>
              <a:t>Assist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46182-43A1-4FD9-96D2-80400E399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dirty="0"/>
              <a:t>Zabudovaný port k evakuaci potravy </a:t>
            </a:r>
          </a:p>
          <a:p>
            <a:pPr marL="0" indent="0">
              <a:buNone/>
            </a:pPr>
            <a:r>
              <a:rPr lang="cs-CZ" sz="2400" dirty="0"/>
              <a:t>Odsátí 30% žaludečního obsahu pumpou</a:t>
            </a:r>
            <a:endParaRPr lang="cs-CZ" sz="2400" b="0" i="0" cap="all" dirty="0">
              <a:solidFill>
                <a:srgbClr val="943280"/>
              </a:solidFill>
              <a:effectLst/>
              <a:latin typeface="PT Sans Narrow"/>
            </a:endParaRPr>
          </a:p>
          <a:p>
            <a:pPr marL="0" indent="0" algn="l">
              <a:buNone/>
            </a:pPr>
            <a:r>
              <a:rPr lang="cs-CZ" sz="2400" b="0" i="0" dirty="0">
                <a:solidFill>
                  <a:schemeClr val="tx2"/>
                </a:solidFill>
                <a:effectLst/>
                <a:latin typeface="Garamond" panose="02020404030301010803" pitchFamily="18" charset="0"/>
              </a:rPr>
              <a:t>Proces aspirace se provádí přibližně 20 až 30 minut po konzumaci celého jídla a trvá 5 až 10 minut. Proces se provádí v soukromí toalety a jídlo se vypouští přímo do toalety. Protože aspirace odebere pouze třetinu jídla, tělo stále dostává kalorie, které potřebuje ke svému fungování. </a:t>
            </a: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25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6FA0BEB-0D82-450A-BE12-E180ADAE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79540"/>
            <a:ext cx="7057824" cy="55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dpis 27">
            <a:extLst>
              <a:ext uri="{FF2B5EF4-FFF2-40B4-BE49-F238E27FC236}">
                <a16:creationId xmlns:a16="http://schemas.microsoft.com/office/drawing/2014/main" id="{650309B7-C06A-465E-B8AB-016FC319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46AE84AD-F6F6-494B-A683-18EDAE69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355" y="4775928"/>
            <a:ext cx="6686549" cy="1166898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750" dirty="0"/>
              <a:t>Obrázek 1:převzato z </a:t>
            </a:r>
            <a:r>
              <a:rPr lang="cs-CZ" sz="750" dirty="0">
                <a:hlinkClick r:id="rId2"/>
              </a:rPr>
              <a:t>https://techglimpse.com/gastroenterologist-health-obesity-control-device-aspire-assist/</a:t>
            </a:r>
            <a:endParaRPr lang="cs-CZ" sz="750" dirty="0"/>
          </a:p>
          <a:p>
            <a:r>
              <a:rPr lang="cs-CZ" sz="750" dirty="0"/>
              <a:t>Obrázek 2:převzato z </a:t>
            </a:r>
            <a:r>
              <a:rPr lang="cs-CZ" sz="750" dirty="0">
                <a:hlinkClick r:id="rId3"/>
              </a:rPr>
              <a:t>https://www.aspirebariatrics.com/about-the-aspireassist/</a:t>
            </a:r>
            <a:endParaRPr lang="cs-CZ" sz="750" dirty="0"/>
          </a:p>
        </p:txBody>
      </p:sp>
      <p:pic>
        <p:nvPicPr>
          <p:cNvPr id="22" name="Zástupný obsah 21">
            <a:extLst>
              <a:ext uri="{FF2B5EF4-FFF2-40B4-BE49-F238E27FC236}">
                <a16:creationId xmlns:a16="http://schemas.microsoft.com/office/drawing/2014/main" id="{B99BBB76-A6AA-485D-B2E5-43AE4779D6B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22" y="609600"/>
            <a:ext cx="4911368" cy="5758156"/>
          </a:xfrm>
        </p:spPr>
      </p:pic>
    </p:spTree>
    <p:extLst>
      <p:ext uri="{BB962C8B-B14F-4D97-AF65-F5344CB8AC3E}">
        <p14:creationId xmlns:p14="http://schemas.microsoft.com/office/powerpoint/2010/main" val="247299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0D4D3-4102-4ED9-99C2-5DC8CB07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69" y="293507"/>
            <a:ext cx="7680960" cy="1371600"/>
          </a:xfrm>
        </p:spPr>
        <p:txBody>
          <a:bodyPr/>
          <a:lstStyle/>
          <a:p>
            <a:r>
              <a:rPr lang="cs-CZ" dirty="0"/>
              <a:t>Průběh pobytu v DL Křetín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169952-0CC0-4583-8432-F14A9CFD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988840"/>
            <a:ext cx="8308419" cy="439248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sz="2400" dirty="0"/>
              <a:t>V 163 cm, H 139,5 kg</a:t>
            </a:r>
          </a:p>
          <a:p>
            <a:r>
              <a:rPr lang="cs-CZ" sz="2400" dirty="0"/>
              <a:t>Tuk 73,4 kg</a:t>
            </a:r>
          </a:p>
          <a:p>
            <a:r>
              <a:rPr lang="cs-CZ" sz="2400" dirty="0"/>
              <a:t>BMI 52,5 kg/m2</a:t>
            </a:r>
          </a:p>
          <a:p>
            <a:r>
              <a:rPr lang="cs-CZ" sz="2400" dirty="0"/>
              <a:t>Obvod  pasu 77 cm</a:t>
            </a:r>
          </a:p>
          <a:p>
            <a:r>
              <a:rPr lang="cs-CZ" sz="2400" dirty="0"/>
              <a:t>Obvod boků 150 cm</a:t>
            </a:r>
          </a:p>
          <a:p>
            <a:r>
              <a:rPr lang="cs-CZ" sz="2400" dirty="0"/>
              <a:t>Obvod paže 40 cm</a:t>
            </a:r>
          </a:p>
          <a:p>
            <a:r>
              <a:rPr lang="cs-CZ" sz="2400" dirty="0"/>
              <a:t>Obvod stehna 77 cm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C453B1-7DF0-4C44-8765-5B2523699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9" y="1205865"/>
            <a:ext cx="3108960" cy="23317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C2EAA0-2B8D-41C8-99CA-16EB74A62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99" y="3659443"/>
            <a:ext cx="3108959" cy="2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41">
            <a:extLst>
              <a:ext uri="{FF2B5EF4-FFF2-40B4-BE49-F238E27FC236}">
                <a16:creationId xmlns:a16="http://schemas.microsoft.com/office/drawing/2014/main" id="{BAA62947-E18B-4CD8-9CC1-BFD366BB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64834"/>
            <a:ext cx="1242128" cy="1229322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35A7401-E119-4986-AF67-4EE35512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88" y="4519394"/>
            <a:ext cx="1229322" cy="1229322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A0A965BC-3EDE-4EBA-B4DE-8282A2510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15220"/>
            <a:ext cx="1291018" cy="1291018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83EAF461-DB96-4BDF-9124-E1505A988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55945"/>
            <a:ext cx="1304016" cy="1473055"/>
          </a:xfrm>
          <a:prstGeom prst="rect">
            <a:avLst/>
          </a:prstGeom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0E812F4F-1D26-4E4B-8EAB-46E2B5826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06" y="4519413"/>
            <a:ext cx="1291018" cy="1291018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5664BA28-4EBF-4823-9A5E-39A41285E1AA}"/>
              </a:ext>
            </a:extLst>
          </p:cNvPr>
          <p:cNvSpPr txBox="1"/>
          <p:nvPr/>
        </p:nvSpPr>
        <p:spPr>
          <a:xfrm>
            <a:off x="827584" y="1911511"/>
            <a:ext cx="47525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Komplexní přístup, plán stanovený lékařem,  4 týdenní pobyt</a:t>
            </a:r>
          </a:p>
          <a:p>
            <a:r>
              <a:rPr lang="cs-CZ" sz="2000" b="1" dirty="0"/>
              <a:t>Fyzioterapie</a:t>
            </a:r>
          </a:p>
          <a:p>
            <a:r>
              <a:rPr lang="cs-CZ" sz="2000" b="1" dirty="0"/>
              <a:t>Pohybové aktivity</a:t>
            </a:r>
          </a:p>
          <a:p>
            <a:r>
              <a:rPr lang="cs-CZ" sz="2000" dirty="0" err="1"/>
              <a:t>Kardio</a:t>
            </a:r>
            <a:r>
              <a:rPr lang="cs-CZ" sz="2000" dirty="0"/>
              <a:t> tréninky, skupinová </a:t>
            </a:r>
            <a:r>
              <a:rPr lang="cs-CZ" sz="2000" dirty="0" err="1"/>
              <a:t>rehab</a:t>
            </a:r>
            <a:r>
              <a:rPr lang="cs-CZ" sz="2000" dirty="0"/>
              <a:t>. cvičení, TRX apod. </a:t>
            </a:r>
          </a:p>
          <a:p>
            <a:r>
              <a:rPr lang="cs-CZ" sz="2000" dirty="0"/>
              <a:t>Vířivá a mořská koupel, sauna, klimatoterapie, inhalace, </a:t>
            </a:r>
            <a:r>
              <a:rPr lang="cs-CZ" sz="2000" dirty="0" err="1"/>
              <a:t>Bemer</a:t>
            </a:r>
            <a:r>
              <a:rPr lang="cs-CZ" sz="2000" dirty="0"/>
              <a:t> terapie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Edukační schůzka s rodiči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F42D657-551F-4457-9FEE-3251E728DE1D}"/>
              </a:ext>
            </a:extLst>
          </p:cNvPr>
          <p:cNvSpPr txBox="1"/>
          <p:nvPr/>
        </p:nvSpPr>
        <p:spPr>
          <a:xfrm>
            <a:off x="827584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Léčebný plán v DL Křetín</a:t>
            </a:r>
          </a:p>
        </p:txBody>
      </p:sp>
    </p:spTree>
    <p:extLst>
      <p:ext uri="{BB962C8B-B14F-4D97-AF65-F5344CB8AC3E}">
        <p14:creationId xmlns:p14="http://schemas.microsoft.com/office/powerpoint/2010/main" val="181673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4BEAB-4902-4899-A37E-3DCF7B40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42190"/>
          </a:xfrm>
        </p:spPr>
        <p:txBody>
          <a:bodyPr/>
          <a:lstStyle/>
          <a:p>
            <a:r>
              <a:rPr lang="cs-CZ" dirty="0"/>
              <a:t>Léčebný plán v DL Křetín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9671F-BF77-4392-83B5-3A5DE86A3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00808"/>
            <a:ext cx="7680960" cy="4334232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cs-CZ" sz="1800" b="1" dirty="0"/>
              <a:t>Péče nutričního terapeuta</a:t>
            </a:r>
          </a:p>
          <a:p>
            <a:pPr marL="274320" lvl="1" indent="0">
              <a:buNone/>
            </a:pPr>
            <a:r>
              <a:rPr lang="cs-CZ" dirty="0"/>
              <a:t>Průběžné hodnocení tělesného složení, rozbor jídelního chování , edukace klienta v rámci skupinových edukačních lekcí „Výživa a zdraví“ , individuální konzultace .Vzorový jídelníček, skladba jídelního lístku a jednotlivých pokrmů. Probráno s rodiči.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     Psychologické péče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skupinová sezení, individuální konzultace</a:t>
            </a:r>
          </a:p>
          <a:p>
            <a:pPr marL="0" indent="0">
              <a:buNone/>
            </a:pPr>
            <a:r>
              <a:rPr lang="cs-CZ" dirty="0"/>
              <a:t>     motivace k hubnutí, kognitivní pojímání vlastní váhy, práce s tělem, práce s      emocemi, </a:t>
            </a:r>
            <a:r>
              <a:rPr lang="cs-CZ" dirty="0" err="1"/>
              <a:t>selfmonitoring</a:t>
            </a:r>
            <a:r>
              <a:rPr lang="cs-CZ" dirty="0"/>
              <a:t>, podpora motivace k redukci hmotnosti, techniky sebekontroly, hledání podpůrných zdrojů pro udržení váhy po ukončení pobytu</a:t>
            </a:r>
          </a:p>
          <a:p>
            <a:pPr marL="0" indent="0">
              <a:buNone/>
            </a:pPr>
            <a:endParaRPr lang="cs-CZ" b="1" dirty="0"/>
          </a:p>
          <a:p>
            <a:pPr marL="274320" lvl="1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A6C9DB-6DA0-466A-8172-29E9B05EF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564904"/>
            <a:ext cx="1152128" cy="1038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EFA1F6-46B9-405B-9299-3DCA6C30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80060"/>
            <a:ext cx="1341090" cy="12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28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7549</TotalTime>
  <Words>578</Words>
  <Application>Microsoft Office PowerPoint</Application>
  <PresentationFormat>Předvádění na obrazovce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PT Sans Narrow</vt:lpstr>
      <vt:lpstr>Wingdings</vt:lpstr>
      <vt:lpstr>Savon</vt:lpstr>
      <vt:lpstr>  Pumpa zarezla.   MUDr. Kateřina Bednaříková, Markéta Bednaříková Lucie Gloserová Dis., Roman Dočekal  </vt:lpstr>
      <vt:lpstr>Kazuistika Anamnéza</vt:lpstr>
      <vt:lpstr>Nynější obtíže</vt:lpstr>
      <vt:lpstr>Systém Aspire Assist</vt:lpstr>
      <vt:lpstr>Prezentace aplikace PowerPoint</vt:lpstr>
      <vt:lpstr>Prezentace aplikace PowerPoint</vt:lpstr>
      <vt:lpstr>Průběh pobytu v DL Křetín</vt:lpstr>
      <vt:lpstr>Prezentace aplikace PowerPoint</vt:lpstr>
      <vt:lpstr>Léčebný plán v DL Křetín</vt:lpstr>
      <vt:lpstr>Při propuštění z DL Křetín</vt:lpstr>
      <vt:lpstr>Hodnocení průběhu pobytu v DL Křetín</vt:lpstr>
      <vt:lpstr>Prezentace aplikace PowerPoint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Mirek</dc:creator>
  <cp:lastModifiedBy>Kortanová Markéta</cp:lastModifiedBy>
  <cp:revision>505</cp:revision>
  <cp:lastPrinted>2016-12-06T08:20:09Z</cp:lastPrinted>
  <dcterms:created xsi:type="dcterms:W3CDTF">2006-04-05T14:46:30Z</dcterms:created>
  <dcterms:modified xsi:type="dcterms:W3CDTF">2021-09-10T13:23:58Z</dcterms:modified>
</cp:coreProperties>
</file>