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9" r:id="rId4"/>
    <p:sldId id="260" r:id="rId5"/>
    <p:sldId id="349" r:id="rId6"/>
    <p:sldId id="262" r:id="rId7"/>
    <p:sldId id="311" r:id="rId8"/>
    <p:sldId id="312" r:id="rId9"/>
    <p:sldId id="339" r:id="rId10"/>
    <p:sldId id="269" r:id="rId11"/>
    <p:sldId id="270" r:id="rId12"/>
    <p:sldId id="272" r:id="rId13"/>
    <p:sldId id="313" r:id="rId14"/>
    <p:sldId id="351" r:id="rId15"/>
    <p:sldId id="314" r:id="rId16"/>
    <p:sldId id="317" r:id="rId17"/>
    <p:sldId id="323" r:id="rId18"/>
    <p:sldId id="278" r:id="rId19"/>
    <p:sldId id="279" r:id="rId20"/>
    <p:sldId id="282" r:id="rId21"/>
    <p:sldId id="285" r:id="rId22"/>
    <p:sldId id="324" r:id="rId23"/>
    <p:sldId id="350" r:id="rId24"/>
    <p:sldId id="280" r:id="rId25"/>
    <p:sldId id="338" r:id="rId26"/>
    <p:sldId id="289" r:id="rId27"/>
    <p:sldId id="291" r:id="rId28"/>
    <p:sldId id="292" r:id="rId29"/>
    <p:sldId id="346" r:id="rId30"/>
    <p:sldId id="294" r:id="rId31"/>
    <p:sldId id="348" r:id="rId32"/>
    <p:sldId id="336" r:id="rId33"/>
    <p:sldId id="305" r:id="rId34"/>
    <p:sldId id="307" r:id="rId35"/>
    <p:sldId id="310" r:id="rId36"/>
    <p:sldId id="306" r:id="rId37"/>
    <p:sldId id="330" r:id="rId38"/>
    <p:sldId id="331" r:id="rId39"/>
    <p:sldId id="334" r:id="rId40"/>
    <p:sldId id="335" r:id="rId41"/>
    <p:sldId id="302" r:id="rId42"/>
    <p:sldId id="325" r:id="rId43"/>
    <p:sldId id="344" r:id="rId44"/>
    <p:sldId id="341" r:id="rId45"/>
    <p:sldId id="326" r:id="rId46"/>
    <p:sldId id="328" r:id="rId47"/>
    <p:sldId id="320" r:id="rId48"/>
    <p:sldId id="32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BC701-0312-4F96-8673-8EDB3F62E2EF}" type="datetimeFigureOut">
              <a:rPr lang="cs-CZ" smtClean="0"/>
              <a:t>16.9.2022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F22E2-B4FE-40C9-A225-9F35C9C25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5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Infekce močového traktu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MUDr. Eva Sládková</a:t>
            </a:r>
          </a:p>
          <a:p>
            <a:r>
              <a:rPr lang="cs-CZ" dirty="0" smtClean="0"/>
              <a:t>Dětská klinika FN a </a:t>
            </a:r>
            <a:r>
              <a:rPr lang="cs-CZ" dirty="0" err="1" smtClean="0"/>
              <a:t>lf</a:t>
            </a:r>
            <a:r>
              <a:rPr lang="cs-CZ" dirty="0" smtClean="0"/>
              <a:t> </a:t>
            </a:r>
            <a:r>
              <a:rPr lang="cs-CZ" dirty="0" err="1" smtClean="0"/>
              <a:t>plzeŇ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65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44367" y="618518"/>
            <a:ext cx="8103043" cy="1478570"/>
          </a:xfrm>
        </p:spPr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1993392"/>
            <a:ext cx="9905999" cy="3797809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bg2"/>
                </a:solidFill>
              </a:rPr>
              <a:t>k</a:t>
            </a:r>
            <a:r>
              <a:rPr lang="cs-CZ" dirty="0" smtClean="0">
                <a:solidFill>
                  <a:schemeClr val="bg2"/>
                </a:solidFill>
              </a:rPr>
              <a:t>romě </a:t>
            </a:r>
            <a:r>
              <a:rPr lang="cs-CZ" dirty="0">
                <a:solidFill>
                  <a:schemeClr val="bg2"/>
                </a:solidFill>
              </a:rPr>
              <a:t>standardního klinického vyšetření nález na zevním genitálu</a:t>
            </a:r>
          </a:p>
          <a:p>
            <a:pPr lvl="1">
              <a:defRPr/>
            </a:pPr>
            <a:r>
              <a:rPr lang="cs-CZ" dirty="0">
                <a:solidFill>
                  <a:schemeClr val="bg2"/>
                </a:solidFill>
              </a:rPr>
              <a:t>s</a:t>
            </a:r>
            <a:r>
              <a:rPr lang="cs-CZ" dirty="0" smtClean="0">
                <a:solidFill>
                  <a:schemeClr val="bg2"/>
                </a:solidFill>
              </a:rPr>
              <a:t>tav </a:t>
            </a:r>
            <a:r>
              <a:rPr lang="cs-CZ" dirty="0">
                <a:solidFill>
                  <a:schemeClr val="bg2"/>
                </a:solidFill>
              </a:rPr>
              <a:t>předkožky u chlapců</a:t>
            </a:r>
          </a:p>
          <a:p>
            <a:pPr lvl="1">
              <a:defRPr/>
            </a:pPr>
            <a:r>
              <a:rPr lang="cs-CZ" dirty="0">
                <a:solidFill>
                  <a:schemeClr val="bg2"/>
                </a:solidFill>
              </a:rPr>
              <a:t>s</a:t>
            </a:r>
            <a:r>
              <a:rPr lang="cs-CZ" dirty="0" smtClean="0">
                <a:solidFill>
                  <a:schemeClr val="bg2"/>
                </a:solidFill>
              </a:rPr>
              <a:t>ynechie </a:t>
            </a:r>
            <a:r>
              <a:rPr lang="cs-CZ" dirty="0">
                <a:solidFill>
                  <a:schemeClr val="bg2"/>
                </a:solidFill>
              </a:rPr>
              <a:t>labií u dívek</a:t>
            </a:r>
          </a:p>
          <a:p>
            <a:pPr lvl="1">
              <a:defRPr/>
            </a:pPr>
            <a:r>
              <a:rPr lang="cs-CZ" dirty="0">
                <a:solidFill>
                  <a:schemeClr val="bg2"/>
                </a:solidFill>
              </a:rPr>
              <a:t>v</a:t>
            </a:r>
            <a:r>
              <a:rPr lang="cs-CZ" dirty="0" smtClean="0">
                <a:solidFill>
                  <a:schemeClr val="bg2"/>
                </a:solidFill>
              </a:rPr>
              <a:t>aginální </a:t>
            </a:r>
            <a:r>
              <a:rPr lang="cs-CZ" dirty="0">
                <a:solidFill>
                  <a:schemeClr val="bg2"/>
                </a:solidFill>
              </a:rPr>
              <a:t>fluor</a:t>
            </a:r>
          </a:p>
          <a:p>
            <a:pPr lvl="1"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8666" r="27187" b="36667"/>
          <a:stretch/>
        </p:blipFill>
        <p:spPr>
          <a:xfrm flipH="1">
            <a:off x="1141411" y="4110638"/>
            <a:ext cx="2413819" cy="2236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584" y="3471962"/>
            <a:ext cx="2901443" cy="2583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89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10127" y="673382"/>
            <a:ext cx="8569387" cy="771370"/>
          </a:xfrm>
        </p:spPr>
        <p:txBody>
          <a:bodyPr/>
          <a:lstStyle/>
          <a:p>
            <a:r>
              <a:rPr lang="cs-CZ" dirty="0"/>
              <a:t>L-S oblast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5339" y="1828799"/>
            <a:ext cx="9905999" cy="2983993"/>
          </a:xfrm>
        </p:spPr>
        <p:txBody>
          <a:bodyPr/>
          <a:lstStyle/>
          <a:p>
            <a:pPr>
              <a:defRPr/>
            </a:pPr>
            <a:r>
              <a:rPr lang="cs-CZ" sz="2000" dirty="0"/>
              <a:t>Patologie ve smyslu zvýšeného ochlupení, viditelné nebo hmatné rezistence, vklesliny, abnormální průběh gluteální rýhy  mohou upozornit </a:t>
            </a:r>
            <a:r>
              <a:rPr lang="cs-CZ" sz="2000" dirty="0" smtClean="0"/>
              <a:t>na </a:t>
            </a:r>
          </a:p>
          <a:p>
            <a:pPr marL="0" indent="0">
              <a:buNone/>
              <a:defRPr/>
            </a:pPr>
            <a:r>
              <a:rPr lang="cs-CZ" sz="2000" dirty="0" smtClean="0">
                <a:solidFill>
                  <a:schemeClr val="bg2"/>
                </a:solidFill>
              </a:rPr>
              <a:t>   patologii v</a:t>
            </a:r>
            <a:r>
              <a:rPr lang="cs-CZ" sz="2000" dirty="0" smtClean="0">
                <a:solidFill>
                  <a:srgbClr val="002060"/>
                </a:solidFill>
              </a:rPr>
              <a:t> oblasti LS </a:t>
            </a:r>
            <a:r>
              <a:rPr lang="cs-CZ" sz="2000" dirty="0">
                <a:solidFill>
                  <a:srgbClr val="002060"/>
                </a:solidFill>
              </a:rPr>
              <a:t>páteře s možností dysfunkční </a:t>
            </a:r>
            <a:r>
              <a:rPr lang="cs-CZ" sz="2000" dirty="0" smtClean="0">
                <a:solidFill>
                  <a:srgbClr val="002060"/>
                </a:solidFill>
              </a:rPr>
              <a:t>mikce.</a:t>
            </a:r>
            <a:endParaRPr lang="cs-CZ" sz="2000" dirty="0">
              <a:solidFill>
                <a:srgbClr val="002060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879" y="3156138"/>
            <a:ext cx="2315527" cy="3087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98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59736" y="618518"/>
            <a:ext cx="8587675" cy="147857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Vyšetření moče</a:t>
            </a:r>
          </a:p>
        </p:txBody>
      </p:sp>
      <p:sp>
        <p:nvSpPr>
          <p:cNvPr id="1392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52600" y="1066800"/>
            <a:ext cx="8915400" cy="5181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sz="2800" dirty="0"/>
          </a:p>
          <a:p>
            <a:pPr lvl="1" eaLnBrk="1" hangingPunct="1">
              <a:defRPr/>
            </a:pPr>
            <a:r>
              <a:rPr lang="cs-CZ" dirty="0">
                <a:solidFill>
                  <a:srgbClr val="002060"/>
                </a:solidFill>
              </a:rPr>
              <a:t>p</a:t>
            </a:r>
            <a:r>
              <a:rPr lang="cs-CZ" dirty="0" smtClean="0">
                <a:solidFill>
                  <a:srgbClr val="002060"/>
                </a:solidFill>
              </a:rPr>
              <a:t>referujeme odběr středního proudu moče po omytí 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solidFill>
                  <a:srgbClr val="002060"/>
                </a:solidFill>
              </a:rPr>
              <a:t>   (ne dezinfekční prostředky)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cs-CZ" dirty="0" smtClean="0">
              <a:solidFill>
                <a:srgbClr val="002060"/>
              </a:solidFill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solidFill>
                  <a:srgbClr val="002060"/>
                </a:solidFill>
              </a:rPr>
              <a:t>Problém u starších kojenců a batolat.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cs-CZ" sz="2400" dirty="0"/>
          </a:p>
        </p:txBody>
      </p:sp>
      <p:pic>
        <p:nvPicPr>
          <p:cNvPr id="18436" name="Picture 5" descr="H:\DCIM\10401124\PICT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48" y="2779239"/>
            <a:ext cx="3408363" cy="2555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95528" y="3895344"/>
            <a:ext cx="585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s chycenou močí zacházet jako se sterilním materiálem, papírek vložit až druhé zkumavky odlité sterilně</a:t>
            </a:r>
          </a:p>
          <a:p>
            <a:pPr marL="285750" indent="-285750"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etrápit rodiče ani děti druhým odběrem, stačí jedna sterilní zkumavka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7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 případě nebezpečí z prodlení odběr moče cévkované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3" name="Picture 4" descr="H:\DCIM\10401124\PICT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976" y="1929384"/>
            <a:ext cx="4772152" cy="3579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ovéPole 3"/>
          <p:cNvSpPr txBox="1"/>
          <p:nvPr/>
        </p:nvSpPr>
        <p:spPr>
          <a:xfrm>
            <a:off x="256032" y="2660904"/>
            <a:ext cx="4700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cs-CZ" dirty="0">
                <a:solidFill>
                  <a:srgbClr val="002060"/>
                </a:solidFill>
              </a:rPr>
              <a:t>Suprapubická punkce </a:t>
            </a:r>
            <a:r>
              <a:rPr lang="cs-CZ" dirty="0"/>
              <a:t>se v našich podmínkách používá </a:t>
            </a:r>
            <a:r>
              <a:rPr lang="cs-CZ" dirty="0" smtClean="0"/>
              <a:t>výjimečně.</a:t>
            </a:r>
            <a:endParaRPr lang="cs-CZ" dirty="0"/>
          </a:p>
          <a:p>
            <a:pPr lvl="1">
              <a:defRPr/>
            </a:pPr>
            <a:endParaRPr lang="cs-CZ" dirty="0"/>
          </a:p>
          <a:p>
            <a:pPr lvl="1">
              <a:defRPr/>
            </a:pPr>
            <a:r>
              <a:rPr lang="cs-CZ" dirty="0"/>
              <a:t>o</a:t>
            </a:r>
            <a:r>
              <a:rPr lang="cs-CZ" dirty="0" smtClean="0"/>
              <a:t>dběr </a:t>
            </a:r>
            <a:r>
              <a:rPr lang="cs-CZ" dirty="0"/>
              <a:t>do </a:t>
            </a:r>
            <a:r>
              <a:rPr lang="cs-CZ" dirty="0">
                <a:solidFill>
                  <a:srgbClr val="002060"/>
                </a:solidFill>
              </a:rPr>
              <a:t>sterilního sběrného sáčku </a:t>
            </a:r>
          </a:p>
          <a:p>
            <a:pPr lvl="2">
              <a:defRPr/>
            </a:pPr>
            <a:r>
              <a:rPr lang="cs-CZ" dirty="0"/>
              <a:t>- význam má pouze negativní výsledek</a:t>
            </a:r>
          </a:p>
          <a:p>
            <a:pPr lvl="2">
              <a:defRPr/>
            </a:pPr>
            <a:r>
              <a:rPr lang="cs-CZ" dirty="0"/>
              <a:t>- ev. monokultura v koncentraci více než 10 exp. 7</a:t>
            </a:r>
          </a:p>
        </p:txBody>
      </p:sp>
    </p:spTree>
    <p:extLst>
      <p:ext uri="{BB962C8B-B14F-4D97-AF65-F5344CB8AC3E}">
        <p14:creationId xmlns:p14="http://schemas.microsoft.com/office/powerpoint/2010/main" val="20533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5728" y="618518"/>
            <a:ext cx="8651682" cy="1478570"/>
          </a:xfrm>
        </p:spPr>
        <p:txBody>
          <a:bodyPr/>
          <a:lstStyle/>
          <a:p>
            <a:r>
              <a:rPr lang="cs-CZ" dirty="0" smtClean="0"/>
              <a:t>Vyšetření moče kultivačně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Jediná situace, kdy není nutno provést kultivační vyšetření moče před nasazením ATB je dívka v adolescentním věku s nekomplikovanou cystitidou, jinak je to postup </a:t>
            </a:r>
            <a:r>
              <a:rPr lang="cs-CZ" dirty="0">
                <a:solidFill>
                  <a:srgbClr val="C00000"/>
                </a:solidFill>
              </a:rPr>
              <a:t>non lege </a:t>
            </a:r>
            <a:r>
              <a:rPr lang="cs-CZ" dirty="0" err="1">
                <a:solidFill>
                  <a:srgbClr val="C00000"/>
                </a:solidFill>
              </a:rPr>
              <a:t>artis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smtClean="0">
                <a:solidFill>
                  <a:srgbClr val="C00000"/>
                </a:solidFill>
              </a:rPr>
              <a:t>!</a:t>
            </a:r>
          </a:p>
          <a:p>
            <a:pPr lvl="1">
              <a:defRPr/>
            </a:pPr>
            <a:r>
              <a:rPr lang="cs-CZ" dirty="0"/>
              <a:t>možno uchovat v lednici 24 hodin</a:t>
            </a:r>
          </a:p>
          <a:p>
            <a:pPr lvl="1">
              <a:defRPr/>
            </a:pPr>
            <a:r>
              <a:rPr lang="cs-CZ" dirty="0" err="1" smtClean="0"/>
              <a:t>Uricult</a:t>
            </a:r>
            <a:endParaRPr lang="cs-CZ" dirty="0" smtClean="0"/>
          </a:p>
          <a:p>
            <a:pPr lvl="1">
              <a:defRPr/>
            </a:pPr>
            <a:endParaRPr lang="cs-CZ" dirty="0"/>
          </a:p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Vyšetření moče papírkem </a:t>
            </a:r>
          </a:p>
          <a:p>
            <a:pPr lvl="1">
              <a:defRPr/>
            </a:pPr>
            <a:r>
              <a:rPr lang="cs-CZ" sz="1800" dirty="0"/>
              <a:t>leukocyty</a:t>
            </a:r>
            <a:endParaRPr lang="cs-CZ" sz="1800" dirty="0">
              <a:solidFill>
                <a:schemeClr val="bg2"/>
              </a:solidFill>
            </a:endParaRPr>
          </a:p>
          <a:p>
            <a:pPr lvl="1">
              <a:defRPr/>
            </a:pPr>
            <a:endParaRPr lang="cs-CZ" dirty="0"/>
          </a:p>
          <a:p>
            <a:endParaRPr lang="cs-CZ" dirty="0">
              <a:solidFill>
                <a:srgbClr val="C00000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43" y="4126230"/>
            <a:ext cx="169545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38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7008" y="987553"/>
            <a:ext cx="8403337" cy="3886200"/>
          </a:xfrm>
        </p:spPr>
        <p:txBody>
          <a:bodyPr>
            <a:normAutofit/>
          </a:bodyPr>
          <a:lstStyle/>
          <a:p>
            <a:r>
              <a:rPr lang="cs-CZ" sz="1800" dirty="0"/>
              <a:t>v</a:t>
            </a:r>
            <a:r>
              <a:rPr lang="cs-CZ" sz="1800" dirty="0" smtClean="0"/>
              <a:t> </a:t>
            </a:r>
            <a:r>
              <a:rPr lang="cs-CZ" sz="1800" dirty="0" smtClean="0"/>
              <a:t>současné době 8 letý chlapec</a:t>
            </a:r>
            <a:r>
              <a:rPr lang="cs-CZ" sz="1800" dirty="0" smtClean="0"/>
              <a:t>.</a:t>
            </a:r>
            <a:endParaRPr lang="cs-CZ" sz="1800" dirty="0" smtClean="0"/>
          </a:p>
          <a:p>
            <a:r>
              <a:rPr lang="cs-CZ" sz="1800" dirty="0"/>
              <a:t>v</a:t>
            </a:r>
            <a:r>
              <a:rPr lang="cs-CZ" sz="1800" dirty="0" smtClean="0"/>
              <a:t>e </a:t>
            </a:r>
            <a:r>
              <a:rPr lang="cs-CZ" sz="1800" dirty="0" smtClean="0"/>
              <a:t>2 letech balanitis, od té doby opakované infekce močového traktu léčené </a:t>
            </a:r>
            <a:r>
              <a:rPr lang="cs-CZ" sz="1800" dirty="0" smtClean="0"/>
              <a:t>empiricky</a:t>
            </a:r>
          </a:p>
          <a:p>
            <a:r>
              <a:rPr lang="cs-CZ" sz="1800" dirty="0" smtClean="0"/>
              <a:t> ve </a:t>
            </a:r>
            <a:r>
              <a:rPr lang="cs-CZ" sz="1800" dirty="0" smtClean="0"/>
              <a:t>2,5 letech odeslán do </a:t>
            </a:r>
            <a:r>
              <a:rPr lang="cs-CZ" sz="1800" dirty="0" err="1" smtClean="0"/>
              <a:t>nefrologické</a:t>
            </a:r>
            <a:r>
              <a:rPr lang="cs-CZ" sz="1800" dirty="0" smtClean="0"/>
              <a:t> </a:t>
            </a:r>
            <a:r>
              <a:rPr lang="cs-CZ" sz="1800" dirty="0" smtClean="0"/>
              <a:t>ordinace</a:t>
            </a:r>
            <a:endParaRPr lang="cs-CZ" sz="1800" dirty="0" smtClean="0"/>
          </a:p>
          <a:p>
            <a:r>
              <a:rPr lang="cs-CZ" sz="2000" dirty="0"/>
              <a:t>l</a:t>
            </a:r>
            <a:r>
              <a:rPr lang="cs-CZ" sz="2000" dirty="0" smtClean="0"/>
              <a:t>itiáza </a:t>
            </a:r>
            <a:r>
              <a:rPr lang="cs-CZ" sz="2000" dirty="0" smtClean="0"/>
              <a:t>v dutém systému levé ledviny a v močovém </a:t>
            </a:r>
            <a:r>
              <a:rPr lang="cs-CZ" sz="2000" dirty="0" smtClean="0"/>
              <a:t>měchýři</a:t>
            </a:r>
            <a:endParaRPr lang="cs-CZ" sz="2000" dirty="0" smtClean="0"/>
          </a:p>
          <a:p>
            <a:r>
              <a:rPr lang="cs-CZ" sz="2000" dirty="0" err="1"/>
              <a:t>h</a:t>
            </a:r>
            <a:r>
              <a:rPr lang="cs-CZ" sz="2000" dirty="0" err="1" smtClean="0"/>
              <a:t>ypoplastická</a:t>
            </a:r>
            <a:r>
              <a:rPr lang="cs-CZ" sz="2000" dirty="0" smtClean="0"/>
              <a:t> </a:t>
            </a:r>
            <a:r>
              <a:rPr lang="cs-CZ" sz="2000" dirty="0" smtClean="0"/>
              <a:t>pravá </a:t>
            </a:r>
            <a:r>
              <a:rPr lang="cs-CZ" sz="2000" dirty="0" smtClean="0"/>
              <a:t>ledvina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5301" r="18983" b="11140"/>
          <a:stretch/>
        </p:blipFill>
        <p:spPr>
          <a:xfrm>
            <a:off x="7315200" y="3054096"/>
            <a:ext cx="3611880" cy="3401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ovéPole 5"/>
          <p:cNvSpPr txBox="1"/>
          <p:nvPr/>
        </p:nvSpPr>
        <p:spPr>
          <a:xfrm>
            <a:off x="978408" y="4114800"/>
            <a:ext cx="381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Cystinurie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10883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t="9655" r="13726" b="4159"/>
          <a:stretch/>
        </p:blipFill>
        <p:spPr>
          <a:xfrm>
            <a:off x="6720840" y="693941"/>
            <a:ext cx="3879011" cy="3131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ovéPole 2"/>
          <p:cNvSpPr txBox="1"/>
          <p:nvPr/>
        </p:nvSpPr>
        <p:spPr>
          <a:xfrm>
            <a:off x="1243584" y="1097280"/>
            <a:ext cx="55395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dirty="0" smtClean="0"/>
          </a:p>
          <a:p>
            <a:r>
              <a:rPr lang="cs-CZ" sz="2800" dirty="0" smtClean="0"/>
              <a:t>Hypertenze</a:t>
            </a:r>
          </a:p>
          <a:p>
            <a:endParaRPr lang="cs-CZ" dirty="0"/>
          </a:p>
        </p:txBody>
      </p:sp>
      <p:pic>
        <p:nvPicPr>
          <p:cNvPr id="4" name="Picture 7" descr="C:\Users\SLADKOVA\Downloads\IMG_20160312_0746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078" y="3931920"/>
            <a:ext cx="998449" cy="1996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ovéPole 4"/>
          <p:cNvSpPr txBox="1"/>
          <p:nvPr/>
        </p:nvSpPr>
        <p:spPr>
          <a:xfrm>
            <a:off x="2697480" y="4462272"/>
            <a:ext cx="56327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Hematurie neznamená vždy močovou infekci, je nutno vyšetřit moč i kultivačně.</a:t>
            </a:r>
          </a:p>
          <a:p>
            <a:r>
              <a:rPr lang="cs-CZ" sz="2000" dirty="0" smtClean="0"/>
              <a:t>Dítě s močovou infekcí by mělo mít časně provedené USG vyšetření.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015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2848" y="517934"/>
            <a:ext cx="9364915" cy="1478570"/>
          </a:xfrm>
        </p:spPr>
        <p:txBody>
          <a:bodyPr/>
          <a:lstStyle/>
          <a:p>
            <a:r>
              <a:rPr lang="cs-CZ" dirty="0" smtClean="0"/>
              <a:t>Odlišení pyelonefritidy od cystitidy</a:t>
            </a:r>
            <a:br>
              <a:rPr lang="cs-CZ" dirty="0" smtClean="0"/>
            </a:br>
            <a:r>
              <a:rPr lang="cs-CZ" sz="2400" dirty="0" err="1">
                <a:solidFill>
                  <a:schemeClr val="bg2"/>
                </a:solidFill>
              </a:rPr>
              <a:t>j</a:t>
            </a:r>
            <a:r>
              <a:rPr lang="cs-CZ" sz="2400" dirty="0" err="1" smtClean="0">
                <a:solidFill>
                  <a:schemeClr val="bg2"/>
                </a:solidFill>
              </a:rPr>
              <a:t>odalova</a:t>
            </a:r>
            <a:r>
              <a:rPr lang="cs-CZ" sz="2400" dirty="0" smtClean="0">
                <a:solidFill>
                  <a:schemeClr val="bg2"/>
                </a:solidFill>
              </a:rPr>
              <a:t> kritéria</a:t>
            </a:r>
            <a:endParaRPr lang="cs-CZ" sz="2400" dirty="0">
              <a:solidFill>
                <a:schemeClr val="bg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2"/>
                </a:solidFill>
              </a:rPr>
              <a:t>Pyelonefritida</a:t>
            </a:r>
          </a:p>
          <a:p>
            <a:pPr lvl="1"/>
            <a:r>
              <a:rPr lang="cs-CZ" sz="1800" dirty="0"/>
              <a:t>h</a:t>
            </a:r>
            <a:r>
              <a:rPr lang="cs-CZ" sz="1800" dirty="0" smtClean="0"/>
              <a:t>orečka nad 38,5</a:t>
            </a:r>
          </a:p>
          <a:p>
            <a:pPr lvl="1"/>
            <a:r>
              <a:rPr lang="cs-CZ" sz="1800" dirty="0"/>
              <a:t>z</a:t>
            </a:r>
            <a:r>
              <a:rPr lang="cs-CZ" sz="1800" dirty="0" smtClean="0"/>
              <a:t>výšená sedimentace nad 25mm/hod</a:t>
            </a:r>
          </a:p>
          <a:p>
            <a:pPr lvl="1"/>
            <a:r>
              <a:rPr lang="cs-CZ" sz="1800" dirty="0" smtClean="0"/>
              <a:t>a/nebo zvýšené CRP nad 25 mg/l</a:t>
            </a:r>
          </a:p>
          <a:p>
            <a:pPr lvl="1"/>
            <a:r>
              <a:rPr lang="cs-CZ" sz="1800" dirty="0" smtClean="0"/>
              <a:t>a/nebo leukocytóza s posunem doleva</a:t>
            </a:r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4412" y="2249486"/>
            <a:ext cx="4875211" cy="3541714"/>
          </a:xfrm>
        </p:spPr>
        <p:txBody>
          <a:bodyPr/>
          <a:lstStyle/>
          <a:p>
            <a:r>
              <a:rPr lang="cs-CZ" dirty="0" smtClean="0">
                <a:solidFill>
                  <a:schemeClr val="bg2"/>
                </a:solidFill>
              </a:rPr>
              <a:t>Cystitida</a:t>
            </a:r>
          </a:p>
          <a:p>
            <a:pPr lvl="1"/>
            <a:r>
              <a:rPr lang="cs-CZ" sz="1800" dirty="0"/>
              <a:t>t</a:t>
            </a:r>
            <a:r>
              <a:rPr lang="cs-CZ" sz="1800" dirty="0" smtClean="0"/>
              <a:t>eplota pod 38,5</a:t>
            </a:r>
          </a:p>
          <a:p>
            <a:pPr lvl="1"/>
            <a:r>
              <a:rPr lang="cs-CZ" sz="1800" dirty="0" smtClean="0"/>
              <a:t>sedimentace pod 25/hod.</a:t>
            </a:r>
          </a:p>
          <a:p>
            <a:pPr lvl="1"/>
            <a:r>
              <a:rPr lang="cs-CZ" sz="1800" dirty="0" smtClean="0"/>
              <a:t>CRP pod 25 mg/l</a:t>
            </a:r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722" y="4400550"/>
            <a:ext cx="2886075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656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4792" y="770248"/>
            <a:ext cx="9282618" cy="107899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                 Hospitalizace</a:t>
            </a:r>
            <a:br>
              <a:rPr lang="cs-CZ" dirty="0" smtClean="0"/>
            </a:br>
            <a:r>
              <a:rPr lang="cs-CZ" dirty="0" smtClean="0"/>
              <a:t>        </a:t>
            </a:r>
          </a:p>
        </p:txBody>
      </p:sp>
      <p:sp>
        <p:nvSpPr>
          <p:cNvPr id="2099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141412" y="1792224"/>
            <a:ext cx="9905999" cy="399897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dirty="0" smtClean="0">
                <a:solidFill>
                  <a:schemeClr val="bg2"/>
                </a:solidFill>
              </a:rPr>
              <a:t>Věk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dirty="0"/>
              <a:t>	</a:t>
            </a:r>
            <a:r>
              <a:rPr lang="cs-CZ" sz="2000" dirty="0" smtClean="0"/>
              <a:t>novorozenci a </a:t>
            </a:r>
            <a:r>
              <a:rPr lang="cs-CZ" sz="2000" dirty="0" smtClean="0"/>
              <a:t>kojenci do 6 měsíců věku </a:t>
            </a:r>
            <a:endParaRPr lang="cs-CZ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dirty="0" smtClean="0">
                <a:solidFill>
                  <a:schemeClr val="bg2"/>
                </a:solidFill>
              </a:rPr>
              <a:t>Další faktory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dirty="0"/>
              <a:t>	</a:t>
            </a:r>
            <a:r>
              <a:rPr lang="cs-CZ" sz="2000" dirty="0" smtClean="0"/>
              <a:t>alterace celkového stavu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000" dirty="0"/>
              <a:t>	</a:t>
            </a:r>
            <a:r>
              <a:rPr lang="cs-CZ" sz="2000" dirty="0" smtClean="0"/>
              <a:t>dehydratace, zvracení, netolerance perorálního antibiotika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000" dirty="0"/>
              <a:t>	</a:t>
            </a:r>
            <a:r>
              <a:rPr lang="cs-CZ" sz="2000" dirty="0" smtClean="0"/>
              <a:t>vrozená vada ledvin a močového traktu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000" dirty="0"/>
              <a:t>	</a:t>
            </a:r>
            <a:r>
              <a:rPr lang="cs-CZ" sz="2000" dirty="0" smtClean="0"/>
              <a:t>imunosuprese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000" dirty="0"/>
              <a:t>	</a:t>
            </a:r>
            <a:r>
              <a:rPr lang="cs-CZ" sz="2000" dirty="0" err="1" smtClean="0"/>
              <a:t>compliance</a:t>
            </a:r>
            <a:r>
              <a:rPr lang="cs-CZ" sz="2000" dirty="0" smtClean="0"/>
              <a:t> rodiny</a:t>
            </a:r>
            <a:endParaRPr lang="cs-CZ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289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5006" y="811530"/>
            <a:ext cx="8380746" cy="5040630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2"/>
                </a:solidFill>
              </a:rPr>
              <a:t>Při </a:t>
            </a:r>
            <a:r>
              <a:rPr lang="cs-CZ" sz="2400" dirty="0">
                <a:solidFill>
                  <a:schemeClr val="bg2"/>
                </a:solidFill>
              </a:rPr>
              <a:t>pozdě nebo nesprávně léčené močové infekci hrozí vznik </a:t>
            </a:r>
            <a:r>
              <a:rPr lang="cs-CZ" sz="2400" dirty="0" smtClean="0">
                <a:solidFill>
                  <a:schemeClr val="bg2"/>
                </a:solidFill>
              </a:rPr>
              <a:t>jizev.</a:t>
            </a:r>
            <a:br>
              <a:rPr lang="cs-CZ" sz="2400" dirty="0" smtClean="0">
                <a:solidFill>
                  <a:schemeClr val="bg2"/>
                </a:solidFill>
              </a:rPr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000" dirty="0" smtClean="0">
                <a:solidFill>
                  <a:schemeClr val="tx1"/>
                </a:solidFill>
                <a:latin typeface="+mn-lt"/>
              </a:rPr>
              <a:t>Dívka 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s původně </a:t>
            </a:r>
            <a:r>
              <a:rPr lang="cs-CZ" sz="2000" dirty="0">
                <a:solidFill>
                  <a:schemeClr val="bg2"/>
                </a:solidFill>
                <a:latin typeface="+mn-lt"/>
              </a:rPr>
              <a:t>normálním USG nálezem na </a:t>
            </a:r>
            <a:r>
              <a:rPr lang="cs-CZ" sz="2000" dirty="0" smtClean="0">
                <a:solidFill>
                  <a:schemeClr val="bg2"/>
                </a:solidFill>
                <a:latin typeface="+mn-lt"/>
              </a:rPr>
              <a:t>ledvinách.</a:t>
            </a:r>
            <a:r>
              <a:rPr lang="cs-CZ" sz="2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cs-CZ" sz="2000" dirty="0" smtClean="0">
                <a:solidFill>
                  <a:schemeClr val="tx1"/>
                </a:solidFill>
                <a:latin typeface="+mn-lt"/>
              </a:rPr>
            </a:br>
            <a:r>
              <a:rPr lang="cs-CZ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sz="2000" dirty="0">
                <a:solidFill>
                  <a:schemeClr val="tx1"/>
                </a:solidFill>
                <a:latin typeface="+mn-lt"/>
              </a:rPr>
            </a:br>
            <a:r>
              <a:rPr lang="cs-CZ" sz="2000" dirty="0">
                <a:solidFill>
                  <a:schemeClr val="tx1"/>
                </a:solidFill>
                <a:latin typeface="+mn-lt"/>
              </a:rPr>
              <a:t>V kojeneckém věku 3 x infekce močového traktu léčené </a:t>
            </a:r>
            <a:r>
              <a:rPr lang="cs-CZ" sz="2000" dirty="0" smtClean="0">
                <a:solidFill>
                  <a:schemeClr val="tx1"/>
                </a:solidFill>
                <a:latin typeface="+mn-lt"/>
              </a:rPr>
              <a:t>perorálním antibiotikem.</a:t>
            </a:r>
            <a:br>
              <a:rPr lang="cs-CZ" sz="2000" dirty="0" smtClean="0">
                <a:solidFill>
                  <a:schemeClr val="tx1"/>
                </a:solidFill>
                <a:latin typeface="+mn-lt"/>
              </a:rPr>
            </a:br>
            <a:r>
              <a:rPr lang="cs-CZ" sz="2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cs-CZ" sz="2000" dirty="0" smtClean="0">
                <a:solidFill>
                  <a:schemeClr val="tx1"/>
                </a:solidFill>
                <a:latin typeface="+mn-lt"/>
              </a:rPr>
            </a:br>
            <a:r>
              <a:rPr lang="cs-CZ" sz="2000" dirty="0" smtClean="0">
                <a:solidFill>
                  <a:schemeClr val="tx1"/>
                </a:solidFill>
                <a:latin typeface="+mn-lt"/>
              </a:rPr>
              <a:t>Následně </a:t>
            </a:r>
            <a:r>
              <a:rPr lang="cs-CZ" sz="2000" dirty="0" err="1" smtClean="0">
                <a:solidFill>
                  <a:schemeClr val="tx1"/>
                </a:solidFill>
                <a:latin typeface="+mn-lt"/>
              </a:rPr>
              <a:t>nefrologické</a:t>
            </a:r>
            <a:r>
              <a:rPr lang="cs-CZ" sz="2000" dirty="0" smtClean="0">
                <a:solidFill>
                  <a:schemeClr val="tx1"/>
                </a:solidFill>
                <a:latin typeface="+mn-lt"/>
              </a:rPr>
              <a:t> vyšetření.</a:t>
            </a:r>
            <a:br>
              <a:rPr lang="cs-CZ" sz="2000" dirty="0" smtClean="0">
                <a:solidFill>
                  <a:schemeClr val="tx1"/>
                </a:solidFill>
                <a:latin typeface="+mn-lt"/>
              </a:rPr>
            </a:br>
            <a:r>
              <a:rPr lang="cs-CZ" sz="2000" dirty="0" err="1">
                <a:solidFill>
                  <a:schemeClr val="tx1"/>
                </a:solidFill>
              </a:rPr>
              <a:t>Vesikoureterální</a:t>
            </a:r>
            <a:r>
              <a:rPr lang="cs-CZ" sz="2000" dirty="0">
                <a:solidFill>
                  <a:schemeClr val="tx1"/>
                </a:solidFill>
              </a:rPr>
              <a:t> reflux neprokázán.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sz="2000" dirty="0">
                <a:solidFill>
                  <a:schemeClr val="tx1"/>
                </a:solidFill>
                <a:latin typeface="+mn-lt"/>
              </a:rPr>
            </a:br>
            <a:r>
              <a:rPr lang="cs-CZ" sz="2000" dirty="0" smtClean="0">
                <a:solidFill>
                  <a:schemeClr val="tx1"/>
                </a:solidFill>
                <a:latin typeface="+mn-lt"/>
              </a:rPr>
              <a:t>Funkce 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levé ledviny </a:t>
            </a:r>
            <a:r>
              <a:rPr lang="cs-CZ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4 </a:t>
            </a:r>
            <a:r>
              <a:rPr lang="cs-CZ" sz="20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%.</a:t>
            </a:r>
            <a:r>
              <a:rPr lang="cs-CZ" sz="2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cs-CZ" sz="2000" dirty="0" smtClean="0">
                <a:solidFill>
                  <a:schemeClr val="tx1"/>
                </a:solidFill>
                <a:latin typeface="+mn-lt"/>
              </a:rPr>
            </a:br>
            <a:r>
              <a:rPr lang="cs-CZ" sz="20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sz="2000" dirty="0">
                <a:solidFill>
                  <a:schemeClr val="tx1"/>
                </a:solidFill>
                <a:latin typeface="+mn-lt"/>
              </a:rPr>
            </a:br>
            <a:r>
              <a:rPr lang="cs-CZ" sz="2000" dirty="0" smtClean="0">
                <a:solidFill>
                  <a:schemeClr val="tx1"/>
                </a:solidFill>
                <a:latin typeface="+mn-lt"/>
              </a:rPr>
              <a:t>Doporučené kontroly krevního tlaku nebyly. </a:t>
            </a:r>
            <a:br>
              <a:rPr lang="cs-CZ" sz="2000" dirty="0" smtClean="0">
                <a:solidFill>
                  <a:schemeClr val="tx1"/>
                </a:solidFill>
                <a:latin typeface="+mn-lt"/>
              </a:rPr>
            </a:br>
            <a:r>
              <a:rPr lang="cs-CZ" sz="2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cs-CZ" sz="2000" dirty="0" smtClean="0">
                <a:solidFill>
                  <a:schemeClr val="tx1"/>
                </a:solidFill>
                <a:latin typeface="+mn-lt"/>
              </a:rPr>
            </a:br>
            <a:r>
              <a:rPr lang="cs-CZ" sz="2000" dirty="0">
                <a:solidFill>
                  <a:schemeClr val="tx1"/>
                </a:solidFill>
              </a:rPr>
              <a:t>Ve 4 letech těžká asymptomatická </a:t>
            </a:r>
            <a:r>
              <a:rPr lang="cs-CZ" sz="2000" dirty="0">
                <a:solidFill>
                  <a:schemeClr val="bg2"/>
                </a:solidFill>
              </a:rPr>
              <a:t>hypertenze.</a:t>
            </a:r>
            <a:r>
              <a:rPr lang="cs-CZ" sz="2000" dirty="0">
                <a:solidFill>
                  <a:schemeClr val="tx1"/>
                </a:solidFill>
              </a:rPr>
              <a:t/>
            </a:r>
            <a:br>
              <a:rPr lang="cs-CZ" sz="20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sz="2000" dirty="0">
                <a:solidFill>
                  <a:schemeClr val="tx1"/>
                </a:solidFill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latin typeface="+mn-lt"/>
              </a:rPr>
              <a:t>Nefrektomie levé </a:t>
            </a: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ledviny.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/>
            </a:r>
            <a:br>
              <a:rPr lang="cs-CZ" sz="2000" dirty="0">
                <a:solidFill>
                  <a:schemeClr val="bg1"/>
                </a:solidFill>
                <a:latin typeface="+mn-lt"/>
              </a:rPr>
            </a:b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10345" r="20988" b="10344"/>
          <a:stretch>
            <a:fillRect/>
          </a:stretch>
        </p:blipFill>
        <p:spPr>
          <a:xfrm>
            <a:off x="7714846" y="3116692"/>
            <a:ext cx="3146298" cy="2894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705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633472" y="453411"/>
            <a:ext cx="7113472" cy="143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Infekce  močového traktu</a:t>
            </a:r>
          </a:p>
        </p:txBody>
      </p:sp>
      <p:sp>
        <p:nvSpPr>
          <p:cNvPr id="79875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1545336" y="1885336"/>
            <a:ext cx="9300220" cy="3541714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200" dirty="0">
                <a:solidFill>
                  <a:srgbClr val="002060"/>
                </a:solidFill>
              </a:rPr>
              <a:t>Po infekcích respiračních jsou na druhém místě </a:t>
            </a:r>
            <a:r>
              <a:rPr lang="cs-CZ" sz="2200" dirty="0" smtClean="0">
                <a:solidFill>
                  <a:srgbClr val="002060"/>
                </a:solidFill>
              </a:rPr>
              <a:t>v </a:t>
            </a:r>
            <a:r>
              <a:rPr lang="cs-CZ" sz="2200" dirty="0">
                <a:solidFill>
                  <a:srgbClr val="002060"/>
                </a:solidFill>
              </a:rPr>
              <a:t>příčinách nemocnosti v dětském </a:t>
            </a:r>
            <a:r>
              <a:rPr lang="cs-CZ" sz="2200" dirty="0" smtClean="0">
                <a:solidFill>
                  <a:srgbClr val="002060"/>
                </a:solidFill>
              </a:rPr>
              <a:t>věku.</a:t>
            </a:r>
            <a:endParaRPr lang="cs-CZ" sz="22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z="22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200" dirty="0">
                <a:solidFill>
                  <a:srgbClr val="002060"/>
                </a:solidFill>
              </a:rPr>
              <a:t>Nesprávně nebo pozdě léčená pyelonefritida představuje u dětí nejnižších věkových </a:t>
            </a:r>
            <a:r>
              <a:rPr lang="cs-CZ" sz="2200" dirty="0" smtClean="0">
                <a:solidFill>
                  <a:srgbClr val="002060"/>
                </a:solidFill>
              </a:rPr>
              <a:t>kategorií riziko </a:t>
            </a:r>
            <a:r>
              <a:rPr lang="cs-CZ" sz="2200" dirty="0">
                <a:solidFill>
                  <a:srgbClr val="002060"/>
                </a:solidFill>
              </a:rPr>
              <a:t>trvalého postižení </a:t>
            </a:r>
            <a:r>
              <a:rPr lang="cs-CZ" sz="2200" dirty="0" smtClean="0">
                <a:solidFill>
                  <a:srgbClr val="002060"/>
                </a:solidFill>
              </a:rPr>
              <a:t>ledvin.</a:t>
            </a:r>
            <a:endParaRPr lang="cs-CZ" sz="22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sz="22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200" dirty="0">
                <a:solidFill>
                  <a:srgbClr val="002060"/>
                </a:solidFill>
              </a:rPr>
              <a:t>Chronická pyelonefritida  patří po vrozených anomáliích </a:t>
            </a:r>
            <a:r>
              <a:rPr lang="cs-CZ" sz="2200" dirty="0" err="1">
                <a:solidFill>
                  <a:srgbClr val="002060"/>
                </a:solidFill>
              </a:rPr>
              <a:t>uropoetického</a:t>
            </a:r>
            <a:r>
              <a:rPr lang="cs-CZ" sz="2200" dirty="0">
                <a:solidFill>
                  <a:srgbClr val="002060"/>
                </a:solidFill>
              </a:rPr>
              <a:t> traktu mezi nejčastější </a:t>
            </a:r>
            <a:r>
              <a:rPr lang="cs-CZ" sz="2200" dirty="0" smtClean="0">
                <a:solidFill>
                  <a:srgbClr val="002060"/>
                </a:solidFill>
              </a:rPr>
              <a:t>příčiny: </a:t>
            </a:r>
            <a:endParaRPr lang="cs-CZ" sz="2200" dirty="0">
              <a:solidFill>
                <a:srgbClr val="002060"/>
              </a:solidFill>
            </a:endParaRPr>
          </a:p>
          <a:p>
            <a:pPr marL="914400" lvl="2" indent="0">
              <a:lnSpc>
                <a:spcPct val="90000"/>
              </a:lnSpc>
              <a:buNone/>
              <a:defRPr/>
            </a:pPr>
            <a:endParaRPr lang="cs-CZ" sz="2200" dirty="0" smtClean="0">
              <a:solidFill>
                <a:srgbClr val="002060"/>
              </a:solidFill>
            </a:endParaRPr>
          </a:p>
          <a:p>
            <a:pPr marL="914400" lvl="2" indent="0">
              <a:lnSpc>
                <a:spcPct val="90000"/>
              </a:lnSpc>
              <a:buNone/>
              <a:defRPr/>
            </a:pPr>
            <a:r>
              <a:rPr lang="cs-CZ" sz="2200" dirty="0" smtClean="0"/>
              <a:t>renálního </a:t>
            </a:r>
            <a:r>
              <a:rPr lang="cs-CZ" sz="2200" dirty="0"/>
              <a:t>selhání </a:t>
            </a:r>
            <a:r>
              <a:rPr lang="cs-CZ" sz="2200" dirty="0">
                <a:solidFill>
                  <a:srgbClr val="002060"/>
                </a:solidFill>
              </a:rPr>
              <a:t>v dětském věku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cs-CZ" sz="2200" dirty="0" smtClean="0">
                <a:solidFill>
                  <a:srgbClr val="002060"/>
                </a:solidFill>
              </a:rPr>
              <a:t>      </a:t>
            </a:r>
            <a:r>
              <a:rPr lang="cs-CZ" sz="2200" dirty="0" smtClean="0"/>
              <a:t> hypertenze </a:t>
            </a:r>
            <a:r>
              <a:rPr lang="cs-CZ" sz="2200" dirty="0">
                <a:solidFill>
                  <a:srgbClr val="002060"/>
                </a:solidFill>
              </a:rPr>
              <a:t>i v dospělosti, při které může být poškozena i druhá ledvina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lnSpc>
                <a:spcPct val="90000"/>
              </a:lnSpc>
              <a:defRPr/>
            </a:pPr>
            <a:endParaRPr lang="cs-CZ" dirty="0"/>
          </a:p>
        </p:txBody>
      </p:sp>
      <p:sp>
        <p:nvSpPr>
          <p:cNvPr id="2" name="Šipka doprava 1"/>
          <p:cNvSpPr/>
          <p:nvPr/>
        </p:nvSpPr>
        <p:spPr>
          <a:xfrm>
            <a:off x="1108038" y="4819426"/>
            <a:ext cx="978408" cy="607624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07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56232" y="1014984"/>
            <a:ext cx="8132318" cy="5843016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 dirty="0"/>
              <a:t>3</a:t>
            </a:r>
            <a:r>
              <a:rPr lang="cs-CZ" sz="2000" dirty="0" smtClean="0"/>
              <a:t> letý chlapec</a:t>
            </a:r>
          </a:p>
          <a:p>
            <a:pPr eaLnBrk="1" hangingPunct="1">
              <a:defRPr/>
            </a:pPr>
            <a:r>
              <a:rPr lang="cs-CZ" sz="2000" dirty="0"/>
              <a:t>n</a:t>
            </a:r>
            <a:r>
              <a:rPr lang="cs-CZ" sz="2000" dirty="0" smtClean="0"/>
              <a:t>egativní anamnéza</a:t>
            </a:r>
          </a:p>
          <a:p>
            <a:pPr eaLnBrk="1" hangingPunct="1">
              <a:defRPr/>
            </a:pPr>
            <a:r>
              <a:rPr lang="cs-CZ" sz="2000" dirty="0" smtClean="0"/>
              <a:t>1. ataka akutní pyelonefritis, CRP 60</a:t>
            </a:r>
          </a:p>
          <a:p>
            <a:pPr eaLnBrk="1" hangingPunct="1">
              <a:defRPr/>
            </a:pPr>
            <a:r>
              <a:rPr lang="cs-CZ" sz="2000" dirty="0" smtClean="0"/>
              <a:t>Telefonický dotaz PLDD- mám ho poslat k hospitalizaci ? </a:t>
            </a:r>
          </a:p>
          <a:p>
            <a:pPr marL="0" indent="0" eaLnBrk="1" hangingPunct="1">
              <a:buNone/>
              <a:defRPr/>
            </a:pPr>
            <a:r>
              <a:rPr lang="cs-CZ" sz="2000" dirty="0" smtClean="0"/>
              <a:t>                Ano </a:t>
            </a:r>
          </a:p>
          <a:p>
            <a:pPr marL="0" indent="0" eaLnBrk="1" hangingPunct="1">
              <a:buNone/>
              <a:defRPr/>
            </a:pPr>
            <a:r>
              <a:rPr lang="cs-CZ" dirty="0" smtClean="0"/>
              <a:t>		</a:t>
            </a:r>
          </a:p>
          <a:p>
            <a:pPr marL="0" indent="0" eaLnBrk="1" hangingPunct="1">
              <a:buNone/>
              <a:defRPr/>
            </a:pPr>
            <a:r>
              <a:rPr lang="cs-CZ" dirty="0" smtClean="0">
                <a:solidFill>
                  <a:srgbClr val="002060"/>
                </a:solidFill>
              </a:rPr>
              <a:t>Akutní pyelonefritis u 3 letého chlapce bez vady ledvin je neobvyklá.  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40796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69264" y="2340864"/>
            <a:ext cx="9400286" cy="3755136"/>
          </a:xfrm>
        </p:spPr>
        <p:txBody>
          <a:bodyPr/>
          <a:lstStyle/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sz="2000" dirty="0"/>
              <a:t>c</a:t>
            </a:r>
            <a:r>
              <a:rPr lang="cs-CZ" sz="2000" dirty="0" smtClean="0"/>
              <a:t>íleným dotazem zjištěno </a:t>
            </a:r>
            <a:r>
              <a:rPr lang="cs-CZ" sz="2000" dirty="0" smtClean="0">
                <a:solidFill>
                  <a:srgbClr val="002060"/>
                </a:solidFill>
              </a:rPr>
              <a:t>tlačení při močení</a:t>
            </a:r>
          </a:p>
          <a:p>
            <a:pPr eaLnBrk="1" hangingPunct="1">
              <a:defRPr/>
            </a:pPr>
            <a:r>
              <a:rPr lang="cs-CZ" sz="2000" dirty="0" err="1"/>
              <a:t>p</a:t>
            </a:r>
            <a:r>
              <a:rPr lang="cs-CZ" sz="2000" dirty="0" err="1" smtClean="0"/>
              <a:t>anendoskopie</a:t>
            </a:r>
            <a:endParaRPr lang="cs-CZ" sz="2000" dirty="0" smtClean="0"/>
          </a:p>
          <a:p>
            <a:pPr eaLnBrk="1" hangingPunct="1">
              <a:defRPr/>
            </a:pPr>
            <a:r>
              <a:rPr lang="cs-CZ" sz="2000" dirty="0" err="1"/>
              <a:t>t</a:t>
            </a:r>
            <a:r>
              <a:rPr lang="cs-CZ" sz="2000" dirty="0" err="1" smtClean="0"/>
              <a:t>ransureterální</a:t>
            </a:r>
            <a:r>
              <a:rPr lang="cs-CZ" sz="2000" dirty="0" smtClean="0"/>
              <a:t> resekce </a:t>
            </a:r>
            <a:r>
              <a:rPr lang="cs-CZ" sz="2000" dirty="0" smtClean="0">
                <a:solidFill>
                  <a:srgbClr val="002060"/>
                </a:solidFill>
              </a:rPr>
              <a:t>chlopně zadní uretry</a:t>
            </a:r>
          </a:p>
          <a:p>
            <a:pPr eaLnBrk="1" hangingPunct="1">
              <a:defRPr/>
            </a:pPr>
            <a:r>
              <a:rPr lang="cs-CZ" sz="2000" dirty="0" smtClean="0"/>
              <a:t>sledování nefrologem a urologem</a:t>
            </a:r>
          </a:p>
          <a:p>
            <a:pPr eaLnBrk="1" hangingPunct="1">
              <a:defRPr/>
            </a:pPr>
            <a:r>
              <a:rPr lang="cs-CZ" sz="2000" dirty="0"/>
              <a:t>c</a:t>
            </a:r>
            <a:r>
              <a:rPr lang="cs-CZ" sz="2000" dirty="0" smtClean="0"/>
              <a:t>hronické onemocnění ledvin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"/>
          <a:stretch>
            <a:fillRect/>
          </a:stretch>
        </p:blipFill>
        <p:spPr>
          <a:xfrm>
            <a:off x="7972838" y="3488355"/>
            <a:ext cx="2710402" cy="2491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1737360" y="978408"/>
            <a:ext cx="9299448" cy="182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b="1" dirty="0">
                <a:solidFill>
                  <a:srgbClr val="002060"/>
                </a:solidFill>
              </a:rPr>
              <a:t>CRP 142  83</a:t>
            </a:r>
            <a:r>
              <a:rPr lang="cs-CZ" dirty="0">
                <a:solidFill>
                  <a:srgbClr val="002060"/>
                </a:solidFill>
              </a:rPr>
              <a:t>  </a:t>
            </a:r>
            <a:r>
              <a:rPr lang="cs-CZ" dirty="0"/>
              <a:t>3  </a:t>
            </a:r>
          </a:p>
          <a:p>
            <a:pPr>
              <a:lnSpc>
                <a:spcPct val="80000"/>
              </a:lnSpc>
              <a:defRPr/>
            </a:pPr>
            <a:r>
              <a:rPr lang="cs-CZ" dirty="0"/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cs-CZ" u="sng" dirty="0"/>
              <a:t>S-Močovina:</a:t>
            </a:r>
            <a:r>
              <a:rPr lang="cs-CZ" dirty="0"/>
              <a:t>  </a:t>
            </a:r>
            <a:r>
              <a:rPr lang="cs-CZ" b="1" dirty="0">
                <a:solidFill>
                  <a:srgbClr val="002060"/>
                </a:solidFill>
              </a:rPr>
              <a:t>6,7</a:t>
            </a:r>
            <a:r>
              <a:rPr lang="cs-CZ" dirty="0"/>
              <a:t>  5,9  5,4   </a:t>
            </a:r>
            <a:r>
              <a:rPr lang="cs-CZ" u="sng" dirty="0"/>
              <a:t>S-Kreatinin:</a:t>
            </a:r>
            <a:r>
              <a:rPr lang="cs-CZ" dirty="0"/>
              <a:t>  </a:t>
            </a:r>
            <a:r>
              <a:rPr lang="cs-CZ" b="1" dirty="0">
                <a:solidFill>
                  <a:srgbClr val="002060"/>
                </a:solidFill>
              </a:rPr>
              <a:t>82</a:t>
            </a:r>
            <a:r>
              <a:rPr lang="cs-CZ" b="1" dirty="0"/>
              <a:t>  61  65 </a:t>
            </a:r>
            <a:endParaRPr lang="cs-CZ" b="1" dirty="0" smtClean="0"/>
          </a:p>
          <a:p>
            <a:pPr>
              <a:lnSpc>
                <a:spcPct val="80000"/>
              </a:lnSpc>
              <a:defRPr/>
            </a:pPr>
            <a:r>
              <a:rPr lang="cs-CZ" b="1" dirty="0" smtClean="0"/>
              <a:t> </a:t>
            </a:r>
            <a:endParaRPr lang="cs-CZ" b="1" dirty="0"/>
          </a:p>
          <a:p>
            <a:pPr>
              <a:lnSpc>
                <a:spcPct val="80000"/>
              </a:lnSpc>
              <a:defRPr/>
            </a:pPr>
            <a:r>
              <a:rPr lang="cs-CZ" dirty="0"/>
              <a:t>USG ledvin a močových cest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400" dirty="0">
                <a:solidFill>
                  <a:srgbClr val="002060"/>
                </a:solidFill>
              </a:rPr>
              <a:t>známky akutní pyelonefritidy vpravo, mírná dilatace pánvičky s rozšířením stěny patrně není dáno jen zánětem, nutno zvažovat změny při VU refluxu vyššího stupně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44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3663" y="618518"/>
            <a:ext cx="9163747" cy="1478570"/>
          </a:xfrm>
        </p:spPr>
        <p:txBody>
          <a:bodyPr/>
          <a:lstStyle/>
          <a:p>
            <a:r>
              <a:rPr lang="cs-CZ" dirty="0" smtClean="0"/>
              <a:t>Terapie infekce močového traktu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2"/>
                </a:solidFill>
              </a:rPr>
              <a:t>po odběru moče na kultivaci, ev. hemokultury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podle lokalizace infekce</a:t>
            </a:r>
          </a:p>
          <a:p>
            <a:r>
              <a:rPr lang="cs-CZ" dirty="0">
                <a:solidFill>
                  <a:schemeClr val="bg2"/>
                </a:solidFill>
              </a:rPr>
              <a:t>p</a:t>
            </a:r>
            <a:r>
              <a:rPr lang="cs-CZ" dirty="0" smtClean="0">
                <a:solidFill>
                  <a:schemeClr val="bg2"/>
                </a:solidFill>
              </a:rPr>
              <a:t>odle aktuálních doporučení</a:t>
            </a:r>
          </a:p>
          <a:p>
            <a:r>
              <a:rPr lang="cs-CZ" dirty="0">
                <a:solidFill>
                  <a:schemeClr val="bg2"/>
                </a:solidFill>
              </a:rPr>
              <a:t>r</a:t>
            </a:r>
            <a:r>
              <a:rPr lang="cs-CZ" dirty="0" smtClean="0">
                <a:solidFill>
                  <a:schemeClr val="bg2"/>
                </a:solidFill>
              </a:rPr>
              <a:t>espektovat regionální citlivost mikrobů, konzultace mikrobiologa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1026" name="Picture 2" descr="Zobrazit zdrojový obr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5" t="64392" r="15545" b="5416"/>
          <a:stretch/>
        </p:blipFill>
        <p:spPr bwMode="auto">
          <a:xfrm>
            <a:off x="6940296" y="4919471"/>
            <a:ext cx="2093976" cy="1325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05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80359" y="618518"/>
            <a:ext cx="8167051" cy="1478570"/>
          </a:xfrm>
        </p:spPr>
        <p:txBody>
          <a:bodyPr/>
          <a:lstStyle/>
          <a:p>
            <a:r>
              <a:rPr lang="cs-CZ" dirty="0" smtClean="0"/>
              <a:t>Aktuální doporučení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865376"/>
            <a:ext cx="9905998" cy="3925825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mění se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diskuze mezi mikrobiology, nefrology a pediatry</a:t>
            </a:r>
          </a:p>
          <a:p>
            <a:r>
              <a:rPr lang="cs-CZ" dirty="0">
                <a:solidFill>
                  <a:schemeClr val="bg2"/>
                </a:solidFill>
              </a:rPr>
              <a:t>c</a:t>
            </a:r>
            <a:r>
              <a:rPr lang="cs-CZ" dirty="0" smtClean="0">
                <a:solidFill>
                  <a:schemeClr val="bg2"/>
                </a:solidFill>
              </a:rPr>
              <a:t>ystitidu léčit chemoterapeutiky</a:t>
            </a:r>
          </a:p>
          <a:p>
            <a:r>
              <a:rPr lang="cs-CZ" dirty="0">
                <a:solidFill>
                  <a:schemeClr val="bg2"/>
                </a:solidFill>
              </a:rPr>
              <a:t>p</a:t>
            </a:r>
            <a:r>
              <a:rPr lang="cs-CZ" dirty="0" smtClean="0">
                <a:solidFill>
                  <a:schemeClr val="bg2"/>
                </a:solidFill>
              </a:rPr>
              <a:t>yelonefritidu antibiotiky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v</a:t>
            </a:r>
            <a:r>
              <a:rPr lang="cs-CZ" dirty="0" smtClean="0">
                <a:solidFill>
                  <a:schemeClr val="bg1"/>
                </a:solidFill>
              </a:rPr>
              <a:t> současné době jsou doporučovány potencované </a:t>
            </a:r>
            <a:r>
              <a:rPr lang="cs-CZ" dirty="0" err="1" smtClean="0">
                <a:solidFill>
                  <a:schemeClr val="bg1"/>
                </a:solidFill>
              </a:rPr>
              <a:t>aminopeniciliny</a:t>
            </a:r>
            <a:r>
              <a:rPr lang="cs-CZ" dirty="0" smtClean="0">
                <a:solidFill>
                  <a:schemeClr val="bg1"/>
                </a:solidFill>
              </a:rPr>
              <a:t> vzhledem ke stoupající rezistenci na cefalosporiny</a:t>
            </a:r>
          </a:p>
        </p:txBody>
      </p:sp>
    </p:spTree>
    <p:extLst>
      <p:ext uri="{BB962C8B-B14F-4D97-AF65-F5344CB8AC3E}">
        <p14:creationId xmlns:p14="http://schemas.microsoft.com/office/powerpoint/2010/main" val="25294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1223" y="618518"/>
            <a:ext cx="9326187" cy="1478570"/>
          </a:xfrm>
        </p:spPr>
        <p:txBody>
          <a:bodyPr/>
          <a:lstStyle/>
          <a:p>
            <a:r>
              <a:rPr lang="cs-CZ" dirty="0"/>
              <a:t>Propuštění z hospitalizace po akutní pyelonefritidě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000" dirty="0">
                <a:solidFill>
                  <a:schemeClr val="bg2"/>
                </a:solidFill>
              </a:rPr>
              <a:t>c</a:t>
            </a:r>
            <a:r>
              <a:rPr lang="cs-CZ" sz="2000" dirty="0" smtClean="0">
                <a:solidFill>
                  <a:schemeClr val="bg2"/>
                </a:solidFill>
              </a:rPr>
              <a:t>ca </a:t>
            </a:r>
            <a:r>
              <a:rPr lang="cs-CZ" sz="2000" dirty="0">
                <a:solidFill>
                  <a:schemeClr val="bg2"/>
                </a:solidFill>
              </a:rPr>
              <a:t>po 5 dnech </a:t>
            </a:r>
          </a:p>
          <a:p>
            <a:pPr>
              <a:defRPr/>
            </a:pPr>
            <a:r>
              <a:rPr lang="cs-CZ" sz="2000" dirty="0">
                <a:solidFill>
                  <a:schemeClr val="bg2"/>
                </a:solidFill>
              </a:rPr>
              <a:t>d</a:t>
            </a:r>
            <a:r>
              <a:rPr lang="cs-CZ" sz="2000" dirty="0" smtClean="0">
                <a:solidFill>
                  <a:schemeClr val="bg2"/>
                </a:solidFill>
              </a:rPr>
              <a:t>ítě </a:t>
            </a:r>
            <a:r>
              <a:rPr lang="cs-CZ" sz="2000" dirty="0">
                <a:solidFill>
                  <a:schemeClr val="bg2"/>
                </a:solidFill>
              </a:rPr>
              <a:t>je afebrilní, má plný perorální příjem, negativní kontrolní moč na kultivaci, pokles parametrů </a:t>
            </a:r>
            <a:r>
              <a:rPr lang="cs-CZ" sz="2000" dirty="0" smtClean="0">
                <a:solidFill>
                  <a:schemeClr val="bg2"/>
                </a:solidFill>
              </a:rPr>
              <a:t>zánětu</a:t>
            </a:r>
          </a:p>
          <a:p>
            <a:pPr>
              <a:defRPr/>
            </a:pPr>
            <a:r>
              <a:rPr lang="cs-CZ" sz="2000" dirty="0">
                <a:solidFill>
                  <a:schemeClr val="bg2"/>
                </a:solidFill>
              </a:rPr>
              <a:t>m</a:t>
            </a:r>
            <a:r>
              <a:rPr lang="cs-CZ" sz="2000" dirty="0" smtClean="0">
                <a:solidFill>
                  <a:schemeClr val="bg2"/>
                </a:solidFill>
              </a:rPr>
              <a:t>á provedené USG vyšetření ledvin a močového traktu</a:t>
            </a:r>
            <a:endParaRPr lang="cs-CZ" sz="2000" dirty="0">
              <a:solidFill>
                <a:schemeClr val="bg2"/>
              </a:solidFill>
            </a:endParaRPr>
          </a:p>
          <a:p>
            <a:pPr>
              <a:defRPr/>
            </a:pPr>
            <a:endParaRPr lang="cs-CZ" sz="2000" dirty="0">
              <a:solidFill>
                <a:schemeClr val="bg2"/>
              </a:solidFill>
            </a:endParaRPr>
          </a:p>
          <a:p>
            <a:pPr marL="0" indent="0">
              <a:buNone/>
              <a:defRPr/>
            </a:pPr>
            <a:r>
              <a:rPr lang="cs-CZ" sz="2000" dirty="0">
                <a:solidFill>
                  <a:schemeClr val="bg2"/>
                </a:solidFill>
              </a:rPr>
              <a:t>Pokračujeme v perorální antibiotické terapii do </a:t>
            </a:r>
            <a:r>
              <a:rPr lang="cs-CZ" sz="2000" dirty="0" smtClean="0"/>
              <a:t>10 - 14 </a:t>
            </a:r>
            <a:r>
              <a:rPr lang="cs-CZ" sz="2000" dirty="0" smtClean="0"/>
              <a:t>dnů.</a:t>
            </a:r>
            <a:endParaRPr lang="cs-CZ" sz="2000" dirty="0"/>
          </a:p>
          <a:p>
            <a:endParaRPr lang="cs-CZ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0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   Mikční </a:t>
            </a:r>
            <a:r>
              <a:rPr lang="cs-CZ" dirty="0" err="1" smtClean="0"/>
              <a:t>cystouretrografie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Současné indikace</a:t>
            </a:r>
          </a:p>
          <a:p>
            <a:pPr lvl="1">
              <a:defRPr/>
            </a:pPr>
            <a:r>
              <a:rPr lang="cs-CZ" dirty="0">
                <a:solidFill>
                  <a:schemeClr val="bg2"/>
                </a:solidFill>
              </a:rPr>
              <a:t>t</a:t>
            </a:r>
            <a:r>
              <a:rPr lang="cs-CZ" dirty="0" smtClean="0">
                <a:solidFill>
                  <a:schemeClr val="bg2"/>
                </a:solidFill>
              </a:rPr>
              <a:t>ěžký průběh infekce</a:t>
            </a:r>
          </a:p>
          <a:p>
            <a:pPr lvl="1">
              <a:defRPr/>
            </a:pPr>
            <a:r>
              <a:rPr lang="cs-CZ" dirty="0">
                <a:solidFill>
                  <a:schemeClr val="bg2"/>
                </a:solidFill>
              </a:rPr>
              <a:t>r</a:t>
            </a:r>
            <a:r>
              <a:rPr lang="cs-CZ" dirty="0" smtClean="0">
                <a:solidFill>
                  <a:schemeClr val="bg2"/>
                </a:solidFill>
              </a:rPr>
              <a:t>ecidiva infekce močového traktu</a:t>
            </a:r>
            <a:endParaRPr lang="cs-CZ" dirty="0">
              <a:solidFill>
                <a:schemeClr val="bg2"/>
              </a:solidFill>
            </a:endParaRPr>
          </a:p>
          <a:p>
            <a:pPr lvl="1">
              <a:defRPr/>
            </a:pPr>
            <a:r>
              <a:rPr lang="cs-CZ" dirty="0">
                <a:solidFill>
                  <a:schemeClr val="bg2"/>
                </a:solidFill>
              </a:rPr>
              <a:t>p</a:t>
            </a:r>
            <a:r>
              <a:rPr lang="cs-CZ" dirty="0" smtClean="0">
                <a:solidFill>
                  <a:schemeClr val="bg2"/>
                </a:solidFill>
              </a:rPr>
              <a:t>atologický </a:t>
            </a:r>
            <a:r>
              <a:rPr lang="cs-CZ" dirty="0">
                <a:solidFill>
                  <a:schemeClr val="bg2"/>
                </a:solidFill>
              </a:rPr>
              <a:t>nález na USG</a:t>
            </a:r>
          </a:p>
          <a:p>
            <a:pPr lvl="1">
              <a:defRPr/>
            </a:pPr>
            <a:r>
              <a:rPr lang="cs-CZ" dirty="0">
                <a:solidFill>
                  <a:schemeClr val="bg2"/>
                </a:solidFill>
              </a:rPr>
              <a:t>a</a:t>
            </a:r>
            <a:r>
              <a:rPr lang="cs-CZ" dirty="0" smtClean="0">
                <a:solidFill>
                  <a:schemeClr val="bg2"/>
                </a:solidFill>
              </a:rPr>
              <a:t>typický </a:t>
            </a:r>
            <a:r>
              <a:rPr lang="cs-CZ" dirty="0">
                <a:solidFill>
                  <a:schemeClr val="bg2"/>
                </a:solidFill>
              </a:rPr>
              <a:t>patogen</a:t>
            </a:r>
          </a:p>
          <a:p>
            <a:pPr lvl="1">
              <a:defRPr/>
            </a:pPr>
            <a:r>
              <a:rPr lang="cs-CZ" dirty="0">
                <a:solidFill>
                  <a:schemeClr val="bg2"/>
                </a:solidFill>
              </a:rPr>
              <a:t>p</a:t>
            </a:r>
            <a:r>
              <a:rPr lang="cs-CZ" dirty="0" smtClean="0">
                <a:solidFill>
                  <a:schemeClr val="bg2"/>
                </a:solidFill>
              </a:rPr>
              <a:t>odezření </a:t>
            </a:r>
            <a:r>
              <a:rPr lang="cs-CZ" dirty="0">
                <a:solidFill>
                  <a:schemeClr val="bg2"/>
                </a:solidFill>
              </a:rPr>
              <a:t>na chlopeň zadní </a:t>
            </a:r>
            <a:r>
              <a:rPr lang="cs-CZ" dirty="0" err="1">
                <a:solidFill>
                  <a:schemeClr val="bg2"/>
                </a:solidFill>
              </a:rPr>
              <a:t>uretry</a:t>
            </a:r>
            <a:endParaRPr lang="cs-CZ" dirty="0">
              <a:solidFill>
                <a:schemeClr val="bg2"/>
              </a:solidFill>
            </a:endParaRPr>
          </a:p>
          <a:p>
            <a:pPr lvl="1">
              <a:defRPr/>
            </a:pPr>
            <a:r>
              <a:rPr lang="cs-CZ" dirty="0">
                <a:solidFill>
                  <a:schemeClr val="bg2"/>
                </a:solidFill>
              </a:rPr>
              <a:t>p</a:t>
            </a:r>
            <a:r>
              <a:rPr lang="cs-CZ" dirty="0" smtClean="0">
                <a:solidFill>
                  <a:schemeClr val="bg2"/>
                </a:solidFill>
              </a:rPr>
              <a:t>ozitivní </a:t>
            </a:r>
            <a:r>
              <a:rPr lang="cs-CZ" dirty="0">
                <a:solidFill>
                  <a:schemeClr val="bg2"/>
                </a:solidFill>
              </a:rPr>
              <a:t>RA refluxu</a:t>
            </a:r>
          </a:p>
          <a:p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85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060704" y="1709928"/>
            <a:ext cx="6848856" cy="419595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 dirty="0">
                <a:solidFill>
                  <a:schemeClr val="bg2"/>
                </a:solidFill>
              </a:rPr>
              <a:t>s</a:t>
            </a:r>
            <a:r>
              <a:rPr lang="cs-CZ" dirty="0" smtClean="0">
                <a:solidFill>
                  <a:schemeClr val="bg2"/>
                </a:solidFill>
              </a:rPr>
              <a:t>tandardní postup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/>
              <a:t>lékař </a:t>
            </a:r>
            <a:r>
              <a:rPr lang="cs-CZ" dirty="0"/>
              <a:t>se zkušeností s pediatrickou </a:t>
            </a:r>
            <a:r>
              <a:rPr lang="cs-CZ" dirty="0" smtClean="0"/>
              <a:t>radiologií 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/>
              <a:t>minimalizovat </a:t>
            </a:r>
            <a:r>
              <a:rPr lang="cs-CZ" dirty="0"/>
              <a:t>radiační </a:t>
            </a:r>
            <a:r>
              <a:rPr lang="cs-CZ" dirty="0" smtClean="0"/>
              <a:t>zátěž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přístroj, počet snímků…</a:t>
            </a:r>
          </a:p>
          <a:p>
            <a:pPr>
              <a:lnSpc>
                <a:spcPct val="90000"/>
              </a:lnSpc>
              <a:defRPr/>
            </a:pPr>
            <a:endParaRPr lang="cs-CZ" dirty="0" smtClean="0"/>
          </a:p>
          <a:p>
            <a:pPr>
              <a:lnSpc>
                <a:spcPct val="90000"/>
              </a:lnSpc>
              <a:defRPr/>
            </a:pPr>
            <a:r>
              <a:rPr lang="cs-CZ" dirty="0"/>
              <a:t>s</a:t>
            </a:r>
            <a:r>
              <a:rPr lang="cs-CZ" dirty="0" smtClean="0"/>
              <a:t>právné provedení včetně šikmých snímků na posouzení močové trubice.</a:t>
            </a:r>
            <a:endParaRPr lang="cs-CZ" dirty="0"/>
          </a:p>
          <a:p>
            <a:pPr>
              <a:lnSpc>
                <a:spcPct val="90000"/>
              </a:lnSpc>
              <a:defRPr/>
            </a:pPr>
            <a:endParaRPr lang="cs-CZ" dirty="0" smtClean="0"/>
          </a:p>
          <a:p>
            <a:pPr>
              <a:lnSpc>
                <a:spcPct val="90000"/>
              </a:lnSpc>
              <a:defRPr/>
            </a:pPr>
            <a:r>
              <a:rPr lang="cs-CZ" dirty="0" smtClean="0"/>
              <a:t>Příprava dítěte:</a:t>
            </a:r>
            <a:endParaRPr lang="cs-CZ" dirty="0"/>
          </a:p>
          <a:p>
            <a:pPr lvl="1">
              <a:lnSpc>
                <a:spcPct val="90000"/>
              </a:lnSpc>
              <a:defRPr/>
            </a:pPr>
            <a:r>
              <a:rPr lang="cs-CZ" sz="2400" dirty="0"/>
              <a:t>i</a:t>
            </a:r>
            <a:r>
              <a:rPr lang="cs-CZ" sz="2400" dirty="0" smtClean="0"/>
              <a:t>nformovaný </a:t>
            </a:r>
            <a:r>
              <a:rPr lang="cs-CZ" sz="2400" dirty="0"/>
              <a:t>souhlas rodičů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400" dirty="0"/>
              <a:t>n</a:t>
            </a:r>
            <a:r>
              <a:rPr lang="cs-CZ" sz="2400" dirty="0" smtClean="0"/>
              <a:t>egativní </a:t>
            </a:r>
            <a:r>
              <a:rPr lang="cs-CZ" sz="2400" dirty="0"/>
              <a:t>moč na kutlivaci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400" dirty="0"/>
              <a:t>z</a:t>
            </a:r>
            <a:r>
              <a:rPr lang="cs-CZ" sz="2400" dirty="0" smtClean="0"/>
              <a:t>ajišťovací </a:t>
            </a:r>
            <a:r>
              <a:rPr lang="cs-CZ" sz="2400" dirty="0"/>
              <a:t>terapie</a:t>
            </a:r>
          </a:p>
          <a:p>
            <a:pPr lvl="1">
              <a:lnSpc>
                <a:spcPct val="90000"/>
              </a:lnSpc>
              <a:defRPr/>
            </a:pPr>
            <a:endParaRPr lang="cs-CZ" sz="2400" dirty="0"/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cs-CZ" sz="2400" dirty="0">
                <a:solidFill>
                  <a:schemeClr val="bg1"/>
                </a:solidFill>
              </a:rPr>
              <a:t>Není nutný odstup od </a:t>
            </a:r>
            <a:r>
              <a:rPr lang="cs-CZ" sz="2400" dirty="0" smtClean="0">
                <a:solidFill>
                  <a:schemeClr val="bg1"/>
                </a:solidFill>
              </a:rPr>
              <a:t>akutní infekce.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6083" name="Picture 2" descr="H:\DCIM\10401124\PICT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"/>
          <a:stretch>
            <a:fillRect/>
          </a:stretch>
        </p:blipFill>
        <p:spPr bwMode="auto">
          <a:xfrm>
            <a:off x="7662672" y="3807904"/>
            <a:ext cx="2621279" cy="2139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82696" y="539496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MCUG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4572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344168" y="1106424"/>
            <a:ext cx="7397496" cy="4904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2200" dirty="0"/>
              <a:t>n</a:t>
            </a:r>
            <a:r>
              <a:rPr lang="cs-CZ" sz="2200" dirty="0" smtClean="0"/>
              <a:t>ovorozenec, prenatálně </a:t>
            </a:r>
            <a:r>
              <a:rPr lang="cs-CZ" sz="2200" dirty="0"/>
              <a:t>oboustranná dilatace dutých systémů</a:t>
            </a:r>
          </a:p>
          <a:p>
            <a:pPr>
              <a:lnSpc>
                <a:spcPct val="90000"/>
              </a:lnSpc>
              <a:defRPr/>
            </a:pPr>
            <a:endParaRPr lang="cs-CZ" sz="2200" dirty="0"/>
          </a:p>
          <a:p>
            <a:pPr>
              <a:lnSpc>
                <a:spcPct val="90000"/>
              </a:lnSpc>
              <a:defRPr/>
            </a:pPr>
            <a:r>
              <a:rPr lang="cs-CZ" sz="2000" dirty="0" smtClean="0">
                <a:solidFill>
                  <a:srgbClr val="002060"/>
                </a:solidFill>
              </a:rPr>
              <a:t>oboustranné </a:t>
            </a:r>
            <a:r>
              <a:rPr lang="cs-CZ" sz="2000" dirty="0">
                <a:solidFill>
                  <a:srgbClr val="002060"/>
                </a:solidFill>
              </a:rPr>
              <a:t>refluktující megauretery</a:t>
            </a:r>
          </a:p>
          <a:p>
            <a:pPr>
              <a:lnSpc>
                <a:spcPct val="90000"/>
              </a:lnSpc>
              <a:defRPr/>
            </a:pPr>
            <a:r>
              <a:rPr lang="cs-CZ" sz="2000" dirty="0"/>
              <a:t>n</a:t>
            </a:r>
            <a:r>
              <a:rPr lang="cs-CZ" sz="2000" dirty="0" smtClean="0"/>
              <a:t>ález </a:t>
            </a:r>
            <a:r>
              <a:rPr lang="cs-CZ" sz="2000" dirty="0"/>
              <a:t>na uretře nesvědčil pro chlopeň zadní </a:t>
            </a:r>
            <a:r>
              <a:rPr lang="cs-CZ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uretry</a:t>
            </a:r>
            <a:endParaRPr lang="cs-CZ" sz="2000" dirty="0"/>
          </a:p>
          <a:p>
            <a:pPr>
              <a:lnSpc>
                <a:spcPct val="90000"/>
              </a:lnSpc>
              <a:defRPr/>
            </a:pPr>
            <a:r>
              <a:rPr lang="cs-CZ" sz="2000" dirty="0" smtClean="0"/>
              <a:t>prodělal </a:t>
            </a:r>
            <a:r>
              <a:rPr lang="cs-CZ" sz="2000" dirty="0"/>
              <a:t>infekci močových cest – </a:t>
            </a:r>
            <a:r>
              <a:rPr lang="cs-CZ" sz="2000" dirty="0" err="1"/>
              <a:t>Klebsiella</a:t>
            </a:r>
            <a:r>
              <a:rPr lang="cs-CZ" sz="2000" dirty="0"/>
              <a:t> </a:t>
            </a:r>
            <a:r>
              <a:rPr lang="cs-CZ" sz="2000" dirty="0" err="1"/>
              <a:t>pneumoniae</a:t>
            </a:r>
            <a:endParaRPr lang="cs-CZ" sz="2000" dirty="0"/>
          </a:p>
          <a:p>
            <a:pPr>
              <a:lnSpc>
                <a:spcPct val="90000"/>
              </a:lnSpc>
              <a:defRPr/>
            </a:pPr>
            <a:r>
              <a:rPr lang="cs-CZ" sz="2000" dirty="0" err="1"/>
              <a:t>e</a:t>
            </a:r>
            <a:r>
              <a:rPr lang="cs-CZ" sz="2000" dirty="0" err="1" smtClean="0"/>
              <a:t>picystostomie</a:t>
            </a:r>
            <a:r>
              <a:rPr lang="cs-CZ" sz="2000" dirty="0" smtClean="0"/>
              <a:t> </a:t>
            </a:r>
            <a:r>
              <a:rPr lang="cs-CZ" sz="2000" dirty="0"/>
              <a:t>ve 3 týdnech věku</a:t>
            </a:r>
          </a:p>
          <a:p>
            <a:pPr>
              <a:lnSpc>
                <a:spcPct val="90000"/>
              </a:lnSpc>
              <a:defRPr/>
            </a:pPr>
            <a:r>
              <a:rPr lang="cs-CZ" sz="2000" dirty="0"/>
              <a:t>z</a:t>
            </a:r>
            <a:r>
              <a:rPr lang="cs-CZ" sz="2000" dirty="0" smtClean="0"/>
              <a:t>ajišťovací </a:t>
            </a:r>
            <a:r>
              <a:rPr lang="cs-CZ" sz="2000" dirty="0"/>
              <a:t>terapie</a:t>
            </a:r>
          </a:p>
          <a:p>
            <a:pPr>
              <a:lnSpc>
                <a:spcPct val="90000"/>
              </a:lnSpc>
              <a:defRPr/>
            </a:pPr>
            <a:r>
              <a:rPr lang="cs-CZ" sz="2000" dirty="0"/>
              <a:t>e</a:t>
            </a:r>
            <a:r>
              <a:rPr lang="cs-CZ" sz="2000" dirty="0" smtClean="0"/>
              <a:t>levace </a:t>
            </a:r>
            <a:r>
              <a:rPr lang="cs-CZ" sz="2000" dirty="0"/>
              <a:t>parametrů renálních funkcí</a:t>
            </a:r>
          </a:p>
          <a:p>
            <a:pPr>
              <a:defRPr/>
            </a:pPr>
            <a:r>
              <a:rPr lang="cs-CZ" sz="2000" dirty="0"/>
              <a:t>o</a:t>
            </a:r>
            <a:r>
              <a:rPr lang="cs-CZ" sz="2000" dirty="0" smtClean="0"/>
              <a:t>boustranná </a:t>
            </a:r>
            <a:r>
              <a:rPr lang="cs-CZ" sz="2000" dirty="0"/>
              <a:t>reimplantace močovodů v Praze Motole</a:t>
            </a:r>
          </a:p>
          <a:p>
            <a:pPr>
              <a:defRPr/>
            </a:pPr>
            <a:r>
              <a:rPr lang="cs-CZ" sz="2000" dirty="0"/>
              <a:t>z</a:t>
            </a:r>
            <a:r>
              <a:rPr lang="cs-CZ" sz="2000" dirty="0" smtClean="0"/>
              <a:t>ajišťovací </a:t>
            </a:r>
            <a:r>
              <a:rPr lang="cs-CZ" sz="2000" dirty="0"/>
              <a:t>terapie byla vysazena </a:t>
            </a:r>
          </a:p>
          <a:p>
            <a:pPr>
              <a:defRPr/>
            </a:pPr>
            <a:r>
              <a:rPr lang="cs-CZ" sz="2000" dirty="0"/>
              <a:t>k</a:t>
            </a:r>
            <a:r>
              <a:rPr lang="cs-CZ" sz="2000" dirty="0" smtClean="0"/>
              <a:t>ontrolní </a:t>
            </a:r>
            <a:r>
              <a:rPr lang="cs-CZ" sz="2000" dirty="0"/>
              <a:t>MCUG  bez refluxu </a:t>
            </a:r>
          </a:p>
          <a:p>
            <a:pPr>
              <a:lnSpc>
                <a:spcPct val="90000"/>
              </a:lnSpc>
              <a:defRPr/>
            </a:pPr>
            <a:endParaRPr lang="cs-CZ" dirty="0"/>
          </a:p>
        </p:txBody>
      </p:sp>
      <p:pic>
        <p:nvPicPr>
          <p:cNvPr id="3" name="Picture 4" descr="Novotny MC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20418" r="4306" b="1855"/>
          <a:stretch>
            <a:fillRect/>
          </a:stretch>
        </p:blipFill>
        <p:spPr bwMode="auto">
          <a:xfrm>
            <a:off x="8586216" y="2953512"/>
            <a:ext cx="2516156" cy="2886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12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7791" y="618518"/>
            <a:ext cx="8139619" cy="147857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Statická scintigrafie ledvin DMSA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000" dirty="0"/>
              <a:t>z</a:t>
            </a:r>
            <a:r>
              <a:rPr lang="cs-CZ" sz="2000" dirty="0" smtClean="0"/>
              <a:t>a </a:t>
            </a:r>
            <a:r>
              <a:rPr lang="cs-CZ" sz="2000" dirty="0"/>
              <a:t>6 měsíců po prodělané pyelonefritidě</a:t>
            </a:r>
          </a:p>
          <a:p>
            <a:pPr eaLnBrk="1" hangingPunct="1">
              <a:defRPr/>
            </a:pPr>
            <a:r>
              <a:rPr lang="cs-CZ" sz="2000" dirty="0"/>
              <a:t>v</a:t>
            </a:r>
            <a:r>
              <a:rPr lang="cs-CZ" sz="2000" dirty="0" smtClean="0"/>
              <a:t> </a:t>
            </a:r>
            <a:r>
              <a:rPr lang="cs-CZ" sz="2000" dirty="0"/>
              <a:t>akutním stavu výjimečně</a:t>
            </a:r>
          </a:p>
          <a:p>
            <a:pPr lvl="1" eaLnBrk="1" hangingPunct="1">
              <a:defRPr/>
            </a:pPr>
            <a:r>
              <a:rPr lang="cs-CZ" dirty="0"/>
              <a:t>p</a:t>
            </a:r>
            <a:r>
              <a:rPr lang="cs-CZ" dirty="0" smtClean="0"/>
              <a:t>átrání </a:t>
            </a:r>
            <a:r>
              <a:rPr lang="cs-CZ" dirty="0"/>
              <a:t>po fokusu infekce u pacienta s nasazenou ATB terapií bez odebrání materiálu na kultivaci</a:t>
            </a:r>
          </a:p>
          <a:p>
            <a:pPr lvl="1" eaLnBrk="1" hangingPunct="1">
              <a:defRPr/>
            </a:pPr>
            <a:endParaRPr lang="cs-CZ" sz="2400" dirty="0"/>
          </a:p>
          <a:p>
            <a:pPr eaLnBrk="1" hangingPunct="1">
              <a:defRPr/>
            </a:pPr>
            <a:endParaRPr lang="cs-CZ" b="1" dirty="0"/>
          </a:p>
        </p:txBody>
      </p:sp>
      <p:pic>
        <p:nvPicPr>
          <p:cNvPr id="4" name="Picture 4" descr="scint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4179248"/>
            <a:ext cx="4645152" cy="2137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6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75361" y="1140309"/>
            <a:ext cx="4765675" cy="4858871"/>
          </a:xfrm>
        </p:spPr>
        <p:txBody>
          <a:bodyPr>
            <a:normAutofit fontScale="85000" lnSpcReduction="20000"/>
          </a:bodyPr>
          <a:lstStyle/>
          <a:p>
            <a:pPr>
              <a:buNone/>
              <a:defRPr/>
            </a:pPr>
            <a:r>
              <a:rPr lang="cs-CZ" dirty="0"/>
              <a:t>Retrospektivní studie dětí s akutní pyelonefritidou do 2 let </a:t>
            </a:r>
            <a:r>
              <a:rPr lang="cs-CZ" dirty="0" smtClean="0"/>
              <a:t>věku. </a:t>
            </a:r>
            <a:r>
              <a:rPr lang="cs-CZ" dirty="0"/>
              <a:t/>
            </a:r>
            <a:br>
              <a:rPr lang="cs-CZ" dirty="0"/>
            </a:br>
            <a:endParaRPr lang="cs-CZ" dirty="0" smtClean="0">
              <a:latin typeface="Arial" charset="0"/>
            </a:endParaRPr>
          </a:p>
          <a:p>
            <a:pPr>
              <a:buNone/>
              <a:defRPr/>
            </a:pPr>
            <a:r>
              <a:rPr lang="cs-CZ" dirty="0"/>
              <a:t>176 dětí ( 108 chlapců, 67 dívek)</a:t>
            </a:r>
          </a:p>
          <a:p>
            <a:pPr>
              <a:buNone/>
              <a:defRPr/>
            </a:pPr>
            <a:endParaRPr lang="cs-CZ" dirty="0" smtClean="0">
              <a:latin typeface="Arial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solidFill>
                  <a:schemeClr val="bg2"/>
                </a:solidFill>
                <a:latin typeface="Arial" charset="0"/>
              </a:rPr>
              <a:t>Mikční </a:t>
            </a:r>
            <a:r>
              <a:rPr lang="cs-CZ" dirty="0" err="1" smtClean="0">
                <a:solidFill>
                  <a:schemeClr val="bg2"/>
                </a:solidFill>
                <a:latin typeface="Arial" charset="0"/>
              </a:rPr>
              <a:t>cystoutetrografie</a:t>
            </a:r>
            <a:r>
              <a:rPr lang="cs-CZ" dirty="0" smtClean="0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latin typeface="Arial" charset="0"/>
              </a:rPr>
              <a:t>   Vyšetřena u </a:t>
            </a:r>
            <a:r>
              <a:rPr lang="cs-CZ" dirty="0" smtClean="0">
                <a:solidFill>
                  <a:schemeClr val="bg2"/>
                </a:solidFill>
                <a:latin typeface="Arial" charset="0"/>
              </a:rPr>
              <a:t>157</a:t>
            </a:r>
            <a:r>
              <a:rPr lang="cs-CZ" dirty="0" smtClean="0">
                <a:latin typeface="Arial" charset="0"/>
              </a:rPr>
              <a:t> dětí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latin typeface="Arial" charset="0"/>
              </a:rPr>
              <a:t/>
            </a:r>
            <a:br>
              <a:rPr lang="cs-CZ" dirty="0" smtClean="0">
                <a:latin typeface="Arial" charset="0"/>
              </a:rPr>
            </a:br>
            <a:r>
              <a:rPr lang="cs-CZ" sz="2000" dirty="0">
                <a:latin typeface="Arial" charset="0"/>
              </a:rPr>
              <a:t>Unilaterální VUR u 22 pacientů </a:t>
            </a:r>
            <a:r>
              <a:rPr lang="cs-CZ" sz="2000" dirty="0">
                <a:solidFill>
                  <a:schemeClr val="bg2"/>
                </a:solidFill>
                <a:latin typeface="Arial" charset="0"/>
              </a:rPr>
              <a:t>(14%)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Bilaterální VUR u 21 pacientů </a:t>
            </a:r>
            <a:r>
              <a:rPr lang="cs-CZ" sz="2000" dirty="0">
                <a:solidFill>
                  <a:schemeClr val="bg2"/>
                </a:solidFill>
                <a:latin typeface="Arial" charset="0"/>
              </a:rPr>
              <a:t>(13%)</a:t>
            </a:r>
            <a:r>
              <a:rPr lang="cs-CZ" dirty="0" smtClean="0">
                <a:effectLst/>
                <a:latin typeface="Microsoft Sans Serif" pitchFamily="34" charset="0"/>
                <a:cs typeface="Arial" charset="0"/>
              </a:rPr>
              <a:t/>
            </a:r>
            <a:br>
              <a:rPr lang="cs-CZ" dirty="0" smtClean="0">
                <a:effectLst/>
                <a:latin typeface="Microsoft Sans Serif" pitchFamily="34" charset="0"/>
                <a:cs typeface="Arial" charset="0"/>
              </a:rPr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324600" y="1447800"/>
            <a:ext cx="4044950" cy="49530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solidFill>
                  <a:schemeClr val="bg2"/>
                </a:solidFill>
                <a:latin typeface="Arial" charset="0"/>
              </a:rPr>
              <a:t>Statická scintigrafie</a:t>
            </a:r>
            <a:r>
              <a:rPr lang="cs-CZ" dirty="0" smtClean="0">
                <a:solidFill>
                  <a:schemeClr val="bg2"/>
                </a:solidFill>
              </a:rPr>
              <a:t> ledvin DMSA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>
                <a:latin typeface="Arial" charset="0"/>
              </a:rPr>
              <a:t>Provedena u 129 pacientů (74%)</a:t>
            </a: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>
                <a:solidFill>
                  <a:schemeClr val="bg2"/>
                </a:solidFill>
                <a:latin typeface="Arial" charset="0"/>
              </a:rPr>
              <a:t>PYELONEFRITICKÉ JIZVY </a:t>
            </a:r>
            <a:endParaRPr lang="cs-CZ" dirty="0" smtClean="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solidFill>
                  <a:schemeClr val="bg2"/>
                </a:solidFill>
                <a:latin typeface="Arial" charset="0"/>
              </a:rPr>
              <a:t>u </a:t>
            </a:r>
            <a:r>
              <a:rPr lang="cs-CZ" dirty="0">
                <a:solidFill>
                  <a:schemeClr val="bg2"/>
                </a:solidFill>
                <a:latin typeface="Arial" charset="0"/>
              </a:rPr>
              <a:t>8 dětí (</a:t>
            </a:r>
            <a:r>
              <a:rPr lang="cs-CZ" dirty="0">
                <a:solidFill>
                  <a:srgbClr val="FF0000"/>
                </a:solidFill>
                <a:latin typeface="Arial" charset="0"/>
              </a:rPr>
              <a:t>6,2%</a:t>
            </a:r>
            <a:r>
              <a:rPr lang="cs-CZ" dirty="0">
                <a:solidFill>
                  <a:schemeClr val="bg2"/>
                </a:solidFill>
                <a:latin typeface="Arial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>
              <a:solidFill>
                <a:srgbClr val="FFC000"/>
              </a:solidFill>
              <a:latin typeface="Arial" charset="0"/>
            </a:endParaRPr>
          </a:p>
          <a:p>
            <a:pPr lvl="2" eaLnBrk="1" hangingPunct="1">
              <a:defRPr/>
            </a:pPr>
            <a:r>
              <a:rPr lang="cs-CZ" dirty="0">
                <a:latin typeface="Arial" charset="0"/>
              </a:rPr>
              <a:t>3 děti unilaterální VUR</a:t>
            </a:r>
          </a:p>
          <a:p>
            <a:pPr lvl="2" eaLnBrk="1" hangingPunct="1">
              <a:defRPr/>
            </a:pPr>
            <a:r>
              <a:rPr lang="cs-CZ" dirty="0">
                <a:latin typeface="Arial" charset="0"/>
              </a:rPr>
              <a:t>1 dítě bilaterální VUR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05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Incidence infekcí močového traktu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m</a:t>
            </a:r>
            <a:r>
              <a:rPr lang="cs-CZ" dirty="0" smtClean="0">
                <a:solidFill>
                  <a:srgbClr val="002060"/>
                </a:solidFill>
              </a:rPr>
              <a:t>aximum je </a:t>
            </a:r>
            <a:r>
              <a:rPr lang="cs-CZ" dirty="0">
                <a:solidFill>
                  <a:srgbClr val="002060"/>
                </a:solidFill>
              </a:rPr>
              <a:t>v novorozeneckém a kojeneckém věku, </a:t>
            </a:r>
            <a:r>
              <a:rPr lang="cs-CZ" dirty="0" smtClean="0">
                <a:solidFill>
                  <a:srgbClr val="002060"/>
                </a:solidFill>
              </a:rPr>
              <a:t>většinou akutní pyelonefritida</a:t>
            </a:r>
            <a:endParaRPr lang="cs-CZ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o</a:t>
            </a:r>
            <a:r>
              <a:rPr lang="cs-CZ" dirty="0" smtClean="0">
                <a:solidFill>
                  <a:srgbClr val="002060"/>
                </a:solidFill>
              </a:rPr>
              <a:t>d </a:t>
            </a:r>
            <a:r>
              <a:rPr lang="cs-CZ" dirty="0">
                <a:solidFill>
                  <a:srgbClr val="002060"/>
                </a:solidFill>
              </a:rPr>
              <a:t>batolecího věku přibývá u děvčat výskytu </a:t>
            </a:r>
            <a:r>
              <a:rPr lang="cs-CZ" dirty="0" smtClean="0">
                <a:solidFill>
                  <a:srgbClr val="002060"/>
                </a:solidFill>
              </a:rPr>
              <a:t>cystitidy</a:t>
            </a:r>
            <a:endParaRPr lang="cs-CZ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d</a:t>
            </a:r>
            <a:r>
              <a:rPr lang="cs-CZ" dirty="0" smtClean="0">
                <a:solidFill>
                  <a:srgbClr val="002060"/>
                </a:solidFill>
              </a:rPr>
              <a:t>orostový </a:t>
            </a:r>
            <a:r>
              <a:rPr lang="cs-CZ" dirty="0">
                <a:solidFill>
                  <a:srgbClr val="002060"/>
                </a:solidFill>
              </a:rPr>
              <a:t>věk u dívek – začátek pohlavního </a:t>
            </a:r>
            <a:r>
              <a:rPr lang="cs-CZ" dirty="0" smtClean="0">
                <a:solidFill>
                  <a:srgbClr val="002060"/>
                </a:solidFill>
              </a:rPr>
              <a:t>života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616" y="1725595"/>
            <a:ext cx="1323975" cy="1771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63" y="4242123"/>
            <a:ext cx="1448867" cy="2173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46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1" y="228600"/>
            <a:ext cx="8385175" cy="16002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Komplikované a recidivující močové infekce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1826" y="1828800"/>
            <a:ext cx="8464550" cy="464820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rozené vývojové vady ledvin a močového traktu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 err="1" smtClean="0">
                <a:solidFill>
                  <a:schemeClr val="bg2"/>
                </a:solidFill>
              </a:rPr>
              <a:t>meningomyelokéla</a:t>
            </a:r>
            <a:endParaRPr lang="cs-CZ" sz="2000" dirty="0" smtClean="0">
              <a:solidFill>
                <a:schemeClr val="bg2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 smtClean="0">
                <a:solidFill>
                  <a:schemeClr val="bg2"/>
                </a:solidFill>
              </a:rPr>
              <a:t>syndrom </a:t>
            </a:r>
            <a:r>
              <a:rPr lang="cs-CZ" sz="2000" dirty="0">
                <a:solidFill>
                  <a:schemeClr val="bg2"/>
                </a:solidFill>
              </a:rPr>
              <a:t>kaudální </a:t>
            </a:r>
            <a:r>
              <a:rPr lang="cs-CZ" sz="2000" dirty="0" smtClean="0">
                <a:solidFill>
                  <a:schemeClr val="bg2"/>
                </a:solidFill>
              </a:rPr>
              <a:t>regrese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bg2"/>
                </a:solidFill>
              </a:rPr>
              <a:t>d</a:t>
            </a:r>
            <a:r>
              <a:rPr lang="cs-CZ" sz="2000" dirty="0" smtClean="0">
                <a:solidFill>
                  <a:schemeClr val="bg2"/>
                </a:solidFill>
              </a:rPr>
              <a:t>ysfunkce mikce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tavy po úrazech a operacích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bg2"/>
                </a:solidFill>
              </a:rPr>
              <a:t>d</a:t>
            </a:r>
            <a:r>
              <a:rPr lang="cs-CZ" sz="2000" dirty="0" smtClean="0">
                <a:solidFill>
                  <a:schemeClr val="bg2"/>
                </a:solidFill>
              </a:rPr>
              <a:t>ívky v dorostovém věku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782" y="3666744"/>
            <a:ext cx="2838450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034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1" y="473336"/>
            <a:ext cx="8385175" cy="974464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Komplexní vrozené vývojové vady</a:t>
            </a:r>
          </a:p>
        </p:txBody>
      </p:sp>
      <p:pic>
        <p:nvPicPr>
          <p:cNvPr id="64515" name="Zástupný symbol pro obsah 2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3" t="10011" r="7033"/>
          <a:stretch/>
        </p:blipFill>
        <p:spPr>
          <a:xfrm>
            <a:off x="7143078" y="3560780"/>
            <a:ext cx="2302136" cy="2183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4516" name="Obdélník 3"/>
          <p:cNvSpPr>
            <a:spLocks noChangeArrowheads="1"/>
          </p:cNvSpPr>
          <p:nvPr/>
        </p:nvSpPr>
        <p:spPr bwMode="auto">
          <a:xfrm>
            <a:off x="1333948" y="1538344"/>
            <a:ext cx="704805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cs-CZ" sz="1800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anorektální</a:t>
            </a:r>
            <a:r>
              <a:rPr lang="cs-CZ" altLang="cs-CZ" sz="18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atrézie bez zjevné </a:t>
            </a:r>
            <a:r>
              <a:rPr lang="cs-CZ" altLang="cs-CZ" sz="18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píštěle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cs-CZ" sz="1800" dirty="0" smtClean="0">
                <a:solidFill>
                  <a:schemeClr val="bg2"/>
                </a:solidFill>
                <a:latin typeface="Arial" panose="020B0604020202020204" pitchFamily="34" charset="0"/>
              </a:rPr>
              <a:t>nekompletní </a:t>
            </a:r>
            <a:r>
              <a:rPr lang="cs-CZ" altLang="cs-CZ" sz="1800" dirty="0">
                <a:solidFill>
                  <a:schemeClr val="bg2"/>
                </a:solidFill>
                <a:latin typeface="Arial" panose="020B0604020202020204" pitchFamily="34" charset="0"/>
              </a:rPr>
              <a:t>membrána duodena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cs-CZ" sz="1800" dirty="0" smtClean="0">
                <a:solidFill>
                  <a:schemeClr val="bg2"/>
                </a:solidFill>
                <a:latin typeface="Arial" panose="020B0604020202020204" pitchFamily="34" charset="0"/>
              </a:rPr>
              <a:t>oboustranné </a:t>
            </a:r>
            <a:r>
              <a:rPr lang="cs-CZ" altLang="cs-CZ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refluktující</a:t>
            </a:r>
            <a:r>
              <a:rPr lang="cs-CZ" altLang="cs-CZ" sz="1800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megauretery</a:t>
            </a:r>
            <a:r>
              <a:rPr lang="cs-CZ" altLang="cs-CZ" sz="1800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epicystostomie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opakované infekce močového traktu </a:t>
            </a:r>
          </a:p>
        </p:txBody>
      </p:sp>
      <p:pic>
        <p:nvPicPr>
          <p:cNvPr id="5" name="Picture 2" descr="C:\Users\Já\Desktop\Nějaký fotky nejnovější\10501125\PICT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2838" y="3969571"/>
            <a:ext cx="2862729" cy="2147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396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dělat, když se močové infekce vrací ?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p</a:t>
            </a:r>
            <a:r>
              <a:rPr lang="cs-CZ" dirty="0" smtClean="0">
                <a:solidFill>
                  <a:schemeClr val="bg2"/>
                </a:solidFill>
              </a:rPr>
              <a:t>robrat režim včetně pitné a mikční karty</a:t>
            </a:r>
          </a:p>
          <a:p>
            <a:r>
              <a:rPr lang="cs-CZ" dirty="0">
                <a:solidFill>
                  <a:schemeClr val="bg2"/>
                </a:solidFill>
              </a:rPr>
              <a:t>v</a:t>
            </a:r>
            <a:r>
              <a:rPr lang="cs-CZ" dirty="0" smtClean="0">
                <a:solidFill>
                  <a:schemeClr val="bg2"/>
                </a:solidFill>
              </a:rPr>
              <a:t>yloučení </a:t>
            </a:r>
            <a:r>
              <a:rPr lang="cs-CZ" dirty="0">
                <a:solidFill>
                  <a:schemeClr val="bg2"/>
                </a:solidFill>
              </a:rPr>
              <a:t>dysfunkce mikce</a:t>
            </a:r>
          </a:p>
          <a:p>
            <a:pPr marL="457200" lvl="1" indent="0">
              <a:buNone/>
            </a:pPr>
            <a:endParaRPr lang="cs-CZ" dirty="0">
              <a:solidFill>
                <a:schemeClr val="bg2"/>
              </a:solidFill>
            </a:endParaRPr>
          </a:p>
          <a:p>
            <a:r>
              <a:rPr lang="cs-CZ" dirty="0">
                <a:solidFill>
                  <a:schemeClr val="bg2"/>
                </a:solidFill>
              </a:rPr>
              <a:t>v</a:t>
            </a:r>
            <a:r>
              <a:rPr lang="cs-CZ" dirty="0" smtClean="0">
                <a:solidFill>
                  <a:schemeClr val="bg2"/>
                </a:solidFill>
              </a:rPr>
              <a:t>yšetření </a:t>
            </a:r>
            <a:r>
              <a:rPr lang="cs-CZ" dirty="0">
                <a:solidFill>
                  <a:schemeClr val="bg2"/>
                </a:solidFill>
              </a:rPr>
              <a:t>urologem včetně </a:t>
            </a:r>
            <a:r>
              <a:rPr lang="cs-CZ" dirty="0" err="1">
                <a:solidFill>
                  <a:schemeClr val="bg2"/>
                </a:solidFill>
              </a:rPr>
              <a:t>urodynamiky</a:t>
            </a:r>
            <a:endParaRPr lang="cs-CZ" dirty="0">
              <a:solidFill>
                <a:schemeClr val="bg2"/>
              </a:solidFill>
            </a:endParaRPr>
          </a:p>
          <a:p>
            <a:endParaRPr lang="cs-CZ" dirty="0" smtClean="0">
              <a:solidFill>
                <a:schemeClr val="bg2"/>
              </a:solidFill>
            </a:endParaRPr>
          </a:p>
          <a:p>
            <a:endParaRPr lang="cs-CZ" dirty="0">
              <a:solidFill>
                <a:schemeClr val="bg2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73902" y="1627632"/>
            <a:ext cx="2457124" cy="3396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760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933450"/>
            <a:ext cx="9404723" cy="1119468"/>
          </a:xfrm>
        </p:spPr>
        <p:txBody>
          <a:bodyPr/>
          <a:lstStyle/>
          <a:p>
            <a:r>
              <a:rPr lang="cs-CZ" dirty="0" smtClean="0"/>
              <a:t>        </a:t>
            </a:r>
            <a:r>
              <a:rPr lang="cs-CZ" dirty="0" err="1" smtClean="0"/>
              <a:t>bowel</a:t>
            </a:r>
            <a:r>
              <a:rPr lang="cs-CZ" dirty="0" smtClean="0"/>
              <a:t> </a:t>
            </a:r>
            <a:r>
              <a:rPr lang="cs-CZ" dirty="0" err="1"/>
              <a:t>bladder</a:t>
            </a:r>
            <a:r>
              <a:rPr lang="cs-CZ" dirty="0"/>
              <a:t> syndrome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371725"/>
            <a:ext cx="8946541" cy="3876674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 vyprazdňováním stolice souvisí vyprazdňování močového měchýře</a:t>
            </a:r>
          </a:p>
          <a:p>
            <a:r>
              <a:rPr lang="cs-CZ" sz="2000" dirty="0">
                <a:solidFill>
                  <a:schemeClr val="bg2"/>
                </a:solidFill>
              </a:rPr>
              <a:t>d</a:t>
            </a:r>
            <a:r>
              <a:rPr lang="cs-CZ" sz="2000" dirty="0" smtClean="0">
                <a:solidFill>
                  <a:schemeClr val="bg2"/>
                </a:solidFill>
              </a:rPr>
              <a:t>ěti jsou často zbytečně opakovaně léčeny antibiotiky pro infekce močového traktu, kterým by šlo zabránit správným režimem</a:t>
            </a:r>
          </a:p>
          <a:p>
            <a:endParaRPr lang="cs-CZ" sz="20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t="22587" r="18775" b="23156"/>
          <a:stretch/>
        </p:blipFill>
        <p:spPr>
          <a:xfrm>
            <a:off x="7465314" y="3642739"/>
            <a:ext cx="2714625" cy="2276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85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0551" y="486697"/>
            <a:ext cx="7837987" cy="1076927"/>
          </a:xfrm>
        </p:spPr>
        <p:txBody>
          <a:bodyPr/>
          <a:lstStyle/>
          <a:p>
            <a:r>
              <a:rPr lang="cs-CZ" dirty="0" smtClean="0"/>
              <a:t>Udržování čistoty u dětí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58" y="639216"/>
            <a:ext cx="2535615" cy="2633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ovéPole 3"/>
          <p:cNvSpPr txBox="1"/>
          <p:nvPr/>
        </p:nvSpPr>
        <p:spPr>
          <a:xfrm>
            <a:off x="667512" y="1563624"/>
            <a:ext cx="7606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Posun k </a:t>
            </a:r>
            <a:r>
              <a:rPr lang="cs-CZ" sz="2000" dirty="0" smtClean="0">
                <a:solidFill>
                  <a:schemeClr val="bg2"/>
                </a:solidFill>
              </a:rPr>
              <a:t>pozdějšímu věku.</a:t>
            </a:r>
          </a:p>
          <a:p>
            <a:r>
              <a:rPr lang="cs-CZ" sz="2000" dirty="0"/>
              <a:t>	</a:t>
            </a:r>
            <a:r>
              <a:rPr lang="cs-CZ" sz="2000" dirty="0" smtClean="0"/>
              <a:t>jednorázové pleny</a:t>
            </a:r>
          </a:p>
          <a:p>
            <a:r>
              <a:rPr lang="cs-CZ" sz="2000" dirty="0" smtClean="0"/>
              <a:t>	„ volnější „ výchova </a:t>
            </a:r>
          </a:p>
          <a:p>
            <a:endParaRPr lang="cs-CZ" sz="2000" dirty="0"/>
          </a:p>
          <a:p>
            <a:r>
              <a:rPr lang="cs-CZ" sz="2000" dirty="0" smtClean="0"/>
              <a:t>Proč má ještě pleny ? </a:t>
            </a:r>
          </a:p>
          <a:p>
            <a:r>
              <a:rPr lang="cs-CZ" sz="2000" dirty="0" smtClean="0"/>
              <a:t>Vychovávám z něj osobnost.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40" y="4037393"/>
            <a:ext cx="249555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ovéPole 5"/>
          <p:cNvSpPr txBox="1"/>
          <p:nvPr/>
        </p:nvSpPr>
        <p:spPr>
          <a:xfrm>
            <a:off x="905256" y="4549457"/>
            <a:ext cx="4462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 zdravého dítěte přináší zbytečné nošení plen zátěž pro rodinný rozpočet a životní prostředí.</a:t>
            </a:r>
          </a:p>
          <a:p>
            <a:r>
              <a:rPr lang="cs-CZ" dirty="0" smtClean="0"/>
              <a:t>U dítěte s vadou ledvin nebo močového traktu zvyšuje možnost vzniku močových infekcí.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675888" y="1716143"/>
            <a:ext cx="428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 měsíční kojenec 2 x denně vysazovaný </a:t>
            </a:r>
          </a:p>
          <a:p>
            <a:r>
              <a:rPr lang="cs-CZ" dirty="0" smtClean="0"/>
              <a:t>na nočník ???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894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0" y="985145"/>
            <a:ext cx="3758506" cy="2510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518" y="2527251"/>
            <a:ext cx="2825794" cy="3003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ovéPole 9"/>
          <p:cNvSpPr txBox="1"/>
          <p:nvPr/>
        </p:nvSpPr>
        <p:spPr>
          <a:xfrm flipH="1">
            <a:off x="781666" y="4350774"/>
            <a:ext cx="3189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Toto dřív stačilo.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04225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5123" y="709258"/>
            <a:ext cx="8504711" cy="4467426"/>
          </a:xfrm>
        </p:spPr>
        <p:txBody>
          <a:bodyPr>
            <a:normAutofit fontScale="90000"/>
          </a:bodyPr>
          <a:lstStyle/>
          <a:p>
            <a:r>
              <a:rPr lang="cs-CZ" sz="1100" dirty="0" smtClean="0">
                <a:solidFill>
                  <a:schemeClr val="bg2"/>
                </a:solidFill>
              </a:rPr>
              <a:t>-</a:t>
            </a:r>
            <a:r>
              <a:rPr lang="cs-CZ" sz="2000" cap="none" dirty="0" smtClean="0">
                <a:solidFill>
                  <a:schemeClr val="bg2"/>
                </a:solidFill>
                <a:latin typeface="+mn-lt"/>
              </a:rPr>
              <a:t>17 letá dívka</a:t>
            </a:r>
            <a:r>
              <a:rPr lang="cs-CZ" sz="2000" cap="none" dirty="0" smtClean="0">
                <a:latin typeface="+mn-lt"/>
              </a:rPr>
              <a:t>, po přestěhování ze </a:t>
            </a:r>
            <a:r>
              <a:rPr lang="cs-CZ" sz="2000" cap="none" dirty="0">
                <a:latin typeface="+mn-lt"/>
              </a:rPr>
              <a:t>S</a:t>
            </a:r>
            <a:r>
              <a:rPr lang="cs-CZ" sz="2000" cap="none" dirty="0" smtClean="0">
                <a:latin typeface="+mn-lt"/>
              </a:rPr>
              <a:t>lovenska 3 roky bez praktického pediatra</a:t>
            </a:r>
            <a:br>
              <a:rPr lang="cs-CZ" sz="2000" cap="none" dirty="0" smtClean="0">
                <a:latin typeface="+mn-lt"/>
              </a:rPr>
            </a:br>
            <a:r>
              <a:rPr lang="cs-CZ" sz="2000" cap="none" dirty="0" smtClean="0">
                <a:latin typeface="+mn-lt"/>
              </a:rPr>
              <a:t>-přivezena RZP na ambulanci DK pro asi 14 dnů trvající bolest hlavy a celkovou slabost</a:t>
            </a:r>
            <a:br>
              <a:rPr lang="cs-CZ" sz="2000" cap="none" dirty="0" smtClean="0">
                <a:latin typeface="+mn-lt"/>
              </a:rPr>
            </a:br>
            <a:r>
              <a:rPr lang="cs-CZ" sz="2000" cap="none" dirty="0" smtClean="0">
                <a:latin typeface="+mn-lt"/>
              </a:rPr>
              <a:t>-při vyšetření pacientka </a:t>
            </a:r>
            <a:br>
              <a:rPr lang="cs-CZ" sz="2000" cap="none" dirty="0" smtClean="0">
                <a:latin typeface="+mn-lt"/>
              </a:rPr>
            </a:br>
            <a:r>
              <a:rPr lang="cs-CZ" sz="2000" cap="none" dirty="0" smtClean="0">
                <a:latin typeface="+mn-lt"/>
              </a:rPr>
              <a:t>	</a:t>
            </a:r>
            <a:r>
              <a:rPr lang="cs-CZ" sz="2000" cap="none" dirty="0" smtClean="0">
                <a:solidFill>
                  <a:schemeClr val="bg2"/>
                </a:solidFill>
                <a:latin typeface="+mn-lt"/>
              </a:rPr>
              <a:t>dehydratovaná</a:t>
            </a:r>
            <a:br>
              <a:rPr lang="cs-CZ" sz="2000" cap="none" dirty="0" smtClean="0">
                <a:solidFill>
                  <a:schemeClr val="bg2"/>
                </a:solidFill>
                <a:latin typeface="+mn-lt"/>
              </a:rPr>
            </a:br>
            <a:r>
              <a:rPr lang="cs-CZ" sz="2000" cap="none" dirty="0" smtClean="0">
                <a:solidFill>
                  <a:schemeClr val="bg2"/>
                </a:solidFill>
                <a:latin typeface="+mn-lt"/>
              </a:rPr>
              <a:t>	kariézní dentice</a:t>
            </a:r>
            <a:br>
              <a:rPr lang="cs-CZ" sz="2000" cap="none" dirty="0" smtClean="0">
                <a:solidFill>
                  <a:schemeClr val="bg2"/>
                </a:solidFill>
                <a:latin typeface="+mn-lt"/>
              </a:rPr>
            </a:br>
            <a:r>
              <a:rPr lang="cs-CZ" sz="2000" cap="none" dirty="0" smtClean="0">
                <a:solidFill>
                  <a:schemeClr val="bg2"/>
                </a:solidFill>
                <a:latin typeface="+mn-lt"/>
              </a:rPr>
              <a:t>	</a:t>
            </a:r>
            <a:r>
              <a:rPr lang="cs-CZ" sz="2000" cap="none" dirty="0" err="1" smtClean="0">
                <a:solidFill>
                  <a:schemeClr val="bg2"/>
                </a:solidFill>
                <a:latin typeface="+mn-lt"/>
              </a:rPr>
              <a:t>malhygiena</a:t>
            </a:r>
            <a:r>
              <a:rPr lang="cs-CZ" sz="2000" cap="none" dirty="0" smtClean="0">
                <a:solidFill>
                  <a:schemeClr val="bg2"/>
                </a:solidFill>
                <a:latin typeface="+mn-lt"/>
              </a:rPr>
              <a:t> </a:t>
            </a:r>
            <a:br>
              <a:rPr lang="cs-CZ" sz="2000" cap="none" dirty="0" smtClean="0">
                <a:solidFill>
                  <a:schemeClr val="bg2"/>
                </a:solidFill>
                <a:latin typeface="+mn-lt"/>
              </a:rPr>
            </a:br>
            <a:r>
              <a:rPr lang="cs-CZ" sz="2000" cap="none" dirty="0" smtClean="0">
                <a:solidFill>
                  <a:schemeClr val="bg2"/>
                </a:solidFill>
                <a:latin typeface="+mn-lt"/>
              </a:rPr>
              <a:t>	</a:t>
            </a:r>
            <a:r>
              <a:rPr lang="cs-CZ" sz="2000" cap="none" dirty="0" err="1" smtClean="0">
                <a:solidFill>
                  <a:schemeClr val="bg2"/>
                </a:solidFill>
                <a:latin typeface="+mn-lt"/>
              </a:rPr>
              <a:t>scabies</a:t>
            </a:r>
            <a:r>
              <a:rPr lang="cs-CZ" sz="2000" cap="none" dirty="0" smtClean="0">
                <a:solidFill>
                  <a:schemeClr val="bg2"/>
                </a:solidFill>
                <a:latin typeface="+mn-lt"/>
              </a:rPr>
              <a:t/>
            </a:r>
            <a:br>
              <a:rPr lang="cs-CZ" sz="2000" cap="none" dirty="0" smtClean="0">
                <a:solidFill>
                  <a:schemeClr val="bg2"/>
                </a:solidFill>
                <a:latin typeface="+mn-lt"/>
              </a:rPr>
            </a:br>
            <a:r>
              <a:rPr lang="cs-CZ" sz="2000" cap="none" dirty="0" smtClean="0">
                <a:solidFill>
                  <a:schemeClr val="bg2"/>
                </a:solidFill>
                <a:latin typeface="+mn-lt"/>
              </a:rPr>
              <a:t>	objemné břicho bez známek peristaltiky</a:t>
            </a:r>
            <a:br>
              <a:rPr lang="cs-CZ" sz="2000" cap="none" dirty="0" smtClean="0">
                <a:solidFill>
                  <a:schemeClr val="bg2"/>
                </a:solidFill>
                <a:latin typeface="+mn-lt"/>
              </a:rPr>
            </a:br>
            <a:r>
              <a:rPr lang="cs-CZ" sz="2000" cap="none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cs-CZ" sz="2000" cap="none" dirty="0" smtClean="0">
                <a:solidFill>
                  <a:srgbClr val="FFFF00"/>
                </a:solidFill>
                <a:latin typeface="+mn-lt"/>
              </a:rPr>
            </a:br>
            <a:r>
              <a:rPr lang="cs-CZ" sz="2000" cap="none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cs-CZ" sz="2000" cap="none" dirty="0" smtClean="0">
                <a:solidFill>
                  <a:srgbClr val="FFFF00"/>
                </a:solidFill>
                <a:latin typeface="+mn-lt"/>
              </a:rPr>
            </a:br>
            <a:r>
              <a:rPr lang="cs-CZ" sz="2000" cap="none" dirty="0" smtClean="0">
                <a:solidFill>
                  <a:schemeClr val="tx1"/>
                </a:solidFill>
                <a:latin typeface="+mn-lt"/>
              </a:rPr>
              <a:t>- absolvovala manuální vybavení stolice</a:t>
            </a:r>
            <a:r>
              <a:rPr lang="cs-CZ" sz="2000" cap="none" dirty="0" smtClean="0">
                <a:latin typeface="+mn-lt"/>
              </a:rPr>
              <a:t/>
            </a:r>
            <a:br>
              <a:rPr lang="cs-CZ" sz="2000" cap="none" dirty="0" smtClean="0">
                <a:latin typeface="+mn-lt"/>
              </a:rPr>
            </a:br>
            <a:r>
              <a:rPr lang="cs-CZ" sz="2000" cap="none" dirty="0" smtClean="0">
                <a:latin typeface="+mn-lt"/>
              </a:rPr>
              <a:t>- ve FN Motol provedena rektální biopsie </a:t>
            </a:r>
            <a:br>
              <a:rPr lang="cs-CZ" sz="2000" cap="none" dirty="0" smtClean="0">
                <a:latin typeface="+mn-lt"/>
              </a:rPr>
            </a:br>
            <a:r>
              <a:rPr lang="cs-CZ" sz="2000" cap="none" dirty="0" smtClean="0">
                <a:latin typeface="+mn-lt"/>
              </a:rPr>
              <a:t>  s normálním nálezem</a:t>
            </a:r>
            <a:br>
              <a:rPr lang="cs-CZ" sz="2000" cap="none" dirty="0" smtClean="0">
                <a:latin typeface="+mn-lt"/>
              </a:rPr>
            </a:b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r="21875"/>
          <a:stretch/>
        </p:blipFill>
        <p:spPr>
          <a:xfrm>
            <a:off x="7030863" y="2077857"/>
            <a:ext cx="3800475" cy="419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9" r="28036" b="1805"/>
          <a:stretch/>
        </p:blipFill>
        <p:spPr>
          <a:xfrm>
            <a:off x="4088891" y="4583881"/>
            <a:ext cx="1434085" cy="1999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43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Chlapec 18 měsíců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n</a:t>
            </a:r>
            <a:r>
              <a:rPr lang="cs-CZ" sz="2000" dirty="0" smtClean="0"/>
              <a:t>evýznamná rodinná i osobní anamnéza, </a:t>
            </a:r>
            <a:r>
              <a:rPr lang="cs-CZ" sz="2000" dirty="0" smtClean="0">
                <a:solidFill>
                  <a:schemeClr val="bg2"/>
                </a:solidFill>
              </a:rPr>
              <a:t>dosud zdravé dítě</a:t>
            </a:r>
          </a:p>
          <a:p>
            <a:r>
              <a:rPr lang="cs-CZ" sz="2000" dirty="0" smtClean="0"/>
              <a:t>18.2. 2022 přivezen rodiči na ambulanci DK pro </a:t>
            </a:r>
            <a:r>
              <a:rPr lang="cs-CZ" sz="2000" dirty="0" smtClean="0">
                <a:solidFill>
                  <a:schemeClr val="bg2"/>
                </a:solidFill>
              </a:rPr>
              <a:t>bolesti břicha a obstipaci, </a:t>
            </a:r>
            <a:r>
              <a:rPr lang="cs-CZ" sz="2000" dirty="0" smtClean="0"/>
              <a:t>která byla potvrzena</a:t>
            </a:r>
          </a:p>
          <a:p>
            <a:r>
              <a:rPr lang="cs-CZ" sz="2000" dirty="0"/>
              <a:t>b</a:t>
            </a:r>
            <a:r>
              <a:rPr lang="cs-CZ" sz="2000" dirty="0" smtClean="0"/>
              <a:t>ylo doporučeno prázdnění </a:t>
            </a:r>
            <a:r>
              <a:rPr lang="cs-CZ" sz="2000" dirty="0" err="1" smtClean="0"/>
              <a:t>Forlaxem</a:t>
            </a:r>
            <a:endParaRPr lang="cs-CZ" sz="2000" dirty="0" smtClean="0"/>
          </a:p>
          <a:p>
            <a:r>
              <a:rPr lang="cs-CZ" sz="2000" dirty="0" smtClean="0"/>
              <a:t>26.2. přivezen RZP pro bolesti břicha, chlapec </a:t>
            </a:r>
            <a:r>
              <a:rPr lang="cs-CZ" sz="2000" dirty="0"/>
              <a:t>vyhledával úlevovou polohu na všech </a:t>
            </a:r>
            <a:r>
              <a:rPr lang="cs-CZ" sz="2000" dirty="0" smtClean="0"/>
              <a:t>čtyřech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57997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7700" y="969264"/>
            <a:ext cx="9402154" cy="4690871"/>
          </a:xfrm>
        </p:spPr>
        <p:txBody>
          <a:bodyPr>
            <a:normAutofit/>
          </a:bodyPr>
          <a:lstStyle/>
          <a:p>
            <a:endParaRPr lang="cs-CZ" b="1" dirty="0"/>
          </a:p>
          <a:p>
            <a:r>
              <a:rPr lang="cs-CZ" sz="1700" b="1" dirty="0" err="1" smtClean="0">
                <a:solidFill>
                  <a:schemeClr val="bg2"/>
                </a:solidFill>
              </a:rPr>
              <a:t>Sono</a:t>
            </a:r>
            <a:r>
              <a:rPr lang="cs-CZ" sz="1700" b="1" dirty="0" smtClean="0">
                <a:solidFill>
                  <a:schemeClr val="bg2"/>
                </a:solidFill>
              </a:rPr>
              <a:t> </a:t>
            </a:r>
            <a:r>
              <a:rPr lang="cs-CZ" sz="1700" b="1" dirty="0">
                <a:solidFill>
                  <a:schemeClr val="bg2"/>
                </a:solidFill>
              </a:rPr>
              <a:t>ledvin a močového </a:t>
            </a:r>
            <a:r>
              <a:rPr lang="cs-CZ" sz="1700" b="1" dirty="0" smtClean="0">
                <a:solidFill>
                  <a:schemeClr val="bg2"/>
                </a:solidFill>
              </a:rPr>
              <a:t>měchýře: </a:t>
            </a:r>
            <a:r>
              <a:rPr lang="cs-CZ" sz="1400" dirty="0" smtClean="0"/>
              <a:t>pravá </a:t>
            </a:r>
            <a:r>
              <a:rPr lang="cs-CZ" sz="1400" dirty="0"/>
              <a:t>ledvina o velikosti 84 mm, levá 85 mm - oboje tedy zvětšené. Obě ledviny s patrnou dilatací </a:t>
            </a:r>
            <a:r>
              <a:rPr lang="cs-CZ" sz="1400" dirty="0" err="1"/>
              <a:t>kalichopánvičkového</a:t>
            </a:r>
            <a:r>
              <a:rPr lang="cs-CZ" sz="1400" dirty="0"/>
              <a:t> systému - pánvičky do šíře 12 mm, kalichy do 8 mm. Ledviny bez zřetelných ložisek. Pánev vyplňuje močový měchýř, který je výrazně naplněný, kraniálně dosahující až těsně nad pupek, objem je </a:t>
            </a:r>
            <a:r>
              <a:rPr lang="cs-CZ" sz="1400" dirty="0" err="1"/>
              <a:t>anechogenní</a:t>
            </a:r>
            <a:r>
              <a:rPr lang="cs-CZ" sz="1400" dirty="0"/>
              <a:t>, bez zřetelného patologického obsahu, stěna je štíhlá, po laterálních stranách jsou patrné </a:t>
            </a:r>
            <a:r>
              <a:rPr lang="cs-CZ" sz="1400" dirty="0" err="1"/>
              <a:t>distendované</a:t>
            </a:r>
            <a:r>
              <a:rPr lang="cs-CZ" sz="1400" dirty="0"/>
              <a:t> uretery na 4 až 5 mm. V pánvi v okolí moč. měchýře bez volné tekutiny, v dostupném dosahu USG vyšetření bez zřetelné </a:t>
            </a:r>
            <a:r>
              <a:rPr lang="cs-CZ" sz="1400" dirty="0" smtClean="0"/>
              <a:t>příčiny </a:t>
            </a:r>
            <a:r>
              <a:rPr lang="cs-CZ" sz="1400" dirty="0"/>
              <a:t>obstrukce v oblasti pánve. </a:t>
            </a:r>
          </a:p>
          <a:p>
            <a:r>
              <a:rPr lang="cs-CZ" sz="1700" dirty="0" smtClean="0">
                <a:solidFill>
                  <a:schemeClr val="bg2"/>
                </a:solidFill>
              </a:rPr>
              <a:t>P/S-</a:t>
            </a:r>
            <a:r>
              <a:rPr lang="cs-CZ" sz="1700" dirty="0">
                <a:solidFill>
                  <a:schemeClr val="bg2"/>
                </a:solidFill>
              </a:rPr>
              <a:t>-Močovina:  </a:t>
            </a:r>
            <a:r>
              <a:rPr lang="cs-CZ" sz="1700" b="1" dirty="0">
                <a:solidFill>
                  <a:schemeClr val="bg2"/>
                </a:solidFill>
              </a:rPr>
              <a:t>9,4</a:t>
            </a:r>
            <a:r>
              <a:rPr lang="cs-CZ" sz="1700" dirty="0">
                <a:solidFill>
                  <a:schemeClr val="bg2"/>
                </a:solidFill>
              </a:rPr>
              <a:t> </a:t>
            </a:r>
            <a:r>
              <a:rPr lang="cs-CZ" sz="1700" dirty="0"/>
              <a:t>| </a:t>
            </a:r>
            <a:r>
              <a:rPr lang="cs-CZ" sz="1700" b="1" dirty="0"/>
              <a:t>1,8</a:t>
            </a:r>
            <a:r>
              <a:rPr lang="cs-CZ" sz="1700" dirty="0"/>
              <a:t> | 5,5</a:t>
            </a:r>
            <a:r>
              <a:rPr lang="cs-CZ" sz="1700" i="1" dirty="0"/>
              <a:t> </a:t>
            </a:r>
            <a:r>
              <a:rPr lang="cs-CZ" sz="1700" i="1" dirty="0" err="1"/>
              <a:t>mmol</a:t>
            </a:r>
            <a:r>
              <a:rPr lang="cs-CZ" sz="1700" i="1" dirty="0"/>
              <a:t>/l   </a:t>
            </a:r>
            <a:r>
              <a:rPr lang="cs-CZ" sz="1700" dirty="0">
                <a:solidFill>
                  <a:schemeClr val="bg2"/>
                </a:solidFill>
              </a:rPr>
              <a:t>P/S--Kreatinin:  </a:t>
            </a:r>
            <a:r>
              <a:rPr lang="cs-CZ" sz="1700" b="1" dirty="0">
                <a:solidFill>
                  <a:schemeClr val="bg2"/>
                </a:solidFill>
              </a:rPr>
              <a:t>137</a:t>
            </a:r>
            <a:r>
              <a:rPr lang="cs-CZ" sz="1700" dirty="0">
                <a:solidFill>
                  <a:schemeClr val="bg2"/>
                </a:solidFill>
              </a:rPr>
              <a:t> </a:t>
            </a:r>
            <a:r>
              <a:rPr lang="cs-CZ" sz="1700" dirty="0"/>
              <a:t>| 25</a:t>
            </a:r>
          </a:p>
          <a:p>
            <a:r>
              <a:rPr lang="cs-CZ" sz="1700" dirty="0"/>
              <a:t>r</a:t>
            </a:r>
            <a:r>
              <a:rPr lang="cs-CZ" sz="1700" dirty="0" smtClean="0"/>
              <a:t>etence </a:t>
            </a:r>
            <a:r>
              <a:rPr lang="cs-CZ" sz="1700" dirty="0"/>
              <a:t>moče, vycévkováno 500 ml</a:t>
            </a:r>
          </a:p>
          <a:p>
            <a:r>
              <a:rPr lang="cs-CZ" sz="1700" dirty="0"/>
              <a:t>p</a:t>
            </a:r>
            <a:r>
              <a:rPr lang="cs-CZ" sz="1700" dirty="0" smtClean="0"/>
              <a:t>o </a:t>
            </a:r>
            <a:r>
              <a:rPr lang="cs-CZ" sz="1700" dirty="0"/>
              <a:t>vyprázdnění močového měchýře a </a:t>
            </a:r>
            <a:r>
              <a:rPr lang="cs-CZ" sz="1700" dirty="0" smtClean="0"/>
              <a:t>klyzmatech přetrvávala retence </a:t>
            </a:r>
            <a:r>
              <a:rPr lang="cs-CZ" sz="1700" dirty="0"/>
              <a:t>moče </a:t>
            </a:r>
          </a:p>
          <a:p>
            <a:endParaRPr lang="cs-CZ" sz="1400" dirty="0"/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r="15769"/>
          <a:stretch/>
        </p:blipFill>
        <p:spPr>
          <a:xfrm>
            <a:off x="8175761" y="4078763"/>
            <a:ext cx="2256099" cy="206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5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12068" r="22867" b="3590"/>
          <a:stretch/>
        </p:blipFill>
        <p:spPr>
          <a:xfrm>
            <a:off x="6700647" y="2638842"/>
            <a:ext cx="3666560" cy="2935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9" t="2555" r="24452" b="1319"/>
          <a:stretch/>
        </p:blipFill>
        <p:spPr>
          <a:xfrm>
            <a:off x="1645624" y="2121409"/>
            <a:ext cx="3237272" cy="3913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ovéPole 6"/>
          <p:cNvSpPr txBox="1"/>
          <p:nvPr/>
        </p:nvSpPr>
        <p:spPr>
          <a:xfrm>
            <a:off x="1554480" y="804672"/>
            <a:ext cx="8979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Rhabdomyosarkom</a:t>
            </a:r>
            <a:r>
              <a:rPr lang="cs-CZ" sz="3200" dirty="0" smtClean="0"/>
              <a:t> močového měchýře s metastázami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681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1" y="484094"/>
            <a:ext cx="8385175" cy="1344706"/>
          </a:xfrm>
        </p:spPr>
        <p:txBody>
          <a:bodyPr/>
          <a:lstStyle/>
          <a:p>
            <a:pPr>
              <a:defRPr/>
            </a:pPr>
            <a:r>
              <a:rPr lang="cs-CZ" dirty="0">
                <a:latin typeface="Arial" charset="0"/>
              </a:rPr>
              <a:t>           </a:t>
            </a:r>
            <a:r>
              <a:rPr lang="cs-CZ" dirty="0"/>
              <a:t>Patogeneze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cs-CZ" sz="2000" dirty="0">
                <a:solidFill>
                  <a:srgbClr val="002060"/>
                </a:solidFill>
              </a:rPr>
              <a:t>Ascendentní cesta </a:t>
            </a:r>
          </a:p>
          <a:p>
            <a:pPr lvl="1">
              <a:defRPr/>
            </a:pPr>
            <a:r>
              <a:rPr lang="cs-CZ" dirty="0">
                <a:solidFill>
                  <a:srgbClr val="002060"/>
                </a:solidFill>
              </a:rPr>
              <a:t>v</a:t>
            </a:r>
            <a:r>
              <a:rPr lang="cs-CZ" dirty="0" smtClean="0">
                <a:solidFill>
                  <a:srgbClr val="002060"/>
                </a:solidFill>
              </a:rPr>
              <a:t>liv </a:t>
            </a:r>
            <a:r>
              <a:rPr lang="cs-CZ" dirty="0">
                <a:solidFill>
                  <a:srgbClr val="002060"/>
                </a:solidFill>
              </a:rPr>
              <a:t>periuretrální kolonizace, stav předkožky 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cs-CZ" dirty="0">
                <a:solidFill>
                  <a:srgbClr val="002060"/>
                </a:solidFill>
              </a:rPr>
              <a:t>   </a:t>
            </a:r>
            <a:r>
              <a:rPr lang="cs-CZ" dirty="0" smtClean="0">
                <a:solidFill>
                  <a:srgbClr val="002060"/>
                </a:solidFill>
              </a:rPr>
              <a:t>(u </a:t>
            </a:r>
            <a:r>
              <a:rPr lang="cs-CZ" dirty="0">
                <a:solidFill>
                  <a:srgbClr val="002060"/>
                </a:solidFill>
              </a:rPr>
              <a:t>chlapců po cirkumcizi prokazatelně méně infekcí), pleny</a:t>
            </a:r>
          </a:p>
          <a:p>
            <a:pPr lvl="1">
              <a:defRPr/>
            </a:pPr>
            <a:r>
              <a:rPr lang="cs-CZ" dirty="0">
                <a:solidFill>
                  <a:srgbClr val="002060"/>
                </a:solidFill>
              </a:rPr>
              <a:t>p</a:t>
            </a:r>
            <a:r>
              <a:rPr lang="cs-CZ" dirty="0" smtClean="0">
                <a:solidFill>
                  <a:srgbClr val="002060"/>
                </a:solidFill>
              </a:rPr>
              <a:t>oruchy </a:t>
            </a:r>
            <a:r>
              <a:rPr lang="cs-CZ" dirty="0">
                <a:solidFill>
                  <a:srgbClr val="002060"/>
                </a:solidFill>
              </a:rPr>
              <a:t>odtoku moče </a:t>
            </a:r>
            <a:r>
              <a:rPr lang="cs-CZ" dirty="0" smtClean="0">
                <a:solidFill>
                  <a:srgbClr val="002060"/>
                </a:solidFill>
              </a:rPr>
              <a:t>(vrozené </a:t>
            </a:r>
            <a:r>
              <a:rPr lang="cs-CZ" dirty="0">
                <a:solidFill>
                  <a:srgbClr val="002060"/>
                </a:solidFill>
              </a:rPr>
              <a:t>vady, dysfunkce, obstipace..)</a:t>
            </a:r>
          </a:p>
          <a:p>
            <a:pPr lvl="1">
              <a:defRPr/>
            </a:pPr>
            <a:endParaRPr lang="cs-CZ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002060"/>
                </a:solidFill>
              </a:rPr>
              <a:t>Hematogenní cesta</a:t>
            </a:r>
            <a:endParaRPr lang="cs-CZ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4312" t="15178" r="9697" b="6408"/>
          <a:stretch/>
        </p:blipFill>
        <p:spPr>
          <a:xfrm>
            <a:off x="469542" y="2234184"/>
            <a:ext cx="5612170" cy="3619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7855" t="18128" r="4683" b="7846"/>
          <a:stretch/>
        </p:blipFill>
        <p:spPr>
          <a:xfrm>
            <a:off x="6690368" y="1195958"/>
            <a:ext cx="4768207" cy="2847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ovéPole 3"/>
          <p:cNvSpPr txBox="1"/>
          <p:nvPr/>
        </p:nvSpPr>
        <p:spPr>
          <a:xfrm>
            <a:off x="1381125" y="828675"/>
            <a:ext cx="940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2"/>
                </a:solidFill>
              </a:rPr>
              <a:t>Dosud zdravé dítě s negativní anamnézou ?</a:t>
            </a:r>
            <a:endParaRPr lang="cs-CZ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86698" y="1607574"/>
            <a:ext cx="5533102" cy="4267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+ </a:t>
            </a:r>
            <a:r>
              <a:rPr lang="cs-CZ" dirty="0" smtClean="0">
                <a:solidFill>
                  <a:schemeClr val="bg2"/>
                </a:solidFill>
              </a:rPr>
              <a:t>V </a:t>
            </a:r>
            <a:r>
              <a:rPr lang="cs-CZ" dirty="0">
                <a:solidFill>
                  <a:schemeClr val="bg2"/>
                </a:solidFill>
              </a:rPr>
              <a:t>posledních letech jsme </a:t>
            </a:r>
            <a:r>
              <a:rPr lang="cs-CZ" dirty="0" smtClean="0">
                <a:solidFill>
                  <a:schemeClr val="bg2"/>
                </a:solidFill>
              </a:rPr>
              <a:t>šetrnější</a:t>
            </a:r>
          </a:p>
          <a:p>
            <a:r>
              <a:rPr lang="cs-CZ" sz="2000" dirty="0" smtClean="0"/>
              <a:t>kratší </a:t>
            </a:r>
            <a:r>
              <a:rPr lang="cs-CZ" sz="2000" dirty="0"/>
              <a:t>pobyt dětí v nemocnici</a:t>
            </a:r>
          </a:p>
          <a:p>
            <a:r>
              <a:rPr lang="cs-CZ" sz="2000" dirty="0" smtClean="0"/>
              <a:t>přísnější </a:t>
            </a:r>
            <a:r>
              <a:rPr lang="cs-CZ" sz="2000" dirty="0"/>
              <a:t>indikace MCUG a </a:t>
            </a:r>
            <a:r>
              <a:rPr lang="cs-CZ" sz="2000" dirty="0" smtClean="0"/>
              <a:t>DMSA</a:t>
            </a:r>
          </a:p>
          <a:p>
            <a:r>
              <a:rPr lang="cs-CZ" sz="2000" dirty="0"/>
              <a:t>a</a:t>
            </a:r>
            <a:r>
              <a:rPr lang="cs-CZ" sz="2000" dirty="0" smtClean="0"/>
              <a:t>mbulantní provedení</a:t>
            </a:r>
            <a:endParaRPr lang="cs-CZ" sz="2000" dirty="0" smtClean="0"/>
          </a:p>
          <a:p>
            <a:r>
              <a:rPr lang="cs-CZ" sz="2000" dirty="0" smtClean="0"/>
              <a:t>snaha </a:t>
            </a:r>
            <a:r>
              <a:rPr lang="cs-CZ" sz="2000" dirty="0"/>
              <a:t>zabránit recidivám </a:t>
            </a:r>
            <a:r>
              <a:rPr lang="cs-CZ" sz="2000" dirty="0" smtClean="0"/>
              <a:t>močových </a:t>
            </a:r>
            <a:r>
              <a:rPr lang="cs-CZ" sz="2000" dirty="0"/>
              <a:t>infekcí režimovými </a:t>
            </a:r>
            <a:r>
              <a:rPr lang="cs-CZ" sz="2000" dirty="0" smtClean="0"/>
              <a:t>opatřeními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504335"/>
            <a:ext cx="4875211" cy="4286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- </a:t>
            </a:r>
            <a:r>
              <a:rPr lang="cs-CZ" dirty="0" smtClean="0">
                <a:solidFill>
                  <a:schemeClr val="bg2"/>
                </a:solidFill>
              </a:rPr>
              <a:t>Naši snahu často komplikují rodiče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olná výchova, která oddaluje nácvik hygienických návyků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evhodný pitný a mikční režim</a:t>
            </a:r>
          </a:p>
          <a:p>
            <a:pPr lvl="1"/>
            <a:r>
              <a:rPr lang="cs-CZ" dirty="0" smtClean="0"/>
              <a:t>obstipace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893" y="4553453"/>
            <a:ext cx="2809199" cy="1878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63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Lázně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2"/>
                </a:solidFill>
              </a:rPr>
              <a:t>Vítáme možnost pobytu dětí v lázních a v indikovaných případech </a:t>
            </a:r>
            <a:endParaRPr lang="cs-CZ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smtClean="0">
                <a:solidFill>
                  <a:schemeClr val="bg2"/>
                </a:solidFill>
              </a:rPr>
              <a:t>  </a:t>
            </a:r>
            <a:r>
              <a:rPr lang="cs-CZ" dirty="0" smtClean="0">
                <a:solidFill>
                  <a:schemeClr val="bg2"/>
                </a:solidFill>
              </a:rPr>
              <a:t>jej </a:t>
            </a:r>
            <a:r>
              <a:rPr lang="cs-CZ" dirty="0" smtClean="0">
                <a:solidFill>
                  <a:schemeClr val="bg2"/>
                </a:solidFill>
              </a:rPr>
              <a:t>doporučujeme.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Je nutné pokračovat v zavedeném režimu i v domácím prostředí.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67" y="4591357"/>
            <a:ext cx="3324225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91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93" y="1317581"/>
            <a:ext cx="2676525" cy="178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ovéPole 2"/>
          <p:cNvSpPr txBox="1"/>
          <p:nvPr/>
        </p:nvSpPr>
        <p:spPr>
          <a:xfrm>
            <a:off x="5271247" y="1118795"/>
            <a:ext cx="535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2"/>
                </a:solidFill>
              </a:rPr>
              <a:t>Tak Maruško, co jsi se naučila v lázních ?</a:t>
            </a:r>
          </a:p>
          <a:p>
            <a:r>
              <a:rPr lang="cs-CZ" sz="2000" dirty="0" smtClean="0">
                <a:solidFill>
                  <a:schemeClr val="bg2"/>
                </a:solidFill>
              </a:rPr>
              <a:t>Ukaž nám jak cvičíš.</a:t>
            </a:r>
            <a:endParaRPr lang="cs-CZ" sz="2000" dirty="0">
              <a:solidFill>
                <a:schemeClr val="bg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798064" y="4370832"/>
            <a:ext cx="7379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Maminka ani dívka neznají cviky na posílení pánevního dna.</a:t>
            </a:r>
          </a:p>
          <a:p>
            <a:r>
              <a:rPr lang="cs-CZ" dirty="0" smtClean="0"/>
              <a:t>Opakovaní pobytu v lázních je indikované, v doporučených režimových opatřeních je nutno pokračovat i v domácím prostředí.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3049" b="12500"/>
          <a:stretch/>
        </p:blipFill>
        <p:spPr>
          <a:xfrm>
            <a:off x="8138159" y="2478024"/>
            <a:ext cx="2295145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92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máme koupit, aby se močové infekce </a:t>
            </a:r>
            <a:r>
              <a:rPr lang="cs-CZ" dirty="0"/>
              <a:t>n</a:t>
            </a:r>
            <a:r>
              <a:rPr lang="cs-CZ" dirty="0" smtClean="0"/>
              <a:t>eopakovaly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2"/>
                </a:solidFill>
              </a:rPr>
              <a:t>Probiotika</a:t>
            </a:r>
            <a:r>
              <a:rPr lang="cs-CZ" dirty="0" smtClean="0">
                <a:solidFill>
                  <a:schemeClr val="bg2"/>
                </a:solidFill>
              </a:rPr>
              <a:t>, brusinky, kolostrum ?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sz="2600" dirty="0" smtClean="0"/>
              <a:t>Především naučte dítě správně pít, čůrat a kakat. </a:t>
            </a:r>
          </a:p>
          <a:p>
            <a:r>
              <a:rPr lang="cs-CZ" sz="2600" dirty="0" smtClean="0"/>
              <a:t>Dá to více práce, ale stojí to za to.</a:t>
            </a:r>
            <a:endParaRPr lang="cs-CZ" sz="2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51" y="1594679"/>
            <a:ext cx="767745" cy="7677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62" y="1827007"/>
            <a:ext cx="1070834" cy="10708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66" y="2630021"/>
            <a:ext cx="1143000" cy="1143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76" y="2671624"/>
            <a:ext cx="1144793" cy="15740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73" y="1980099"/>
            <a:ext cx="919311" cy="9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2"/>
                </a:solidFill>
              </a:rPr>
              <a:t>Spolupráce s PLDD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2097088"/>
            <a:ext cx="9905998" cy="3694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 smtClean="0"/>
              <a:t>Včasná diagnostika dětí s infekcí močového traktu (díky rutinnímu vyšetřování CRP se eliminují pacienti s tzv. teplotami k zubům).</a:t>
            </a:r>
          </a:p>
          <a:p>
            <a:pPr marL="0" indent="0">
              <a:buNone/>
            </a:pPr>
            <a:r>
              <a:rPr lang="cs-CZ" sz="1800" dirty="0" smtClean="0"/>
              <a:t>Poučení rodičů o režimových opatření k zabránění opakování močové infekce.</a:t>
            </a:r>
          </a:p>
          <a:p>
            <a:pPr marL="0" indent="0">
              <a:buNone/>
            </a:pPr>
            <a:r>
              <a:rPr lang="cs-CZ" sz="1800" dirty="0" smtClean="0"/>
              <a:t>Dbát na prevenci a dostatečnou léčbu zácpy.</a:t>
            </a:r>
          </a:p>
          <a:p>
            <a:pPr marL="0" indent="0">
              <a:buNone/>
            </a:pPr>
            <a:r>
              <a:rPr lang="cs-CZ" sz="1800" dirty="0" err="1" smtClean="0"/>
              <a:t>Edukovat</a:t>
            </a:r>
            <a:r>
              <a:rPr lang="cs-CZ" sz="1800" dirty="0" smtClean="0"/>
              <a:t> rodiče o správném načasování tréningu udržování čistoty.</a:t>
            </a:r>
          </a:p>
          <a:p>
            <a:pPr marL="0" indent="0">
              <a:buNone/>
            </a:pPr>
            <a:r>
              <a:rPr lang="cs-CZ" sz="1800" dirty="0"/>
              <a:t>Referování pacientů indikovaných k provedení MCUG a </a:t>
            </a:r>
            <a:r>
              <a:rPr lang="cs-CZ" sz="1800" dirty="0" err="1"/>
              <a:t>nefrologickému</a:t>
            </a:r>
            <a:r>
              <a:rPr lang="cs-CZ" sz="1800" dirty="0"/>
              <a:t> </a:t>
            </a:r>
            <a:r>
              <a:rPr lang="cs-CZ" sz="1800" dirty="0" smtClean="0"/>
              <a:t>sledování.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Konzultace pacientů s neobvyklým průběhem močové </a:t>
            </a:r>
            <a:r>
              <a:rPr lang="cs-CZ" sz="1800" dirty="0" smtClean="0"/>
              <a:t>infekce.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Po absolvování pobytu v lázních kontrola dodržování doporučených </a:t>
            </a:r>
            <a:r>
              <a:rPr lang="cs-CZ" sz="1800" dirty="0" smtClean="0"/>
              <a:t>opatření.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0380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117" y="2521087"/>
            <a:ext cx="3126678" cy="3126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193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2533" r="6482" b="-2533"/>
          <a:stretch/>
        </p:blipFill>
        <p:spPr>
          <a:xfrm rot="10800000">
            <a:off x="2606039" y="0"/>
            <a:ext cx="7502834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20399" r="6884" b="41334"/>
          <a:stretch/>
        </p:blipFill>
        <p:spPr>
          <a:xfrm rot="10800000">
            <a:off x="1682495" y="2176272"/>
            <a:ext cx="8366757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5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Přirozená obrana organismu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defRPr/>
            </a:pPr>
            <a:r>
              <a:rPr lang="cs-CZ" dirty="0" smtClean="0">
                <a:solidFill>
                  <a:srgbClr val="002060"/>
                </a:solidFill>
              </a:rPr>
              <a:t>proud </a:t>
            </a:r>
            <a:r>
              <a:rPr lang="cs-CZ" dirty="0">
                <a:solidFill>
                  <a:srgbClr val="002060"/>
                </a:solidFill>
              </a:rPr>
              <a:t>moče</a:t>
            </a:r>
          </a:p>
          <a:p>
            <a:pPr lvl="1">
              <a:defRPr/>
            </a:pPr>
            <a:r>
              <a:rPr lang="cs-CZ" dirty="0" smtClean="0">
                <a:solidFill>
                  <a:srgbClr val="002060"/>
                </a:solidFill>
              </a:rPr>
              <a:t>slizniční </a:t>
            </a:r>
            <a:r>
              <a:rPr lang="cs-CZ" dirty="0">
                <a:solidFill>
                  <a:srgbClr val="002060"/>
                </a:solidFill>
              </a:rPr>
              <a:t>imunita </a:t>
            </a:r>
          </a:p>
          <a:p>
            <a:pPr lvl="3">
              <a:defRPr/>
            </a:pPr>
            <a:r>
              <a:rPr lang="cs-CZ" sz="2000" dirty="0" err="1" smtClean="0">
                <a:solidFill>
                  <a:srgbClr val="002060"/>
                </a:solidFill>
              </a:rPr>
              <a:t>IgA</a:t>
            </a:r>
            <a:endParaRPr lang="cs-CZ" sz="2000" dirty="0">
              <a:solidFill>
                <a:srgbClr val="002060"/>
              </a:solidFill>
            </a:endParaRPr>
          </a:p>
          <a:p>
            <a:pPr lvl="3">
              <a:defRPr/>
            </a:pPr>
            <a:r>
              <a:rPr lang="cs-CZ" sz="2000" dirty="0" err="1" smtClean="0">
                <a:solidFill>
                  <a:srgbClr val="002060"/>
                </a:solidFill>
              </a:rPr>
              <a:t>toll</a:t>
            </a:r>
            <a:r>
              <a:rPr lang="cs-CZ" sz="2000" dirty="0" smtClean="0">
                <a:solidFill>
                  <a:srgbClr val="002060"/>
                </a:solidFill>
              </a:rPr>
              <a:t> </a:t>
            </a:r>
            <a:r>
              <a:rPr lang="cs-CZ" sz="2000" dirty="0">
                <a:solidFill>
                  <a:srgbClr val="002060"/>
                </a:solidFill>
              </a:rPr>
              <a:t>– </a:t>
            </a:r>
            <a:r>
              <a:rPr lang="cs-CZ" sz="2000" dirty="0" err="1">
                <a:solidFill>
                  <a:srgbClr val="002060"/>
                </a:solidFill>
              </a:rPr>
              <a:t>like</a:t>
            </a:r>
            <a:r>
              <a:rPr lang="cs-CZ" sz="2000" dirty="0">
                <a:solidFill>
                  <a:srgbClr val="002060"/>
                </a:solidFill>
              </a:rPr>
              <a:t> receptory na </a:t>
            </a:r>
            <a:r>
              <a:rPr lang="cs-CZ" sz="2000" dirty="0" err="1">
                <a:solidFill>
                  <a:srgbClr val="002060"/>
                </a:solidFill>
              </a:rPr>
              <a:t>uroepitelu</a:t>
            </a:r>
            <a:endParaRPr lang="cs-CZ" sz="2000" dirty="0">
              <a:solidFill>
                <a:srgbClr val="002060"/>
              </a:solidFill>
            </a:endParaRPr>
          </a:p>
          <a:p>
            <a:pPr lvl="3">
              <a:defRPr/>
            </a:pPr>
            <a:r>
              <a:rPr lang="cs-CZ" sz="2000" dirty="0" err="1" smtClean="0">
                <a:solidFill>
                  <a:srgbClr val="002060"/>
                </a:solidFill>
              </a:rPr>
              <a:t>cathelicidin</a:t>
            </a:r>
            <a:r>
              <a:rPr lang="cs-CZ" sz="2000" dirty="0" smtClean="0">
                <a:solidFill>
                  <a:srgbClr val="002060"/>
                </a:solidFill>
              </a:rPr>
              <a:t> </a:t>
            </a:r>
            <a:r>
              <a:rPr lang="cs-CZ" sz="2000" dirty="0">
                <a:solidFill>
                  <a:srgbClr val="002060"/>
                </a:solidFill>
              </a:rPr>
              <a:t>a další antimikrobiální peptidy</a:t>
            </a:r>
          </a:p>
          <a:p>
            <a:pPr lvl="1">
              <a:defRPr/>
            </a:pPr>
            <a:r>
              <a:rPr lang="cs-CZ" dirty="0" smtClean="0">
                <a:solidFill>
                  <a:srgbClr val="002060"/>
                </a:solidFill>
              </a:rPr>
              <a:t>specifické </a:t>
            </a:r>
            <a:r>
              <a:rPr lang="cs-CZ" dirty="0">
                <a:solidFill>
                  <a:srgbClr val="002060"/>
                </a:solidFill>
              </a:rPr>
              <a:t>cirkulující IMG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32" y="2249487"/>
            <a:ext cx="2793651" cy="2387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089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Symptomatologie infekcí močového traktu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645920"/>
            <a:ext cx="9228137" cy="2340864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z</a:t>
            </a:r>
            <a:r>
              <a:rPr lang="cs-CZ" dirty="0" smtClean="0">
                <a:solidFill>
                  <a:srgbClr val="002060"/>
                </a:solidFill>
              </a:rPr>
              <a:t>ávisí na věku dítěte</a:t>
            </a:r>
          </a:p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č</a:t>
            </a:r>
            <a:r>
              <a:rPr lang="cs-CZ" dirty="0" smtClean="0">
                <a:solidFill>
                  <a:srgbClr val="002060"/>
                </a:solidFill>
              </a:rPr>
              <a:t>ím mladší dítě, tím jsou příznaky méně charakteristické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4" name="Picture 4" descr="H:\DCIM\10301123\PICT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72" y="3419856"/>
            <a:ext cx="34544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563624" y="3419856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dirty="0" smtClean="0"/>
              <a:t>u </a:t>
            </a:r>
            <a:r>
              <a:rPr lang="cs-CZ" dirty="0" smtClean="0">
                <a:solidFill>
                  <a:srgbClr val="002060"/>
                </a:solidFill>
              </a:rPr>
              <a:t>novorozenců</a:t>
            </a:r>
            <a:r>
              <a:rPr lang="cs-CZ" dirty="0" smtClean="0"/>
              <a:t> </a:t>
            </a:r>
            <a:r>
              <a:rPr lang="cs-CZ" dirty="0"/>
              <a:t>často chybí </a:t>
            </a:r>
            <a:r>
              <a:rPr lang="cs-CZ" dirty="0" smtClean="0"/>
              <a:t>teplota</a:t>
            </a:r>
            <a:endParaRPr lang="cs-CZ" dirty="0"/>
          </a:p>
          <a:p>
            <a:pPr>
              <a:defRPr/>
            </a:pPr>
            <a:r>
              <a:rPr lang="cs-CZ" dirty="0"/>
              <a:t>d</a:t>
            </a:r>
            <a:r>
              <a:rPr lang="cs-CZ" dirty="0" smtClean="0"/>
              <a:t>ítě </a:t>
            </a:r>
            <a:r>
              <a:rPr lang="cs-CZ" dirty="0"/>
              <a:t>je spavé, ikterické, </a:t>
            </a:r>
            <a:r>
              <a:rPr lang="cs-CZ" dirty="0" smtClean="0"/>
              <a:t>neprospívá</a:t>
            </a:r>
            <a:endParaRPr lang="cs-CZ" dirty="0"/>
          </a:p>
          <a:p>
            <a:pPr>
              <a:defRPr/>
            </a:pPr>
            <a:r>
              <a:rPr lang="cs-CZ" dirty="0"/>
              <a:t>a</a:t>
            </a:r>
            <a:r>
              <a:rPr lang="cs-CZ" dirty="0" smtClean="0"/>
              <a:t>lterace </a:t>
            </a:r>
            <a:r>
              <a:rPr lang="cs-CZ" dirty="0"/>
              <a:t>celkového stavu až šokový </a:t>
            </a:r>
            <a:r>
              <a:rPr lang="cs-CZ" dirty="0" smtClean="0"/>
              <a:t>stav</a:t>
            </a:r>
            <a:endParaRPr lang="cs-CZ" dirty="0"/>
          </a:p>
        </p:txBody>
      </p:sp>
      <p:sp>
        <p:nvSpPr>
          <p:cNvPr id="6" name="Šipka doprava 5"/>
          <p:cNvSpPr/>
          <p:nvPr/>
        </p:nvSpPr>
        <p:spPr>
          <a:xfrm>
            <a:off x="396559" y="3639205"/>
            <a:ext cx="978408" cy="48463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6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41410" y="1207008"/>
            <a:ext cx="4878389" cy="4584192"/>
          </a:xfrm>
        </p:spPr>
        <p:txBody>
          <a:bodyPr/>
          <a:lstStyle/>
          <a:p>
            <a:r>
              <a:rPr lang="cs-CZ" dirty="0" smtClean="0"/>
              <a:t>Kojenci </a:t>
            </a:r>
          </a:p>
          <a:p>
            <a:pPr lvl="1">
              <a:defRPr/>
            </a:pPr>
            <a:r>
              <a:rPr lang="cs-CZ" dirty="0">
                <a:solidFill>
                  <a:srgbClr val="002060"/>
                </a:solidFill>
              </a:rPr>
              <a:t>t</a:t>
            </a:r>
            <a:r>
              <a:rPr lang="cs-CZ" dirty="0" smtClean="0">
                <a:solidFill>
                  <a:srgbClr val="002060"/>
                </a:solidFill>
              </a:rPr>
              <a:t>eploty </a:t>
            </a:r>
            <a:r>
              <a:rPr lang="cs-CZ" dirty="0">
                <a:solidFill>
                  <a:srgbClr val="002060"/>
                </a:solidFill>
              </a:rPr>
              <a:t>bez jiných </a:t>
            </a:r>
            <a:r>
              <a:rPr lang="cs-CZ" dirty="0" smtClean="0">
                <a:solidFill>
                  <a:srgbClr val="002060"/>
                </a:solidFill>
              </a:rPr>
              <a:t>příznaků</a:t>
            </a:r>
          </a:p>
          <a:p>
            <a:pPr lvl="1">
              <a:defRPr/>
            </a:pPr>
            <a:r>
              <a:rPr lang="cs-CZ" dirty="0" smtClean="0">
                <a:solidFill>
                  <a:srgbClr val="002060"/>
                </a:solidFill>
              </a:rPr>
              <a:t>řídké </a:t>
            </a:r>
            <a:r>
              <a:rPr lang="cs-CZ" dirty="0">
                <a:solidFill>
                  <a:srgbClr val="002060"/>
                </a:solidFill>
              </a:rPr>
              <a:t>stolice</a:t>
            </a:r>
          </a:p>
          <a:p>
            <a:pPr lvl="1">
              <a:defRPr/>
            </a:pPr>
            <a:r>
              <a:rPr lang="cs-CZ" dirty="0" smtClean="0">
                <a:solidFill>
                  <a:srgbClr val="002060"/>
                </a:solidFill>
              </a:rPr>
              <a:t>neobvyklé </a:t>
            </a:r>
            <a:r>
              <a:rPr lang="cs-CZ" dirty="0">
                <a:solidFill>
                  <a:srgbClr val="002060"/>
                </a:solidFill>
              </a:rPr>
              <a:t>skvrny na </a:t>
            </a:r>
            <a:r>
              <a:rPr lang="cs-CZ" dirty="0" smtClean="0">
                <a:solidFill>
                  <a:srgbClr val="002060"/>
                </a:solidFill>
              </a:rPr>
              <a:t>pleně</a:t>
            </a:r>
          </a:p>
          <a:p>
            <a:pPr lvl="1">
              <a:defRPr/>
            </a:pPr>
            <a:r>
              <a:rPr lang="cs-CZ" dirty="0" smtClean="0">
                <a:solidFill>
                  <a:srgbClr val="002060"/>
                </a:solidFill>
              </a:rPr>
              <a:t>zápach </a:t>
            </a:r>
            <a:r>
              <a:rPr lang="cs-CZ" dirty="0">
                <a:solidFill>
                  <a:srgbClr val="002060"/>
                </a:solidFill>
              </a:rPr>
              <a:t>moče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3862" y="1380744"/>
            <a:ext cx="4875211" cy="4410456"/>
          </a:xfrm>
        </p:spPr>
        <p:txBody>
          <a:bodyPr/>
          <a:lstStyle/>
          <a:p>
            <a:r>
              <a:rPr lang="cs-CZ" dirty="0" smtClean="0"/>
              <a:t>Batolata a větší děti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dysurie </a:t>
            </a:r>
          </a:p>
          <a:p>
            <a:pPr lvl="1"/>
            <a:r>
              <a:rPr lang="cs-CZ" dirty="0" err="1" smtClean="0">
                <a:solidFill>
                  <a:srgbClr val="002060"/>
                </a:solidFill>
              </a:rPr>
              <a:t>polakisurie</a:t>
            </a:r>
            <a:endParaRPr lang="cs-CZ" dirty="0" smtClean="0">
              <a:solidFill>
                <a:srgbClr val="002060"/>
              </a:solidFill>
            </a:endParaRP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bolesti bříška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bolesti v </a:t>
            </a:r>
            <a:r>
              <a:rPr lang="cs-CZ" dirty="0">
                <a:solidFill>
                  <a:srgbClr val="002060"/>
                </a:solidFill>
              </a:rPr>
              <a:t>zádech</a:t>
            </a:r>
          </a:p>
        </p:txBody>
      </p:sp>
      <p:pic>
        <p:nvPicPr>
          <p:cNvPr id="6" name="Picture 3" descr="H:\DCIM\10401124\PICT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1" y="4352544"/>
            <a:ext cx="2685306" cy="2013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Já\Desktop\Nějaký fotky nejnovější\10501125\PICT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05" y="3879208"/>
            <a:ext cx="2695702" cy="202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0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0019" y="1051560"/>
            <a:ext cx="4649783" cy="1024128"/>
          </a:xfrm>
        </p:spPr>
        <p:txBody>
          <a:bodyPr/>
          <a:lstStyle/>
          <a:p>
            <a:r>
              <a:rPr lang="cs-CZ" dirty="0" smtClean="0"/>
              <a:t>Rodinná anamnéza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41410" y="2487169"/>
            <a:ext cx="4878391" cy="330403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sz="2200" dirty="0">
                <a:solidFill>
                  <a:srgbClr val="002060"/>
                </a:solidFill>
              </a:rPr>
              <a:t>i</a:t>
            </a:r>
            <a:r>
              <a:rPr lang="cs-CZ" sz="2200" dirty="0" smtClean="0">
                <a:solidFill>
                  <a:srgbClr val="002060"/>
                </a:solidFill>
              </a:rPr>
              <a:t>nfekce  </a:t>
            </a:r>
            <a:r>
              <a:rPr lang="cs-CZ" sz="2200" dirty="0">
                <a:solidFill>
                  <a:srgbClr val="002060"/>
                </a:solidFill>
              </a:rPr>
              <a:t>močového </a:t>
            </a:r>
            <a:r>
              <a:rPr lang="cs-CZ" sz="2200" dirty="0" smtClean="0">
                <a:solidFill>
                  <a:srgbClr val="002060"/>
                </a:solidFill>
              </a:rPr>
              <a:t>traktu</a:t>
            </a:r>
            <a:endParaRPr lang="cs-CZ" sz="22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cs-CZ" sz="2200" dirty="0" smtClean="0">
                <a:solidFill>
                  <a:srgbClr val="002060"/>
                </a:solidFill>
              </a:rPr>
              <a:t>vrozené </a:t>
            </a:r>
            <a:r>
              <a:rPr lang="cs-CZ" sz="2200" dirty="0">
                <a:solidFill>
                  <a:srgbClr val="002060"/>
                </a:solidFill>
              </a:rPr>
              <a:t>vývojové vady ledvin a močových cest</a:t>
            </a:r>
          </a:p>
          <a:p>
            <a:pPr>
              <a:defRPr/>
            </a:pPr>
            <a:r>
              <a:rPr lang="cs-CZ" sz="2200" dirty="0" err="1" smtClean="0">
                <a:solidFill>
                  <a:srgbClr val="002060"/>
                </a:solidFill>
              </a:rPr>
              <a:t>vezikoureterální</a:t>
            </a:r>
            <a:r>
              <a:rPr lang="cs-CZ" sz="2200" dirty="0" smtClean="0">
                <a:solidFill>
                  <a:srgbClr val="002060"/>
                </a:solidFill>
              </a:rPr>
              <a:t> </a:t>
            </a:r>
            <a:r>
              <a:rPr lang="cs-CZ" sz="2200" dirty="0">
                <a:solidFill>
                  <a:srgbClr val="002060"/>
                </a:solidFill>
              </a:rPr>
              <a:t>reflux </a:t>
            </a:r>
          </a:p>
          <a:p>
            <a:pPr>
              <a:defRPr/>
            </a:pPr>
            <a:r>
              <a:rPr lang="cs-CZ" sz="2200" dirty="0" smtClean="0">
                <a:solidFill>
                  <a:srgbClr val="002060"/>
                </a:solidFill>
              </a:rPr>
              <a:t>litiáza</a:t>
            </a:r>
            <a:endParaRPr lang="cs-CZ" sz="22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cs-CZ" sz="2200" dirty="0" smtClean="0">
                <a:solidFill>
                  <a:srgbClr val="002060"/>
                </a:solidFill>
              </a:rPr>
              <a:t>hypertenze</a:t>
            </a:r>
            <a:endParaRPr lang="cs-CZ" sz="22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cs-CZ" sz="2200" dirty="0" smtClean="0">
                <a:solidFill>
                  <a:srgbClr val="002060"/>
                </a:solidFill>
              </a:rPr>
              <a:t>renální </a:t>
            </a:r>
            <a:r>
              <a:rPr lang="cs-CZ" sz="2200" dirty="0">
                <a:solidFill>
                  <a:srgbClr val="002060"/>
                </a:solidFill>
              </a:rPr>
              <a:t>selhání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00808" y="1051561"/>
            <a:ext cx="4646602" cy="1024127"/>
          </a:xfrm>
        </p:spPr>
        <p:txBody>
          <a:bodyPr/>
          <a:lstStyle/>
          <a:p>
            <a:r>
              <a:rPr lang="cs-CZ" dirty="0" smtClean="0"/>
              <a:t>Osobní anamnéza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487169"/>
            <a:ext cx="4875210" cy="3304029"/>
          </a:xfrm>
        </p:spPr>
        <p:txBody>
          <a:bodyPr/>
          <a:lstStyle/>
          <a:p>
            <a:pPr>
              <a:defRPr/>
            </a:pPr>
            <a:r>
              <a:rPr lang="cs-CZ" sz="2000" dirty="0">
                <a:solidFill>
                  <a:srgbClr val="002060"/>
                </a:solidFill>
              </a:rPr>
              <a:t>n</a:t>
            </a:r>
            <a:r>
              <a:rPr lang="cs-CZ" sz="2000" dirty="0" smtClean="0">
                <a:solidFill>
                  <a:srgbClr val="002060"/>
                </a:solidFill>
              </a:rPr>
              <a:t>ález </a:t>
            </a:r>
            <a:r>
              <a:rPr lang="cs-CZ" sz="2000" dirty="0">
                <a:solidFill>
                  <a:srgbClr val="002060"/>
                </a:solidFill>
              </a:rPr>
              <a:t>na prenatálním USG ledvin</a:t>
            </a:r>
          </a:p>
          <a:p>
            <a:pPr>
              <a:defRPr/>
            </a:pPr>
            <a:r>
              <a:rPr lang="cs-CZ" sz="2000" dirty="0">
                <a:solidFill>
                  <a:srgbClr val="002060"/>
                </a:solidFill>
              </a:rPr>
              <a:t>p</a:t>
            </a:r>
            <a:r>
              <a:rPr lang="cs-CZ" sz="2000" dirty="0" smtClean="0">
                <a:solidFill>
                  <a:srgbClr val="002060"/>
                </a:solidFill>
              </a:rPr>
              <a:t>ostnatální </a:t>
            </a:r>
            <a:r>
              <a:rPr lang="cs-CZ" sz="2000" dirty="0">
                <a:solidFill>
                  <a:srgbClr val="002060"/>
                </a:solidFill>
              </a:rPr>
              <a:t>USG ledvin</a:t>
            </a:r>
          </a:p>
          <a:p>
            <a:pPr>
              <a:defRPr/>
            </a:pPr>
            <a:r>
              <a:rPr lang="cs-CZ" sz="2000" dirty="0">
                <a:solidFill>
                  <a:srgbClr val="002060"/>
                </a:solidFill>
              </a:rPr>
              <a:t>p</a:t>
            </a:r>
            <a:r>
              <a:rPr lang="cs-CZ" sz="2000" dirty="0" smtClean="0">
                <a:solidFill>
                  <a:srgbClr val="002060"/>
                </a:solidFill>
              </a:rPr>
              <a:t>atologické </a:t>
            </a:r>
            <a:r>
              <a:rPr lang="cs-CZ" sz="2000" dirty="0">
                <a:solidFill>
                  <a:srgbClr val="002060"/>
                </a:solidFill>
              </a:rPr>
              <a:t>množství plodové vody</a:t>
            </a:r>
          </a:p>
          <a:p>
            <a:pPr>
              <a:defRPr/>
            </a:pPr>
            <a:r>
              <a:rPr lang="cs-CZ" sz="2000" dirty="0">
                <a:solidFill>
                  <a:srgbClr val="002060"/>
                </a:solidFill>
              </a:rPr>
              <a:t>t</a:t>
            </a:r>
            <a:r>
              <a:rPr lang="cs-CZ" sz="2000" dirty="0" smtClean="0">
                <a:solidFill>
                  <a:srgbClr val="002060"/>
                </a:solidFill>
              </a:rPr>
              <a:t>eploty </a:t>
            </a:r>
            <a:r>
              <a:rPr lang="cs-CZ" sz="2000" dirty="0">
                <a:solidFill>
                  <a:srgbClr val="002060"/>
                </a:solidFill>
              </a:rPr>
              <a:t>nejasné etiologie</a:t>
            </a:r>
          </a:p>
          <a:p>
            <a:endParaRPr lang="cs-CZ" dirty="0"/>
          </a:p>
        </p:txBody>
      </p:sp>
      <p:pic>
        <p:nvPicPr>
          <p:cNvPr id="7" name="Picture 2" descr="Image result for obrázky těhotná ž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59" y="4627156"/>
            <a:ext cx="2876550" cy="1781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4166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61487" y="618518"/>
            <a:ext cx="8285923" cy="1478570"/>
          </a:xfrm>
        </p:spPr>
        <p:txBody>
          <a:bodyPr/>
          <a:lstStyle/>
          <a:p>
            <a:r>
              <a:rPr lang="cs-CZ" dirty="0" smtClean="0"/>
              <a:t>Nynější onemocnění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16736" y="1938528"/>
            <a:ext cx="9730675" cy="3852673"/>
          </a:xfrm>
        </p:spPr>
        <p:txBody>
          <a:bodyPr>
            <a:normAutofit fontScale="92500" lnSpcReduction="20000"/>
          </a:bodyPr>
          <a:lstStyle/>
          <a:p>
            <a:r>
              <a:rPr lang="cs-CZ" sz="2100" dirty="0">
                <a:solidFill>
                  <a:schemeClr val="bg2"/>
                </a:solidFill>
              </a:rPr>
              <a:t>p</a:t>
            </a:r>
            <a:r>
              <a:rPr lang="cs-CZ" sz="2100" dirty="0" smtClean="0">
                <a:solidFill>
                  <a:schemeClr val="bg2"/>
                </a:solidFill>
              </a:rPr>
              <a:t>říjem tekutin ve zdraví a při aktuální nemoci</a:t>
            </a:r>
          </a:p>
          <a:p>
            <a:r>
              <a:rPr lang="cs-CZ" sz="2100" dirty="0">
                <a:solidFill>
                  <a:schemeClr val="bg2"/>
                </a:solidFill>
              </a:rPr>
              <a:t>c</a:t>
            </a:r>
            <a:r>
              <a:rPr lang="cs-CZ" sz="2100" dirty="0" smtClean="0">
                <a:solidFill>
                  <a:schemeClr val="bg2"/>
                </a:solidFill>
              </a:rPr>
              <a:t>harakter stolice</a:t>
            </a:r>
          </a:p>
          <a:p>
            <a:r>
              <a:rPr lang="cs-CZ" sz="2100" dirty="0">
                <a:solidFill>
                  <a:schemeClr val="bg2"/>
                </a:solidFill>
              </a:rPr>
              <a:t>t</a:t>
            </a:r>
            <a:r>
              <a:rPr lang="cs-CZ" sz="2100" dirty="0" smtClean="0">
                <a:solidFill>
                  <a:schemeClr val="bg2"/>
                </a:solidFill>
              </a:rPr>
              <a:t>olerance antibiotik</a:t>
            </a:r>
          </a:p>
          <a:p>
            <a:r>
              <a:rPr lang="cs-CZ" sz="2100" dirty="0">
                <a:solidFill>
                  <a:schemeClr val="bg2"/>
                </a:solidFill>
              </a:rPr>
              <a:t>a</a:t>
            </a:r>
            <a:r>
              <a:rPr lang="cs-CZ" sz="2100" dirty="0" smtClean="0">
                <a:solidFill>
                  <a:schemeClr val="bg2"/>
                </a:solidFill>
              </a:rPr>
              <a:t>lergie v anamnéze</a:t>
            </a:r>
          </a:p>
          <a:p>
            <a:pPr>
              <a:defRPr/>
            </a:pPr>
            <a:r>
              <a:rPr lang="cs-CZ" sz="2100" dirty="0">
                <a:solidFill>
                  <a:schemeClr val="bg2"/>
                </a:solidFill>
              </a:rPr>
              <a:t>p</a:t>
            </a:r>
            <a:r>
              <a:rPr lang="cs-CZ" sz="2100" dirty="0" smtClean="0">
                <a:solidFill>
                  <a:schemeClr val="bg2"/>
                </a:solidFill>
              </a:rPr>
              <a:t>roud </a:t>
            </a:r>
            <a:r>
              <a:rPr lang="cs-CZ" sz="2100" dirty="0">
                <a:solidFill>
                  <a:schemeClr val="bg2"/>
                </a:solidFill>
              </a:rPr>
              <a:t>moče</a:t>
            </a:r>
          </a:p>
          <a:p>
            <a:pPr lvl="1">
              <a:defRPr/>
            </a:pPr>
            <a:r>
              <a:rPr lang="cs-CZ" sz="2100" dirty="0">
                <a:solidFill>
                  <a:schemeClr val="bg2"/>
                </a:solidFill>
              </a:rPr>
              <a:t>s</a:t>
            </a:r>
            <a:r>
              <a:rPr lang="cs-CZ" sz="2100" dirty="0" smtClean="0">
                <a:solidFill>
                  <a:schemeClr val="bg2"/>
                </a:solidFill>
              </a:rPr>
              <a:t>labý </a:t>
            </a:r>
            <a:r>
              <a:rPr lang="cs-CZ" sz="2100" dirty="0">
                <a:solidFill>
                  <a:schemeClr val="bg2"/>
                </a:solidFill>
              </a:rPr>
              <a:t>proud moče, tlačení při močení- možnost </a:t>
            </a:r>
            <a:r>
              <a:rPr lang="cs-CZ" sz="2100" dirty="0" err="1">
                <a:solidFill>
                  <a:schemeClr val="bg2"/>
                </a:solidFill>
              </a:rPr>
              <a:t>subvezikální</a:t>
            </a:r>
            <a:r>
              <a:rPr lang="cs-CZ" sz="2100" dirty="0">
                <a:solidFill>
                  <a:schemeClr val="bg2"/>
                </a:solidFill>
              </a:rPr>
              <a:t> obstrukce</a:t>
            </a:r>
          </a:p>
          <a:p>
            <a:pPr>
              <a:defRPr/>
            </a:pPr>
            <a:r>
              <a:rPr lang="cs-CZ" sz="2100" dirty="0" smtClean="0">
                <a:solidFill>
                  <a:schemeClr val="bg2"/>
                </a:solidFill>
              </a:rPr>
              <a:t>pomočování</a:t>
            </a:r>
            <a:endParaRPr lang="cs-CZ" sz="2100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cs-CZ" sz="2100" dirty="0">
                <a:solidFill>
                  <a:schemeClr val="bg2"/>
                </a:solidFill>
              </a:rPr>
              <a:t>v</a:t>
            </a:r>
            <a:r>
              <a:rPr lang="cs-CZ" sz="2100" dirty="0" smtClean="0">
                <a:solidFill>
                  <a:schemeClr val="bg2"/>
                </a:solidFill>
              </a:rPr>
              <a:t>ýtoky</a:t>
            </a:r>
            <a:endParaRPr lang="cs-CZ" sz="2100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cs-CZ" sz="2100" dirty="0">
                <a:solidFill>
                  <a:schemeClr val="bg1"/>
                </a:solidFill>
              </a:rPr>
              <a:t>u</a:t>
            </a:r>
            <a:r>
              <a:rPr lang="cs-CZ" sz="2100" dirty="0" smtClean="0">
                <a:solidFill>
                  <a:schemeClr val="bg1"/>
                </a:solidFill>
              </a:rPr>
              <a:t> </a:t>
            </a:r>
            <a:r>
              <a:rPr lang="cs-CZ" sz="2100" dirty="0">
                <a:solidFill>
                  <a:schemeClr val="bg1"/>
                </a:solidFill>
              </a:rPr>
              <a:t>starších dívek pohlavní život, HAK</a:t>
            </a:r>
          </a:p>
          <a:p>
            <a:endParaRPr lang="cs-CZ" dirty="0"/>
          </a:p>
        </p:txBody>
      </p:sp>
      <p:pic>
        <p:nvPicPr>
          <p:cNvPr id="4" name="Picture 2" descr="C:\Users\SLADKOVA\Pictures\močen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7970" y="1259657"/>
            <a:ext cx="2009441" cy="2684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07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3419</TotalTime>
  <Words>1827</Words>
  <Application>Microsoft Office PowerPoint</Application>
  <PresentationFormat>Širokoúhlá obrazovka</PresentationFormat>
  <Paragraphs>301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5" baseType="lpstr">
      <vt:lpstr>Arial</vt:lpstr>
      <vt:lpstr>Calibri</vt:lpstr>
      <vt:lpstr>Microsoft Sans Serif</vt:lpstr>
      <vt:lpstr>Trebuchet MS</vt:lpstr>
      <vt:lpstr>Tw Cen MT</vt:lpstr>
      <vt:lpstr>Wingdings</vt:lpstr>
      <vt:lpstr>Obvod</vt:lpstr>
      <vt:lpstr>Infekce močového traktu</vt:lpstr>
      <vt:lpstr>Infekce  močového traktu</vt:lpstr>
      <vt:lpstr>Incidence infekcí močového traktu</vt:lpstr>
      <vt:lpstr>           Patogeneze</vt:lpstr>
      <vt:lpstr>Přirozená obrana organismu</vt:lpstr>
      <vt:lpstr>Symptomatologie infekcí močového traktu</vt:lpstr>
      <vt:lpstr>Prezentace aplikace PowerPoint</vt:lpstr>
      <vt:lpstr>Prezentace aplikace PowerPoint</vt:lpstr>
      <vt:lpstr>Nynější onemocnění</vt:lpstr>
      <vt:lpstr>Klinické vyšetření</vt:lpstr>
      <vt:lpstr>L-S oblast</vt:lpstr>
      <vt:lpstr>Vyšetření moče</vt:lpstr>
      <vt:lpstr>V případě nebezpečí z prodlení odběr moče cévkované </vt:lpstr>
      <vt:lpstr>Vyšetření moče kultivačně</vt:lpstr>
      <vt:lpstr>Prezentace aplikace PowerPoint</vt:lpstr>
      <vt:lpstr>Prezentace aplikace PowerPoint</vt:lpstr>
      <vt:lpstr>Odlišení pyelonefritidy od cystitidy jodalova kritéria</vt:lpstr>
      <vt:lpstr>                 Hospitalizace         </vt:lpstr>
      <vt:lpstr>Při pozdě nebo nesprávně léčené močové infekci hrozí vznik jizev.  Dívka s původně normálním USG nálezem na ledvinách.   V kojeneckém věku 3 x infekce močového traktu léčené perorálním antibiotikem.  Následně nefrologické vyšetření. Vesikoureterální reflux neprokázán. Funkce levé ledviny 4 %.  Doporučené kontroly krevního tlaku nebyly.   Ve 4 letech těžká asymptomatická hypertenze.  Nefrektomie levé ledviny. </vt:lpstr>
      <vt:lpstr>Prezentace aplikace PowerPoint</vt:lpstr>
      <vt:lpstr>Prezentace aplikace PowerPoint</vt:lpstr>
      <vt:lpstr>Terapie infekce močového traktu</vt:lpstr>
      <vt:lpstr>Aktuální doporučení</vt:lpstr>
      <vt:lpstr>Propuštění z hospitalizace po akutní pyelonefritidě</vt:lpstr>
      <vt:lpstr>            Mikční cystouretrografie</vt:lpstr>
      <vt:lpstr>Prezentace aplikace PowerPoint</vt:lpstr>
      <vt:lpstr>Prezentace aplikace PowerPoint</vt:lpstr>
      <vt:lpstr>Statická scintigrafie ledvin DMSA</vt:lpstr>
      <vt:lpstr>Prezentace aplikace PowerPoint</vt:lpstr>
      <vt:lpstr>Komplikované a recidivující močové infekce</vt:lpstr>
      <vt:lpstr>Komplexní vrozené vývojové vady</vt:lpstr>
      <vt:lpstr>Co dělat, když se močové infekce vrací ? </vt:lpstr>
      <vt:lpstr>        bowel bladder syndrome</vt:lpstr>
      <vt:lpstr>Udržování čistoty u dětí</vt:lpstr>
      <vt:lpstr>Prezentace aplikace PowerPoint</vt:lpstr>
      <vt:lpstr>-17 letá dívka, po přestěhování ze Slovenska 3 roky bez praktického pediatra -přivezena RZP na ambulanci DK pro asi 14 dnů trvající bolest hlavy a celkovou slabost -při vyšetření pacientka   dehydratovaná  kariézní dentice  malhygiena   scabies  objemné břicho bez známek peristaltiky   - absolvovala manuální vybavení stolice - ve FN Motol provedena rektální biopsie    s normálním nálezem  </vt:lpstr>
      <vt:lpstr>Chlapec 18 měsíců</vt:lpstr>
      <vt:lpstr>Prezentace aplikace PowerPoint</vt:lpstr>
      <vt:lpstr>Prezentace aplikace PowerPoint</vt:lpstr>
      <vt:lpstr>Prezentace aplikace PowerPoint</vt:lpstr>
      <vt:lpstr>Prezentace aplikace PowerPoint</vt:lpstr>
      <vt:lpstr>Lázně</vt:lpstr>
      <vt:lpstr>Prezentace aplikace PowerPoint</vt:lpstr>
      <vt:lpstr>Co máme koupit, aby se močové infekce neopakovaly ?</vt:lpstr>
      <vt:lpstr>Spolupráce s PLDD</vt:lpstr>
      <vt:lpstr>Děkuji za pozornost</vt:lpstr>
      <vt:lpstr>Prezentace aplikace PowerPoint</vt:lpstr>
      <vt:lpstr>Prezentace aplikace PowerPoint</vt:lpstr>
    </vt:vector>
  </TitlesOfParts>
  <Company>Fakultní nemocnice Plzeň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Infekce močového traktu</dc:title>
  <dc:creator>Sladkova Eva</dc:creator>
  <cp:lastModifiedBy>Sladkova Eva</cp:lastModifiedBy>
  <cp:revision>190</cp:revision>
  <dcterms:created xsi:type="dcterms:W3CDTF">2022-08-06T15:40:52Z</dcterms:created>
  <dcterms:modified xsi:type="dcterms:W3CDTF">2022-09-16T12:56:10Z</dcterms:modified>
</cp:coreProperties>
</file>