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sldIdLst>
    <p:sldId id="256" r:id="rId9"/>
    <p:sldId id="257" r:id="rId10"/>
    <p:sldId id="258" r:id="rId11"/>
    <p:sldId id="259" r:id="rId12"/>
    <p:sldId id="260" r:id="rId13"/>
    <p:sldId id="261" r:id="rId14"/>
    <p:sldId id="262" r:id="rId15"/>
    <p:sldId id="297" r:id="rId16"/>
    <p:sldId id="263" r:id="rId17"/>
    <p:sldId id="264" r:id="rId18"/>
    <p:sldId id="265" r:id="rId19"/>
    <p:sldId id="266" r:id="rId20"/>
    <p:sldId id="267" r:id="rId21"/>
    <p:sldId id="268" r:id="rId22"/>
    <p:sldId id="269" r:id="rId23"/>
    <p:sldId id="270" r:id="rId24"/>
    <p:sldId id="273" r:id="rId25"/>
    <p:sldId id="272" r:id="rId26"/>
    <p:sldId id="271" r:id="rId27"/>
    <p:sldId id="274" r:id="rId28"/>
    <p:sldId id="310" r:id="rId29"/>
    <p:sldId id="301" r:id="rId30"/>
    <p:sldId id="284" r:id="rId31"/>
    <p:sldId id="299" r:id="rId32"/>
    <p:sldId id="275" r:id="rId33"/>
    <p:sldId id="279" r:id="rId34"/>
    <p:sldId id="285" r:id="rId35"/>
    <p:sldId id="286" r:id="rId36"/>
    <p:sldId id="287" r:id="rId37"/>
    <p:sldId id="288" r:id="rId38"/>
    <p:sldId id="289" r:id="rId39"/>
    <p:sldId id="295" r:id="rId40"/>
    <p:sldId id="280" r:id="rId41"/>
    <p:sldId id="309" r:id="rId42"/>
    <p:sldId id="304" r:id="rId43"/>
    <p:sldId id="308" r:id="rId44"/>
    <p:sldId id="294" r:id="rId45"/>
  </p:sldIdLst>
  <p:sldSz cx="12192000" cy="685800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1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2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2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2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2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3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3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3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4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5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5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5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6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7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8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8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9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9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9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9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0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0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1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1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1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1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1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1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1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2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3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3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3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3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4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4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4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5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5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6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6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6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6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6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6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7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7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7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7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8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8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8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9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9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9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9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9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29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29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30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Klikněte pro úpravu formátu textu nadpisu</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Klikněte pro úpravu formátu textu nadpisu</a:t>
            </a: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Klikněte pro úpravu formátu textu nadpisu</a:t>
            </a: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cs-CZ" sz="1800" b="0" strike="noStrike" spc="-1">
                <a:latin typeface="Arial"/>
              </a:rPr>
              <a:t>Klikněte pro úpravu formátu textu nadpisu</a:t>
            </a:r>
          </a:p>
        </p:txBody>
      </p:sp>
      <p:sp>
        <p:nvSpPr>
          <p:cNvPr id="115"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18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1800" b="0" strike="noStrike" spc="-1">
                <a:latin typeface="Arial"/>
              </a:rPr>
              <a:t>Druhá úroveň</a:t>
            </a:r>
          </a:p>
          <a:p>
            <a:pPr marL="1296000" lvl="2" indent="-288000">
              <a:spcBef>
                <a:spcPts val="850"/>
              </a:spcBef>
              <a:buClr>
                <a:srgbClr val="000000"/>
              </a:buClr>
              <a:buSzPct val="45000"/>
              <a:buFont typeface="Wingdings" charset="2"/>
              <a:buChar char=""/>
            </a:pPr>
            <a:r>
              <a:rPr lang="cs-CZ" sz="1800" b="0" strike="noStrike" spc="-1">
                <a:latin typeface="Arial"/>
              </a:rPr>
              <a:t>Třetí úroveň</a:t>
            </a:r>
          </a:p>
          <a:p>
            <a:pPr marL="1728000" lvl="3" indent="-216000">
              <a:spcBef>
                <a:spcPts val="567"/>
              </a:spcBef>
              <a:buClr>
                <a:srgbClr val="000000"/>
              </a:buClr>
              <a:buSzPct val="75000"/>
              <a:buFont typeface="Symbol" charset="2"/>
              <a:buChar char=""/>
            </a:pPr>
            <a:r>
              <a:rPr lang="cs-CZ" sz="1800" b="0" strike="noStrike" spc="-1">
                <a:latin typeface="Arial"/>
              </a:rPr>
              <a:t>Čtvrtá úroveň osnovy</a:t>
            </a:r>
          </a:p>
          <a:p>
            <a:pPr marL="2160000" lvl="4" indent="-216000">
              <a:spcBef>
                <a:spcPts val="283"/>
              </a:spcBef>
              <a:buClr>
                <a:srgbClr val="000000"/>
              </a:buClr>
              <a:buSzPct val="45000"/>
              <a:buFont typeface="Wingdings" charset="2"/>
              <a:buChar char=""/>
            </a:pPr>
            <a:r>
              <a:rPr lang="cs-CZ" sz="1800" b="0" strike="noStrike" spc="-1">
                <a:latin typeface="Arial"/>
              </a:rPr>
              <a:t>Pátá úroveň osnovy</a:t>
            </a:r>
          </a:p>
          <a:p>
            <a:pPr marL="2592000" lvl="5" indent="-216000">
              <a:spcBef>
                <a:spcPts val="283"/>
              </a:spcBef>
              <a:buClr>
                <a:srgbClr val="000000"/>
              </a:buClr>
              <a:buSzPct val="45000"/>
              <a:buFont typeface="Wingdings" charset="2"/>
              <a:buChar char=""/>
            </a:pPr>
            <a:r>
              <a:rPr lang="cs-CZ" sz="1800" b="0" strike="noStrike" spc="-1">
                <a:latin typeface="Arial"/>
              </a:rPr>
              <a:t>Šestá úroveň</a:t>
            </a:r>
          </a:p>
          <a:p>
            <a:pPr marL="3024000" lvl="6" indent="-216000">
              <a:spcBef>
                <a:spcPts val="283"/>
              </a:spcBef>
              <a:buClr>
                <a:srgbClr val="000000"/>
              </a:buClr>
              <a:buSzPct val="45000"/>
              <a:buFont typeface="Wingdings" charset="2"/>
              <a:buChar char=""/>
            </a:pPr>
            <a:r>
              <a:rPr lang="cs-CZ" sz="1800" b="0" strike="noStrike" spc="-1">
                <a:latin typeface="Arial"/>
              </a:rPr>
              <a:t>Sedmá úroveň</a:t>
            </a:r>
          </a:p>
        </p:txBody>
      </p:sp>
      <p:sp>
        <p:nvSpPr>
          <p:cNvPr id="116"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18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1800" b="0" strike="noStrike" spc="-1">
                <a:latin typeface="Arial"/>
              </a:rPr>
              <a:t>Druhá úroveň</a:t>
            </a:r>
          </a:p>
          <a:p>
            <a:pPr marL="1296000" lvl="2" indent="-288000">
              <a:spcBef>
                <a:spcPts val="850"/>
              </a:spcBef>
              <a:buClr>
                <a:srgbClr val="000000"/>
              </a:buClr>
              <a:buSzPct val="45000"/>
              <a:buFont typeface="Wingdings" charset="2"/>
              <a:buChar char=""/>
            </a:pPr>
            <a:r>
              <a:rPr lang="cs-CZ" sz="1800" b="0" strike="noStrike" spc="-1">
                <a:latin typeface="Arial"/>
              </a:rPr>
              <a:t>Třetí úroveň</a:t>
            </a:r>
          </a:p>
          <a:p>
            <a:pPr marL="1728000" lvl="3" indent="-216000">
              <a:spcBef>
                <a:spcPts val="567"/>
              </a:spcBef>
              <a:buClr>
                <a:srgbClr val="000000"/>
              </a:buClr>
              <a:buSzPct val="75000"/>
              <a:buFont typeface="Symbol" charset="2"/>
              <a:buChar char=""/>
            </a:pPr>
            <a:r>
              <a:rPr lang="cs-CZ" sz="1800" b="0" strike="noStrike" spc="-1">
                <a:latin typeface="Arial"/>
              </a:rPr>
              <a:t>Čtvrtá úroveň osnovy</a:t>
            </a:r>
          </a:p>
          <a:p>
            <a:pPr marL="2160000" lvl="4" indent="-216000">
              <a:spcBef>
                <a:spcPts val="283"/>
              </a:spcBef>
              <a:buClr>
                <a:srgbClr val="000000"/>
              </a:buClr>
              <a:buSzPct val="45000"/>
              <a:buFont typeface="Wingdings" charset="2"/>
              <a:buChar char=""/>
            </a:pPr>
            <a:r>
              <a:rPr lang="cs-CZ" sz="1800" b="0" strike="noStrike" spc="-1">
                <a:latin typeface="Arial"/>
              </a:rPr>
              <a:t>Pátá úroveň osnovy</a:t>
            </a:r>
          </a:p>
          <a:p>
            <a:pPr marL="2592000" lvl="5" indent="-216000">
              <a:spcBef>
                <a:spcPts val="283"/>
              </a:spcBef>
              <a:buClr>
                <a:srgbClr val="000000"/>
              </a:buClr>
              <a:buSzPct val="45000"/>
              <a:buFont typeface="Wingdings" charset="2"/>
              <a:buChar char=""/>
            </a:pPr>
            <a:r>
              <a:rPr lang="cs-CZ" sz="1800" b="0" strike="noStrike" spc="-1">
                <a:latin typeface="Arial"/>
              </a:rPr>
              <a:t>Šestá úroveň</a:t>
            </a:r>
          </a:p>
          <a:p>
            <a:pPr marL="3024000" lvl="6" indent="-216000">
              <a:spcBef>
                <a:spcPts val="283"/>
              </a:spcBef>
              <a:buClr>
                <a:srgbClr val="000000"/>
              </a:buClr>
              <a:buSzPct val="45000"/>
              <a:buFont typeface="Wingdings" charset="2"/>
              <a:buChar char=""/>
            </a:pPr>
            <a:r>
              <a:rPr lang="cs-CZ" sz="18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cs-CZ" sz="1800" b="0" strike="noStrike" spc="-1">
                <a:latin typeface="Arial"/>
              </a:rPr>
              <a:t>Klikněte pro úpravu formátu textu nadpisu</a:t>
            </a:r>
          </a:p>
        </p:txBody>
      </p:sp>
      <p:sp>
        <p:nvSpPr>
          <p:cNvPr id="15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Klikněte pro úpravu formátu textu nadpisu</a:t>
            </a:r>
          </a:p>
        </p:txBody>
      </p:sp>
      <p:sp>
        <p:nvSpPr>
          <p:cNvPr id="19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Klikněte pro úpravu formátu textu nadpisu</a:t>
            </a:r>
          </a:p>
        </p:txBody>
      </p:sp>
      <p:sp>
        <p:nvSpPr>
          <p:cNvPr id="23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Klikněte pro úpravu formátu textu nadpisu</a:t>
            </a:r>
          </a:p>
        </p:txBody>
      </p:sp>
      <p:sp>
        <p:nvSpPr>
          <p:cNvPr id="26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471488" y="927720"/>
            <a:ext cx="10874632" cy="986805"/>
          </a:xfrm>
          <a:prstGeom prst="rect">
            <a:avLst/>
          </a:prstGeom>
          <a:noFill/>
          <a:ln w="0">
            <a:noFill/>
          </a:ln>
        </p:spPr>
        <p:txBody>
          <a:bodyPr lIns="90000" tIns="45000" rIns="90000" bIns="45000" anchor="b">
            <a:noAutofit/>
          </a:bodyPr>
          <a:lstStyle/>
          <a:p>
            <a:pPr>
              <a:lnSpc>
                <a:spcPct val="90000"/>
              </a:lnSpc>
            </a:pPr>
            <a:r>
              <a:rPr lang="cs-CZ" sz="4800" b="1" strike="noStrike" spc="-1" dirty="0">
                <a:solidFill>
                  <a:srgbClr val="002060"/>
                </a:solidFill>
                <a:latin typeface="Arial"/>
              </a:rPr>
              <a:t>Netradiční pohled na noční enurézu</a:t>
            </a:r>
          </a:p>
        </p:txBody>
      </p:sp>
      <p:sp>
        <p:nvSpPr>
          <p:cNvPr id="306" name="PlaceHolder 2"/>
          <p:cNvSpPr>
            <a:spLocks noGrp="1"/>
          </p:cNvSpPr>
          <p:nvPr>
            <p:ph/>
          </p:nvPr>
        </p:nvSpPr>
        <p:spPr>
          <a:xfrm>
            <a:off x="831960" y="4589640"/>
            <a:ext cx="10514160" cy="1498680"/>
          </a:xfrm>
          <a:prstGeom prst="rect">
            <a:avLst/>
          </a:prstGeom>
          <a:noFill/>
          <a:ln w="0">
            <a:noFill/>
          </a:ln>
        </p:spPr>
        <p:txBody>
          <a:bodyPr lIns="90000" tIns="45000" rIns="90000" bIns="45000" anchor="t">
            <a:noAutofit/>
          </a:bodyPr>
          <a:lstStyle/>
          <a:p>
            <a:pPr>
              <a:lnSpc>
                <a:spcPct val="90000"/>
              </a:lnSpc>
              <a:spcBef>
                <a:spcPts val="1001"/>
              </a:spcBef>
              <a:tabLst>
                <a:tab pos="0" algn="l"/>
              </a:tabLst>
            </a:pPr>
            <a:r>
              <a:rPr lang="cs-CZ" sz="2400" b="1" strike="noStrike" spc="-1">
                <a:solidFill>
                  <a:srgbClr val="FFFF00"/>
                </a:solidFill>
                <a:latin typeface="Calibri"/>
              </a:rPr>
              <a:t>Miloš Kuběna</a:t>
            </a:r>
            <a:endParaRPr lang="cs-CZ" sz="2400" b="0" strike="noStrike" spc="-1">
              <a:latin typeface="Arial"/>
            </a:endParaRPr>
          </a:p>
          <a:p>
            <a:pPr>
              <a:lnSpc>
                <a:spcPct val="90000"/>
              </a:lnSpc>
              <a:spcBef>
                <a:spcPts val="1001"/>
              </a:spcBef>
              <a:tabLst>
                <a:tab pos="0" algn="l"/>
              </a:tabLst>
            </a:pPr>
            <a:r>
              <a:rPr lang="cs-CZ" sz="2400" b="1" strike="noStrike" spc="-1">
                <a:solidFill>
                  <a:srgbClr val="FFFF00"/>
                </a:solidFill>
                <a:latin typeface="Calibri"/>
              </a:rPr>
              <a:t>Dětské oddělení Karlovy Vary</a:t>
            </a:r>
            <a:endParaRPr lang="cs-CZ" sz="2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800280" y="0"/>
            <a:ext cx="9142560" cy="893880"/>
          </a:xfrm>
          <a:prstGeom prst="rect">
            <a:avLst/>
          </a:prstGeom>
          <a:noFill/>
          <a:ln w="0">
            <a:noFill/>
          </a:ln>
        </p:spPr>
        <p:txBody>
          <a:bodyPr lIns="0" tIns="0" rIns="0" bIns="0" anchor="b">
            <a:normAutofit/>
          </a:bodyPr>
          <a:lstStyle/>
          <a:p>
            <a:pPr>
              <a:lnSpc>
                <a:spcPct val="90000"/>
              </a:lnSpc>
            </a:pPr>
            <a:r>
              <a:rPr lang="cs-CZ" sz="2000" b="0" strike="noStrike" spc="-1">
                <a:solidFill>
                  <a:srgbClr val="002060"/>
                </a:solidFill>
                <a:latin typeface="Arial Black"/>
              </a:rPr>
              <a:t>Zvláštnosti urgentní inkontinence /hyperaktivního detrusoru/ </a:t>
            </a:r>
            <a:br/>
            <a:r>
              <a:rPr lang="cs-CZ" sz="2000" b="0" strike="noStrike" spc="-1">
                <a:solidFill>
                  <a:srgbClr val="002060"/>
                </a:solidFill>
                <a:latin typeface="Arial Black"/>
              </a:rPr>
              <a:t>u dětí</a:t>
            </a:r>
            <a:endParaRPr lang="cs-CZ" sz="2000" b="0" strike="noStrike" spc="-1">
              <a:latin typeface="Arial"/>
            </a:endParaRPr>
          </a:p>
        </p:txBody>
      </p:sp>
      <p:sp>
        <p:nvSpPr>
          <p:cNvPr id="325" name="PlaceHolder 2"/>
          <p:cNvSpPr>
            <a:spLocks noGrp="1"/>
          </p:cNvSpPr>
          <p:nvPr>
            <p:ph type="subTitle"/>
          </p:nvPr>
        </p:nvSpPr>
        <p:spPr>
          <a:xfrm>
            <a:off x="450720" y="1000080"/>
            <a:ext cx="11143800" cy="5614560"/>
          </a:xfrm>
          <a:prstGeom prst="rect">
            <a:avLst/>
          </a:prstGeom>
          <a:noFill/>
          <a:ln w="0">
            <a:noFill/>
          </a:ln>
        </p:spPr>
        <p:txBody>
          <a:bodyPr lIns="0" tIns="0" rIns="0" bIns="0" anchor="t">
            <a:noAutofit/>
          </a:bodyPr>
          <a:lstStyle/>
          <a:p>
            <a:pPr>
              <a:lnSpc>
                <a:spcPct val="90000"/>
              </a:lnSpc>
              <a:spcBef>
                <a:spcPts val="1001"/>
              </a:spcBef>
              <a:tabLst>
                <a:tab pos="0" algn="l"/>
              </a:tabLst>
            </a:pPr>
            <a:r>
              <a:rPr lang="cs-CZ" sz="2000" b="1" strike="noStrike" spc="-1" dirty="0">
                <a:solidFill>
                  <a:srgbClr val="FFFF00"/>
                </a:solidFill>
                <a:latin typeface="Calibri"/>
              </a:rPr>
              <a:t>V noci se manifestuje jako klasická prostá enuréza, tj. koordinovaným pomočením</a:t>
            </a:r>
            <a:endParaRPr lang="cs-CZ" sz="2000" b="0" strike="noStrike" spc="-1" dirty="0">
              <a:latin typeface="Arial"/>
            </a:endParaRPr>
          </a:p>
          <a:p>
            <a:pPr marL="0" indent="0">
              <a:lnSpc>
                <a:spcPct val="90000"/>
              </a:lnSpc>
              <a:spcBef>
                <a:spcPts val="1001"/>
              </a:spcBef>
              <a:buNone/>
              <a:tabLst>
                <a:tab pos="0" algn="l"/>
              </a:tabLst>
            </a:pPr>
            <a:r>
              <a:rPr lang="cs-CZ" sz="2000" b="1" strike="noStrike" spc="-1" dirty="0">
                <a:solidFill>
                  <a:srgbClr val="FFFF00"/>
                </a:solidFill>
                <a:latin typeface="Calibri"/>
              </a:rPr>
              <a:t>   a ne urgencemi nutícími ke vstávání k vymočení, tj. nykturií. </a:t>
            </a:r>
            <a:endParaRPr lang="cs-CZ" sz="2000" b="0" strike="noStrike" spc="-1" dirty="0">
              <a:latin typeface="Arial"/>
            </a:endParaRPr>
          </a:p>
          <a:p>
            <a:pPr>
              <a:lnSpc>
                <a:spcPct val="90000"/>
              </a:lnSpc>
              <a:spcBef>
                <a:spcPts val="1001"/>
              </a:spcBef>
              <a:tabLst>
                <a:tab pos="0" algn="l"/>
              </a:tabLst>
            </a:pPr>
            <a:r>
              <a:rPr lang="cs-CZ" sz="2000" b="1" strike="noStrike" spc="-1" dirty="0">
                <a:solidFill>
                  <a:srgbClr val="FFFF00"/>
                </a:solidFill>
                <a:latin typeface="Calibri"/>
              </a:rPr>
              <a:t>Léčí se stejně na noc jako prostá enuréza, protože </a:t>
            </a:r>
            <a:r>
              <a:rPr lang="cs-CZ" sz="2000" b="1" strike="noStrike" spc="-1" dirty="0" err="1">
                <a:solidFill>
                  <a:srgbClr val="FFFF00"/>
                </a:solidFill>
                <a:latin typeface="Calibri"/>
              </a:rPr>
              <a:t>anticholinergika</a:t>
            </a:r>
            <a:r>
              <a:rPr lang="cs-CZ" sz="2000" b="1" strike="noStrike" spc="-1" dirty="0">
                <a:solidFill>
                  <a:srgbClr val="FFFF00"/>
                </a:solidFill>
                <a:latin typeface="Calibri"/>
              </a:rPr>
              <a:t> nemají předpokládaný efekt.</a:t>
            </a:r>
            <a:endParaRPr lang="cs-CZ" sz="2000" b="0" strike="noStrike" spc="-1" dirty="0">
              <a:latin typeface="Arial"/>
            </a:endParaRPr>
          </a:p>
          <a:p>
            <a:pPr>
              <a:lnSpc>
                <a:spcPct val="90000"/>
              </a:lnSpc>
              <a:spcBef>
                <a:spcPts val="1001"/>
              </a:spcBef>
              <a:tabLst>
                <a:tab pos="0" algn="l"/>
              </a:tabLst>
            </a:pPr>
            <a:r>
              <a:rPr lang="cs-CZ" sz="2000" b="1" strike="noStrike" spc="-1" dirty="0">
                <a:solidFill>
                  <a:srgbClr val="FFFF00"/>
                </a:solidFill>
                <a:latin typeface="Calibri"/>
              </a:rPr>
              <a:t>Někdy rodiče přichází s příznaky prosté enurézy a udávají, že dítě je přes den bez problémů, ale dříve urgence mělo.</a:t>
            </a:r>
            <a:endParaRPr lang="cs-CZ" sz="2000" b="0" strike="noStrike" spc="-1" dirty="0">
              <a:latin typeface="Arial"/>
            </a:endParaRPr>
          </a:p>
          <a:p>
            <a:pPr>
              <a:lnSpc>
                <a:spcPct val="90000"/>
              </a:lnSpc>
              <a:spcBef>
                <a:spcPts val="1001"/>
              </a:spcBef>
              <a:tabLst>
                <a:tab pos="0" algn="l"/>
              </a:tabLst>
            </a:pPr>
            <a:endParaRPr lang="cs-CZ" sz="2000" b="0" strike="noStrike" spc="-1" dirty="0">
              <a:latin typeface="Arial"/>
            </a:endParaRPr>
          </a:p>
          <a:p>
            <a:pPr>
              <a:lnSpc>
                <a:spcPct val="90000"/>
              </a:lnSpc>
              <a:spcBef>
                <a:spcPts val="1001"/>
              </a:spcBef>
              <a:tabLst>
                <a:tab pos="0" algn="l"/>
              </a:tabLst>
            </a:pPr>
            <a:r>
              <a:rPr lang="cs-CZ" sz="2000" b="1" strike="noStrike" spc="-1" dirty="0">
                <a:solidFill>
                  <a:srgbClr val="002060"/>
                </a:solidFill>
                <a:latin typeface="Calibri"/>
              </a:rPr>
              <a:t>Kombinace potíží:  </a:t>
            </a:r>
            <a:r>
              <a:rPr lang="cs-CZ" sz="2000" b="1" strike="noStrike" spc="-1" dirty="0">
                <a:solidFill>
                  <a:srgbClr val="FFFF00"/>
                </a:solidFill>
                <a:latin typeface="Calibri"/>
              </a:rPr>
              <a:t>noční pomočování bez denního </a:t>
            </a:r>
            <a:r>
              <a:rPr lang="cs-CZ" sz="2000" b="1" strike="noStrike" spc="-1" dirty="0" err="1">
                <a:solidFill>
                  <a:srgbClr val="FFFF00"/>
                </a:solidFill>
                <a:latin typeface="Calibri"/>
              </a:rPr>
              <a:t>umočování</a:t>
            </a:r>
            <a:r>
              <a:rPr lang="cs-CZ" sz="2000" b="1" strike="noStrike" spc="-1" dirty="0">
                <a:solidFill>
                  <a:srgbClr val="FFFF00"/>
                </a:solidFill>
                <a:latin typeface="Calibri"/>
              </a:rPr>
              <a:t> </a:t>
            </a:r>
            <a:endParaRPr lang="cs-CZ" sz="2000" b="0" strike="noStrike" spc="-1" dirty="0">
              <a:latin typeface="Arial"/>
            </a:endParaRPr>
          </a:p>
          <a:p>
            <a:pPr>
              <a:lnSpc>
                <a:spcPct val="90000"/>
              </a:lnSpc>
              <a:spcBef>
                <a:spcPts val="1001"/>
              </a:spcBef>
              <a:tabLst>
                <a:tab pos="0" algn="l"/>
              </a:tabLst>
            </a:pPr>
            <a:r>
              <a:rPr lang="cs-CZ" sz="2000" b="1" strike="noStrike" spc="-1" dirty="0">
                <a:solidFill>
                  <a:srgbClr val="FFFF00"/>
                </a:solidFill>
                <a:latin typeface="Calibri"/>
              </a:rPr>
              <a:t>                                   noční pomočování s denním </a:t>
            </a:r>
            <a:r>
              <a:rPr lang="cs-CZ" sz="2000" b="1" strike="noStrike" spc="-1" dirty="0" err="1">
                <a:solidFill>
                  <a:srgbClr val="FFFF00"/>
                </a:solidFill>
                <a:latin typeface="Calibri"/>
              </a:rPr>
              <a:t>umočováním</a:t>
            </a:r>
            <a:endParaRPr lang="cs-CZ" sz="2000" b="0" strike="noStrike" spc="-1" dirty="0">
              <a:latin typeface="Arial"/>
            </a:endParaRPr>
          </a:p>
          <a:p>
            <a:pPr marL="0" indent="0">
              <a:spcBef>
                <a:spcPts val="1001"/>
              </a:spcBef>
              <a:buNone/>
              <a:tabLst>
                <a:tab pos="0" algn="l"/>
              </a:tabLst>
            </a:pPr>
            <a:r>
              <a:rPr lang="cs-CZ" sz="2000" b="1" strike="noStrike" spc="-1" dirty="0">
                <a:solidFill>
                  <a:srgbClr val="FFFF00"/>
                </a:solidFill>
                <a:latin typeface="Calibri"/>
              </a:rPr>
              <a:t>                                      denní </a:t>
            </a:r>
            <a:r>
              <a:rPr lang="cs-CZ" sz="2000" b="1" strike="noStrike" spc="-1" dirty="0" err="1">
                <a:solidFill>
                  <a:srgbClr val="FFFF00"/>
                </a:solidFill>
                <a:latin typeface="Calibri"/>
              </a:rPr>
              <a:t>umočování</a:t>
            </a:r>
            <a:r>
              <a:rPr lang="cs-CZ" sz="2000" b="1" strike="noStrike" spc="-1" dirty="0">
                <a:solidFill>
                  <a:srgbClr val="FFFF00"/>
                </a:solidFill>
                <a:latin typeface="Calibri"/>
              </a:rPr>
              <a:t> bez nočního pomočování</a:t>
            </a:r>
          </a:p>
          <a:p>
            <a:pPr marL="0" indent="0">
              <a:spcBef>
                <a:spcPts val="1001"/>
              </a:spcBef>
              <a:buNone/>
              <a:tabLst>
                <a:tab pos="0" algn="l"/>
              </a:tabLst>
            </a:pPr>
            <a:r>
              <a:rPr lang="cs-CZ" sz="2000" b="1" strike="noStrike" spc="-1" dirty="0">
                <a:solidFill>
                  <a:srgbClr val="FFFF00"/>
                </a:solidFill>
                <a:latin typeface="Calibri"/>
              </a:rPr>
              <a:t>                                     noční pomočování bez denního </a:t>
            </a:r>
            <a:r>
              <a:rPr lang="cs-CZ" sz="2000" b="1" strike="noStrike" spc="-1" dirty="0" err="1">
                <a:solidFill>
                  <a:srgbClr val="FFFF00"/>
                </a:solidFill>
                <a:latin typeface="Calibri"/>
              </a:rPr>
              <a:t>umočování</a:t>
            </a:r>
            <a:r>
              <a:rPr lang="cs-CZ" sz="2000" b="1" strike="noStrike" spc="-1" dirty="0">
                <a:solidFill>
                  <a:srgbClr val="FFFF00"/>
                </a:solidFill>
                <a:latin typeface="Calibri"/>
              </a:rPr>
              <a:t>, dříve ale denní  </a:t>
            </a:r>
            <a:r>
              <a:rPr lang="cs-CZ" sz="2000" b="1" strike="noStrike" spc="-1" dirty="0" err="1">
                <a:solidFill>
                  <a:srgbClr val="FFFF00"/>
                </a:solidFill>
                <a:latin typeface="Calibri"/>
              </a:rPr>
              <a:t>umočování</a:t>
            </a:r>
            <a:r>
              <a:rPr lang="cs-CZ" sz="2000" b="1" strike="noStrike" spc="-1" dirty="0">
                <a:solidFill>
                  <a:srgbClr val="FFFF00"/>
                </a:solidFill>
                <a:latin typeface="Calibri"/>
              </a:rPr>
              <a:t> bylo</a:t>
            </a:r>
            <a:endParaRPr lang="cs-CZ" sz="2000" spc="-1" dirty="0"/>
          </a:p>
          <a:p>
            <a:pPr marL="0" indent="0">
              <a:spcBef>
                <a:spcPts val="1001"/>
              </a:spcBef>
              <a:buNone/>
              <a:tabLst>
                <a:tab pos="0" algn="l"/>
              </a:tabLst>
            </a:pPr>
            <a:r>
              <a:rPr lang="cs-CZ" sz="2000" b="1" strike="noStrike" spc="-1" dirty="0">
                <a:solidFill>
                  <a:srgbClr val="FFFF00"/>
                </a:solidFill>
                <a:latin typeface="Calibri"/>
              </a:rPr>
              <a:t>            </a:t>
            </a:r>
            <a:endParaRPr lang="cs-CZ" sz="2000" spc="-1" dirty="0"/>
          </a:p>
          <a:p>
            <a:pPr>
              <a:lnSpc>
                <a:spcPct val="90000"/>
              </a:lnSpc>
              <a:spcBef>
                <a:spcPts val="1001"/>
              </a:spcBef>
              <a:tabLst>
                <a:tab pos="0" algn="l"/>
              </a:tabLst>
            </a:pPr>
            <a:r>
              <a:rPr lang="cs-CZ" sz="2400" b="1" strike="noStrike" spc="-1" dirty="0">
                <a:solidFill>
                  <a:srgbClr val="FFFF00"/>
                </a:solidFill>
                <a:latin typeface="Calibri"/>
              </a:rPr>
              <a:t>Otázka: Nemá dítě s nočním pomočováním a denním </a:t>
            </a:r>
            <a:r>
              <a:rPr lang="cs-CZ" sz="2400" b="1" strike="noStrike" spc="-1" dirty="0" err="1">
                <a:solidFill>
                  <a:srgbClr val="FFFF00"/>
                </a:solidFill>
                <a:latin typeface="Calibri"/>
              </a:rPr>
              <a:t>umočováním</a:t>
            </a:r>
            <a:r>
              <a:rPr lang="cs-CZ" sz="2400" b="1" strike="noStrike" spc="-1" dirty="0">
                <a:solidFill>
                  <a:srgbClr val="FFFF00"/>
                </a:solidFill>
                <a:latin typeface="Calibri"/>
              </a:rPr>
              <a:t> dvě rozdílné poruchy současně? </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000" b="1" strike="noStrike" spc="-1" dirty="0">
                <a:solidFill>
                  <a:srgbClr val="FFFF00"/>
                </a:solidFill>
                <a:latin typeface="Calibri"/>
              </a:rPr>
              <a:t>                                  </a:t>
            </a:r>
            <a:endParaRPr lang="cs-CZ" sz="20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subTitle"/>
          </p:nvPr>
        </p:nvSpPr>
        <p:spPr>
          <a:xfrm>
            <a:off x="596520" y="914400"/>
            <a:ext cx="10441440" cy="5246280"/>
          </a:xfrm>
          <a:prstGeom prst="rect">
            <a:avLst/>
          </a:prstGeom>
          <a:noFill/>
          <a:ln w="0">
            <a:noFill/>
          </a:ln>
        </p:spPr>
        <p:txBody>
          <a:bodyPr lIns="0" tIns="0" rIns="0" bIns="0" anchor="t">
            <a:normAutofit fontScale="25000" lnSpcReduction="20000"/>
          </a:bodyPr>
          <a:lstStyle/>
          <a:p>
            <a:pPr>
              <a:lnSpc>
                <a:spcPct val="90000"/>
              </a:lnSpc>
              <a:spcBef>
                <a:spcPts val="1001"/>
              </a:spcBef>
              <a:tabLst>
                <a:tab pos="0" algn="l"/>
              </a:tabLst>
            </a:pPr>
            <a:endParaRPr lang="cs-CZ" sz="3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 1.</a:t>
            </a:r>
            <a:r>
              <a:rPr lang="cs-CZ" sz="6000" b="1" strike="noStrike" spc="-1" dirty="0">
                <a:solidFill>
                  <a:srgbClr val="FFFF00"/>
                </a:solidFill>
                <a:latin typeface="Calibri"/>
              </a:rPr>
              <a:t>   </a:t>
            </a:r>
            <a:r>
              <a:rPr lang="cs-CZ" sz="11200" b="1" strike="noStrike" spc="-1" dirty="0">
                <a:solidFill>
                  <a:srgbClr val="FFFF00"/>
                </a:solidFill>
                <a:latin typeface="Calibri"/>
              </a:rPr>
              <a:t>k pomočování  dochází ve spánku. Vhodný termín by mohl být –</a:t>
            </a: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     spánková enuréza nebo spánková inkontinence.</a:t>
            </a:r>
            <a:endParaRPr lang="cs-CZ" sz="11200" b="0" strike="noStrike" spc="-1" dirty="0">
              <a:latin typeface="Arial"/>
            </a:endParaRPr>
          </a:p>
          <a:p>
            <a:pP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2. pomočení se děje jednorázovou koordinovanou  mikcí. Je shodné </a:t>
            </a: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    s  močením v  době bdělosti, až  na to, že není spuštěno vůlí.      </a:t>
            </a:r>
            <a:endParaRPr lang="cs-CZ" sz="11200" b="0" strike="noStrike" spc="-1" dirty="0">
              <a:latin typeface="Arial"/>
            </a:endParaRPr>
          </a:p>
          <a:p>
            <a:pPr algn="ct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3. k pomočování docházím ve věku, kdy se má za to, že se děti již ve  </a:t>
            </a:r>
            <a:endParaRPr lang="cs-CZ" sz="11200" b="0" strike="noStrike" spc="-1" dirty="0">
              <a:latin typeface="Arial"/>
            </a:endParaRPr>
          </a:p>
          <a:p>
            <a:pPr marL="0" indent="0">
              <a:lnSpc>
                <a:spcPct val="90000"/>
              </a:lnSpc>
              <a:spcBef>
                <a:spcPts val="1001"/>
              </a:spcBef>
              <a:buNone/>
              <a:tabLst>
                <a:tab pos="0" algn="l"/>
              </a:tabLst>
            </a:pPr>
            <a:r>
              <a:rPr lang="cs-CZ" sz="11200" b="1" strike="noStrike" spc="-1" dirty="0">
                <a:solidFill>
                  <a:srgbClr val="FFFF00"/>
                </a:solidFill>
                <a:latin typeface="Calibri"/>
              </a:rPr>
              <a:t>      spánku  nepomočují. „ Úředně“ stanoven věk 5 let.</a:t>
            </a:r>
          </a:p>
          <a:p>
            <a:pPr marL="0" indent="0">
              <a:lnSpc>
                <a:spcPct val="90000"/>
              </a:lnSpc>
              <a:spcBef>
                <a:spcPts val="1001"/>
              </a:spcBef>
              <a:buNone/>
              <a:tabLst>
                <a:tab pos="0" algn="l"/>
              </a:tabLst>
            </a:pPr>
            <a:endParaRPr lang="cs-CZ" sz="11200" b="1" spc="-1" dirty="0">
              <a:solidFill>
                <a:srgbClr val="FFFF00"/>
              </a:solidFill>
              <a:latin typeface="Calibri"/>
            </a:endParaRPr>
          </a:p>
          <a:p>
            <a:pPr marL="0" indent="0">
              <a:lnSpc>
                <a:spcPct val="90000"/>
              </a:lnSpc>
              <a:spcBef>
                <a:spcPts val="1001"/>
              </a:spcBef>
              <a:buNone/>
              <a:tabLst>
                <a:tab pos="0" algn="l"/>
              </a:tabLst>
            </a:pPr>
            <a:r>
              <a:rPr lang="cs-CZ" sz="11200" b="1" strike="noStrike" spc="-1" dirty="0">
                <a:solidFill>
                  <a:srgbClr val="FFFF00"/>
                </a:solidFill>
                <a:latin typeface="Calibri"/>
              </a:rPr>
              <a:t>      </a:t>
            </a:r>
            <a:r>
              <a:rPr lang="cs-CZ" sz="11200" b="1" strike="noStrike" spc="-1" dirty="0">
                <a:solidFill>
                  <a:srgbClr val="002060"/>
                </a:solidFill>
                <a:latin typeface="Calibri"/>
              </a:rPr>
              <a:t>Jak vzniká spánková kontinence ?</a:t>
            </a:r>
            <a:endParaRPr lang="cs-CZ" sz="11200" b="0" strike="noStrike" spc="-1" dirty="0">
              <a:solidFill>
                <a:srgbClr val="002060"/>
              </a:solidFill>
              <a:latin typeface="Arial"/>
            </a:endParaRPr>
          </a:p>
          <a:p>
            <a:pPr>
              <a:lnSpc>
                <a:spcPct val="90000"/>
              </a:lnSpc>
              <a:spcBef>
                <a:spcPts val="1001"/>
              </a:spcBef>
              <a:tabLst>
                <a:tab pos="0" algn="l"/>
              </a:tabLst>
            </a:pPr>
            <a:endParaRPr lang="cs-CZ" sz="11200" b="0" strike="noStrike" spc="-1" dirty="0">
              <a:solidFill>
                <a:srgbClr val="002060"/>
              </a:solidFill>
              <a:latin typeface="Arial"/>
            </a:endParaRPr>
          </a:p>
          <a:p>
            <a:pP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r>
              <a:rPr lang="cs-CZ" sz="3600" b="0" strike="noStrike" spc="-1" dirty="0">
                <a:solidFill>
                  <a:srgbClr val="FFFF00"/>
                </a:solidFill>
                <a:latin typeface="Calibri"/>
              </a:rPr>
              <a:t> </a:t>
            </a:r>
            <a:endParaRPr lang="cs-CZ" sz="3600" b="0" strike="noStrike" spc="-1" dirty="0">
              <a:latin typeface="Arial"/>
            </a:endParaRPr>
          </a:p>
          <a:p>
            <a:pPr>
              <a:lnSpc>
                <a:spcPct val="90000"/>
              </a:lnSpc>
              <a:spcBef>
                <a:spcPts val="1001"/>
              </a:spcBef>
              <a:tabLst>
                <a:tab pos="0" algn="l"/>
              </a:tabLst>
            </a:pPr>
            <a:endParaRPr lang="cs-CZ" sz="3600" b="0" strike="noStrike" spc="-1" dirty="0">
              <a:latin typeface="Arial"/>
            </a:endParaRPr>
          </a:p>
          <a:p>
            <a:pPr>
              <a:lnSpc>
                <a:spcPct val="90000"/>
              </a:lnSpc>
              <a:spcBef>
                <a:spcPts val="1001"/>
              </a:spcBef>
              <a:tabLst>
                <a:tab pos="0" algn="l"/>
              </a:tabLst>
            </a:pPr>
            <a:r>
              <a:rPr lang="cs-CZ" sz="3600" b="0" strike="noStrike" spc="-1" dirty="0">
                <a:solidFill>
                  <a:srgbClr val="FFFF00"/>
                </a:solidFill>
                <a:latin typeface="Calibri"/>
              </a:rPr>
              <a:t>  </a:t>
            </a:r>
            <a:endParaRPr lang="cs-CZ" sz="3600" b="0" strike="noStrike" spc="-1" dirty="0">
              <a:latin typeface="Arial"/>
            </a:endParaRPr>
          </a:p>
        </p:txBody>
      </p:sp>
      <p:sp>
        <p:nvSpPr>
          <p:cNvPr id="327" name="PlaceHolder 2"/>
          <p:cNvSpPr>
            <a:spLocks noGrp="1"/>
          </p:cNvSpPr>
          <p:nvPr>
            <p:ph type="title"/>
          </p:nvPr>
        </p:nvSpPr>
        <p:spPr>
          <a:xfrm>
            <a:off x="133200" y="299880"/>
            <a:ext cx="10757160" cy="441360"/>
          </a:xfrm>
          <a:prstGeom prst="rect">
            <a:avLst/>
          </a:prstGeom>
          <a:noFill/>
          <a:ln w="0">
            <a:noFill/>
          </a:ln>
        </p:spPr>
        <p:txBody>
          <a:bodyPr lIns="0" tIns="0" rIns="0" bIns="0" anchor="b">
            <a:noAutofit/>
          </a:bodyPr>
          <a:lstStyle/>
          <a:p>
            <a:pPr>
              <a:lnSpc>
                <a:spcPct val="90000"/>
              </a:lnSpc>
            </a:pPr>
            <a:r>
              <a:rPr lang="cs-CZ" sz="2800" b="1" strike="noStrike" spc="-1">
                <a:solidFill>
                  <a:srgbClr val="002060"/>
                </a:solidFill>
                <a:latin typeface="Arial"/>
              </a:rPr>
              <a:t>           </a:t>
            </a:r>
            <a:r>
              <a:rPr lang="cs-CZ" sz="2800" b="1" strike="noStrike" spc="-1">
                <a:solidFill>
                  <a:srgbClr val="002060"/>
                </a:solidFill>
                <a:latin typeface="Arial Black"/>
              </a:rPr>
              <a:t>Prostá noční enuréza – definice</a:t>
            </a:r>
            <a:endParaRPr lang="cs-CZ" sz="2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437400" y="264960"/>
            <a:ext cx="11189880" cy="501840"/>
          </a:xfrm>
          <a:prstGeom prst="rect">
            <a:avLst/>
          </a:prstGeom>
          <a:noFill/>
          <a:ln w="0">
            <a:noFill/>
          </a:ln>
        </p:spPr>
        <p:txBody>
          <a:bodyPr lIns="90000" tIns="45000" rIns="90000" bIns="45000" anchor="b">
            <a:noAutofit/>
          </a:bodyPr>
          <a:lstStyle/>
          <a:p>
            <a:pPr algn="just">
              <a:lnSpc>
                <a:spcPct val="90000"/>
              </a:lnSpc>
            </a:pPr>
            <a:r>
              <a:rPr lang="cs-CZ" sz="2800" b="0" strike="noStrike" spc="-1" dirty="0">
                <a:solidFill>
                  <a:srgbClr val="002060"/>
                </a:solidFill>
                <a:latin typeface="Arial Black"/>
              </a:rPr>
              <a:t>      Může a musí být dítě učeno spánkové kontinenci?</a:t>
            </a:r>
            <a:endParaRPr lang="cs-CZ" sz="2800" b="0" strike="noStrike" spc="-1" dirty="0">
              <a:latin typeface="Arial"/>
            </a:endParaRPr>
          </a:p>
        </p:txBody>
      </p:sp>
      <p:sp>
        <p:nvSpPr>
          <p:cNvPr id="329" name="PlaceHolder 2"/>
          <p:cNvSpPr>
            <a:spLocks noGrp="1"/>
          </p:cNvSpPr>
          <p:nvPr>
            <p:ph/>
          </p:nvPr>
        </p:nvSpPr>
        <p:spPr>
          <a:xfrm>
            <a:off x="775080" y="929880"/>
            <a:ext cx="10514160" cy="5319720"/>
          </a:xfrm>
          <a:prstGeom prst="rect">
            <a:avLst/>
          </a:prstGeom>
          <a:noFill/>
          <a:ln w="0">
            <a:noFill/>
          </a:ln>
        </p:spPr>
        <p:txBody>
          <a:bodyPr lIns="90000" tIns="45000" rIns="90000" bIns="45000" anchor="t">
            <a:normAutofit fontScale="95500" lnSpcReduction="10000"/>
          </a:bodyPr>
          <a:lstStyle/>
          <a:p>
            <a:pPr>
              <a:lnSpc>
                <a:spcPct val="90000"/>
              </a:lnSpc>
              <a:spcBef>
                <a:spcPts val="1001"/>
              </a:spcBef>
              <a:tabLst>
                <a:tab pos="0" algn="l"/>
              </a:tabLst>
            </a:pPr>
            <a:r>
              <a:rPr lang="cs-CZ" sz="2400" b="1" strike="noStrike" spc="-1" dirty="0">
                <a:solidFill>
                  <a:srgbClr val="FFFF00"/>
                </a:solidFill>
                <a:latin typeface="Calibri"/>
              </a:rPr>
              <a:t>Nemůže, protože nelze se učit něčemu, co má probíhat během spánkového útlumu mozkové kůry, kdy „o sobě nevíme“. </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a:rPr>
              <a:t>Nemusí, protože dítě je k této schopnosti „naprogramováno“ a se zráním CNS přichází spánková kontinence automaticky sama. Je vůlí neovlivnitelná.</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900" b="1" strike="noStrike" spc="-1" dirty="0">
                <a:solidFill>
                  <a:srgbClr val="002060"/>
                </a:solidFill>
                <a:latin typeface="Calibri"/>
              </a:rPr>
              <a:t>Platí to pro všechny obratlovce – nutné k přežití (znečištění, prozrazení).</a:t>
            </a:r>
            <a:endParaRPr lang="cs-CZ" sz="2900" b="0" strike="noStrike" spc="-1" dirty="0">
              <a:solidFill>
                <a:srgbClr val="002060"/>
              </a:solidFill>
              <a:latin typeface="Arial"/>
            </a:endParaRPr>
          </a:p>
          <a:p>
            <a:pPr>
              <a:lnSpc>
                <a:spcPct val="90000"/>
              </a:lnSpc>
              <a:spcBef>
                <a:spcPts val="1001"/>
              </a:spcBef>
              <a:tabLst>
                <a:tab pos="0" algn="l"/>
              </a:tabLst>
            </a:pPr>
            <a:r>
              <a:rPr lang="cs-CZ" sz="2400" b="1" spc="-1" dirty="0">
                <a:solidFill>
                  <a:srgbClr val="FFFF00"/>
                </a:solidFill>
                <a:latin typeface="Calibri"/>
              </a:rPr>
              <a:t>s</a:t>
            </a:r>
            <a:r>
              <a:rPr lang="cs-CZ" sz="2400" b="1" strike="noStrike" spc="-1" dirty="0">
                <a:solidFill>
                  <a:srgbClr val="FFFF00"/>
                </a:solidFill>
                <a:latin typeface="Calibri"/>
              </a:rPr>
              <a:t>trategie hygieny u obratlovců: Domácí zvířata, myši, ptáci, plazi – všichni ovládají močový měchýř včetně spánkové kontinence a nikdo je tomu neučí</a:t>
            </a:r>
          </a:p>
          <a:p>
            <a:pPr>
              <a:lnSpc>
                <a:spcPct val="90000"/>
              </a:lnSpc>
              <a:spcBef>
                <a:spcPts val="1001"/>
              </a:spcBef>
              <a:tabLst>
                <a:tab pos="0" algn="l"/>
              </a:tabLst>
            </a:pPr>
            <a:r>
              <a:rPr lang="cs-CZ" sz="2100" b="1" strike="noStrike" spc="-1" dirty="0">
                <a:solidFill>
                  <a:srgbClr val="FFFF00"/>
                </a:solidFill>
                <a:latin typeface="Arial"/>
              </a:rPr>
              <a:t>Děti primitivních kmenů - ve výchově to neřeší</a:t>
            </a:r>
            <a:r>
              <a:rPr lang="cs-CZ" sz="2100" b="0" strike="noStrike" spc="-1" dirty="0">
                <a:solidFill>
                  <a:srgbClr val="FFFF00"/>
                </a:solidFill>
                <a:latin typeface="Arial"/>
              </a:rPr>
              <a:t> </a:t>
            </a:r>
            <a:r>
              <a:rPr lang="cs-CZ" sz="2100" b="1" strike="noStrike" spc="-1" dirty="0">
                <a:solidFill>
                  <a:srgbClr val="FFFF00"/>
                </a:solidFill>
                <a:latin typeface="Arial"/>
              </a:rPr>
              <a:t>a měchýř ovládají jako my</a:t>
            </a:r>
          </a:p>
          <a:p>
            <a:pPr>
              <a:lnSpc>
                <a:spcPct val="90000"/>
              </a:lnSpc>
              <a:spcBef>
                <a:spcPts val="1001"/>
              </a:spcBef>
              <a:tabLst>
                <a:tab pos="0" algn="l"/>
              </a:tabLst>
            </a:pPr>
            <a:r>
              <a:rPr lang="cs-CZ" sz="2600" b="1" strike="noStrike" spc="-1" dirty="0">
                <a:solidFill>
                  <a:srgbClr val="FFFF00"/>
                </a:solidFill>
                <a:latin typeface="Calibri"/>
              </a:rPr>
              <a:t>Opice se denní čistotě, tj. chodit na určité nenaučí. Stejně tak stepní </a:t>
            </a:r>
          </a:p>
          <a:p>
            <a:pPr marL="0" indent="0">
              <a:lnSpc>
                <a:spcPct val="90000"/>
              </a:lnSpc>
              <a:spcBef>
                <a:spcPts val="1001"/>
              </a:spcBef>
              <a:buNone/>
              <a:tabLst>
                <a:tab pos="0" algn="l"/>
              </a:tabLst>
            </a:pPr>
            <a:r>
              <a:rPr lang="cs-CZ" sz="2600" b="1" strike="noStrike" spc="-1" dirty="0">
                <a:solidFill>
                  <a:srgbClr val="FFFF00"/>
                </a:solidFill>
                <a:latin typeface="Calibri"/>
              </a:rPr>
              <a:t>   kopytníci. Nepotřebují to.</a:t>
            </a:r>
            <a:endParaRPr lang="cs-CZ" sz="2600" b="0" strike="noStrike" spc="-1" dirty="0">
              <a:latin typeface="Arial"/>
            </a:endParaRPr>
          </a:p>
          <a:p>
            <a:pPr marL="0" indent="0">
              <a:lnSpc>
                <a:spcPct val="90000"/>
              </a:lnSpc>
              <a:spcBef>
                <a:spcPts val="1001"/>
              </a:spcBef>
              <a:buNone/>
              <a:tabLst>
                <a:tab pos="0" algn="l"/>
              </a:tabLst>
            </a:pPr>
            <a:r>
              <a:rPr lang="cs-CZ" sz="2600" b="1" strike="noStrike" spc="-1" dirty="0">
                <a:solidFill>
                  <a:srgbClr val="FFFF00"/>
                </a:solidFill>
                <a:latin typeface="Arial Black"/>
              </a:rPr>
              <a:t>     </a:t>
            </a:r>
            <a:endParaRPr lang="cs-CZ" sz="26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Zástupný symbol pro obsah 4"/>
          <p:cNvPicPr/>
          <p:nvPr/>
        </p:nvPicPr>
        <p:blipFill>
          <a:blip r:embed="rId2"/>
          <a:stretch/>
        </p:blipFill>
        <p:spPr>
          <a:xfrm rot="5400000">
            <a:off x="5183280" y="1108080"/>
            <a:ext cx="6170760" cy="4627800"/>
          </a:xfrm>
          <a:prstGeom prst="rect">
            <a:avLst/>
          </a:prstGeom>
          <a:ln w="0">
            <a:noFill/>
          </a:ln>
        </p:spPr>
      </p:pic>
      <p:sp>
        <p:nvSpPr>
          <p:cNvPr id="331" name="PlaceHolder 1"/>
          <p:cNvSpPr>
            <a:spLocks noGrp="1"/>
          </p:cNvSpPr>
          <p:nvPr>
            <p:ph/>
          </p:nvPr>
        </p:nvSpPr>
        <p:spPr>
          <a:xfrm>
            <a:off x="839880" y="2057400"/>
            <a:ext cx="3930840" cy="3810240"/>
          </a:xfrm>
          <a:prstGeom prst="rect">
            <a:avLst/>
          </a:prstGeom>
          <a:noFill/>
          <a:ln w="0">
            <a:noFill/>
          </a:ln>
        </p:spPr>
        <p:txBody>
          <a:bodyPr lIns="90000" tIns="45000" rIns="90000" bIns="45000" anchor="t">
            <a:normAutofit/>
          </a:bodyPr>
          <a:lstStyle/>
          <a:p>
            <a:pPr>
              <a:lnSpc>
                <a:spcPct val="90000"/>
              </a:lnSpc>
              <a:spcBef>
                <a:spcPts val="1001"/>
              </a:spcBef>
              <a:tabLst>
                <a:tab pos="0" algn="l"/>
              </a:tabLst>
            </a:pPr>
            <a:r>
              <a:rPr lang="cs-CZ" sz="4000" b="0" strike="noStrike" spc="-1">
                <a:solidFill>
                  <a:srgbClr val="FFFF00"/>
                </a:solidFill>
                <a:latin typeface="Calibri"/>
              </a:rPr>
              <a:t>Někdo si myslí, že výchova možná a nutná je.</a:t>
            </a:r>
            <a:endParaRPr lang="cs-CZ" sz="40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Obrázek 1"/>
          <p:cNvPicPr/>
          <p:nvPr/>
        </p:nvPicPr>
        <p:blipFill>
          <a:blip r:embed="rId2"/>
          <a:stretch/>
        </p:blipFill>
        <p:spPr>
          <a:xfrm>
            <a:off x="3524400" y="0"/>
            <a:ext cx="5142240" cy="68565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838080" y="365040"/>
            <a:ext cx="10514160" cy="345960"/>
          </a:xfrm>
          <a:prstGeom prst="rect">
            <a:avLst/>
          </a:prstGeom>
          <a:noFill/>
          <a:ln w="0">
            <a:noFill/>
          </a:ln>
        </p:spPr>
        <p:txBody>
          <a:bodyPr lIns="0" tIns="0" rIns="0" bIns="0" anchor="ctr">
            <a:normAutofit fontScale="90000"/>
          </a:bodyPr>
          <a:lstStyle/>
          <a:p>
            <a:pPr>
              <a:lnSpc>
                <a:spcPct val="90000"/>
              </a:lnSpc>
            </a:pPr>
            <a:r>
              <a:rPr lang="cs-CZ" sz="4400" b="0" strike="noStrike" spc="-1">
                <a:solidFill>
                  <a:srgbClr val="000000"/>
                </a:solidFill>
                <a:latin typeface="Calibri Light"/>
              </a:rPr>
              <a:t>               </a:t>
            </a:r>
            <a:r>
              <a:rPr lang="cs-CZ" sz="4000" b="1" strike="noStrike" spc="-1">
                <a:solidFill>
                  <a:srgbClr val="002060"/>
                </a:solidFill>
                <a:latin typeface="Calibri Light"/>
              </a:rPr>
              <a:t>Myši ovládají vyměšování dokonale</a:t>
            </a:r>
            <a:endParaRPr lang="cs-CZ" sz="4000" b="0" strike="noStrike" spc="-1">
              <a:latin typeface="Arial"/>
            </a:endParaRPr>
          </a:p>
        </p:txBody>
      </p:sp>
      <p:sp>
        <p:nvSpPr>
          <p:cNvPr id="334" name="PlaceHolder 2"/>
          <p:cNvSpPr>
            <a:spLocks noGrp="1"/>
          </p:cNvSpPr>
          <p:nvPr>
            <p:ph/>
          </p:nvPr>
        </p:nvSpPr>
        <p:spPr>
          <a:xfrm>
            <a:off x="838080" y="1825560"/>
            <a:ext cx="5180040" cy="4349880"/>
          </a:xfrm>
          <a:prstGeom prst="rect">
            <a:avLst/>
          </a:prstGeom>
          <a:noFill/>
          <a:ln w="0">
            <a:noFill/>
          </a:ln>
        </p:spPr>
        <p:txBody>
          <a:bodyPr lIns="0" tIns="0" rIns="0" bIns="0" anchor="t">
            <a:noAutofit/>
          </a:bodyPr>
          <a:lstStyle/>
          <a:p>
            <a:endParaRPr lang="cs-CZ" sz="3200" b="0" strike="noStrike" spc="-1">
              <a:latin typeface="Arial"/>
            </a:endParaRPr>
          </a:p>
        </p:txBody>
      </p:sp>
      <p:pic>
        <p:nvPicPr>
          <p:cNvPr id="335" name="Obrázek 4"/>
          <p:cNvPicPr/>
          <p:nvPr/>
        </p:nvPicPr>
        <p:blipFill>
          <a:blip r:embed="rId2"/>
          <a:stretch/>
        </p:blipFill>
        <p:spPr>
          <a:xfrm>
            <a:off x="0" y="1008360"/>
            <a:ext cx="7538760" cy="5672520"/>
          </a:xfrm>
          <a:prstGeom prst="rect">
            <a:avLst/>
          </a:prstGeom>
          <a:ln w="0">
            <a:noFill/>
          </a:ln>
        </p:spPr>
      </p:pic>
      <p:pic>
        <p:nvPicPr>
          <p:cNvPr id="336" name="Zástupný symbol pro obsah 6"/>
          <p:cNvPicPr/>
          <p:nvPr/>
        </p:nvPicPr>
        <p:blipFill>
          <a:blip r:embed="rId3"/>
          <a:stretch/>
        </p:blipFill>
        <p:spPr>
          <a:xfrm>
            <a:off x="7641000" y="1008360"/>
            <a:ext cx="4494240" cy="56725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Obrázek 1"/>
          <p:cNvPicPr/>
          <p:nvPr/>
        </p:nvPicPr>
        <p:blipFill>
          <a:blip r:embed="rId2"/>
          <a:stretch/>
        </p:blipFill>
        <p:spPr>
          <a:xfrm>
            <a:off x="3524400" y="0"/>
            <a:ext cx="5142240" cy="685656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196920" y="210960"/>
            <a:ext cx="11394720" cy="828720"/>
          </a:xfrm>
          <a:prstGeom prst="rect">
            <a:avLst/>
          </a:prstGeom>
          <a:noFill/>
          <a:ln w="0">
            <a:noFill/>
          </a:ln>
        </p:spPr>
        <p:txBody>
          <a:bodyPr lIns="90000" tIns="45000" rIns="90000" bIns="45000" anchor="ctr">
            <a:normAutofit fontScale="90000"/>
          </a:bodyPr>
          <a:lstStyle/>
          <a:p>
            <a:pPr>
              <a:lnSpc>
                <a:spcPct val="90000"/>
              </a:lnSpc>
            </a:pPr>
            <a:r>
              <a:rPr lang="cs-CZ" sz="2200" b="1" strike="noStrike" spc="-1" dirty="0">
                <a:solidFill>
                  <a:srgbClr val="002060"/>
                </a:solidFill>
                <a:latin typeface="Arial Black"/>
              </a:rPr>
              <a:t>CK </a:t>
            </a:r>
            <a:r>
              <a:rPr lang="cs-CZ" sz="2200" b="1" strike="noStrike" spc="-1" dirty="0" err="1">
                <a:solidFill>
                  <a:srgbClr val="002060"/>
                </a:solidFill>
                <a:latin typeface="Arial Black"/>
              </a:rPr>
              <a:t>Yeung</a:t>
            </a:r>
            <a:r>
              <a:rPr lang="cs-CZ" sz="2200" b="1" strike="noStrike" spc="-1" dirty="0">
                <a:solidFill>
                  <a:srgbClr val="002060"/>
                </a:solidFill>
                <a:latin typeface="Arial Black"/>
              </a:rPr>
              <a:t>, 1995, Některé nové vhledy do funkce měchýře kojenců:</a:t>
            </a:r>
            <a:br>
              <a:rPr sz="2200" dirty="0"/>
            </a:br>
            <a:r>
              <a:rPr lang="cs-CZ" sz="2200" b="1" strike="noStrike" spc="-1" dirty="0">
                <a:solidFill>
                  <a:srgbClr val="002060"/>
                </a:solidFill>
                <a:latin typeface="Arial Black"/>
              </a:rPr>
              <a:t>                             </a:t>
            </a:r>
            <a:r>
              <a:rPr lang="cs-CZ" sz="2200" b="1" strike="noStrike" spc="-1" dirty="0" err="1">
                <a:solidFill>
                  <a:srgbClr val="002060"/>
                </a:solidFill>
                <a:latin typeface="Arial Black"/>
              </a:rPr>
              <a:t>Polysomnografické</a:t>
            </a:r>
            <a:r>
              <a:rPr lang="cs-CZ" sz="2200" b="1" strike="noStrike" spc="-1" dirty="0">
                <a:solidFill>
                  <a:srgbClr val="002060"/>
                </a:solidFill>
                <a:latin typeface="Arial Black"/>
              </a:rPr>
              <a:t> sledování NR a kojenců při mikci</a:t>
            </a:r>
            <a:r>
              <a:rPr lang="cs-CZ" sz="2800" b="1" strike="noStrike" spc="-1" dirty="0">
                <a:solidFill>
                  <a:srgbClr val="002060"/>
                </a:solidFill>
                <a:latin typeface="Arial Black"/>
              </a:rPr>
              <a:t>.</a:t>
            </a:r>
            <a:br>
              <a:rPr dirty="0"/>
            </a:br>
            <a:endParaRPr lang="cs-CZ" sz="2800" b="0" strike="noStrike" spc="-1" dirty="0">
              <a:latin typeface="Arial"/>
            </a:endParaRPr>
          </a:p>
        </p:txBody>
      </p:sp>
      <p:pic>
        <p:nvPicPr>
          <p:cNvPr id="344" name="Zástupný symbol pro obsah 6"/>
          <p:cNvPicPr/>
          <p:nvPr/>
        </p:nvPicPr>
        <p:blipFill>
          <a:blip r:embed="rId2"/>
          <a:stretch/>
        </p:blipFill>
        <p:spPr>
          <a:xfrm rot="16200000">
            <a:off x="3479400" y="1666080"/>
            <a:ext cx="5231880" cy="434988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838080" y="365040"/>
            <a:ext cx="10514160" cy="561960"/>
          </a:xfrm>
          <a:prstGeom prst="rect">
            <a:avLst/>
          </a:prstGeom>
          <a:noFill/>
          <a:ln w="0">
            <a:noFill/>
          </a:ln>
        </p:spPr>
        <p:txBody>
          <a:bodyPr lIns="0" tIns="0" rIns="0" bIns="0" anchor="ctr">
            <a:normAutofit fontScale="90000"/>
          </a:bodyPr>
          <a:lstStyle/>
          <a:p>
            <a:pPr algn="ctr"/>
            <a:br>
              <a:rPr lang="cs-CZ" spc="-1" dirty="0">
                <a:latin typeface="Arial"/>
              </a:rPr>
            </a:br>
            <a:endParaRPr lang="cs-CZ" sz="4400" b="0" strike="noStrike" spc="-1" dirty="0">
              <a:latin typeface="Arial"/>
            </a:endParaRPr>
          </a:p>
        </p:txBody>
      </p:sp>
      <p:sp>
        <p:nvSpPr>
          <p:cNvPr id="341" name="PlaceHolder 2"/>
          <p:cNvSpPr>
            <a:spLocks noGrp="1"/>
          </p:cNvSpPr>
          <p:nvPr>
            <p:ph/>
          </p:nvPr>
        </p:nvSpPr>
        <p:spPr>
          <a:xfrm>
            <a:off x="838080" y="1167480"/>
            <a:ext cx="5180040" cy="5007960"/>
          </a:xfrm>
          <a:prstGeom prst="rect">
            <a:avLst/>
          </a:prstGeom>
          <a:noFill/>
          <a:ln w="0">
            <a:noFill/>
          </a:ln>
        </p:spPr>
        <p:txBody>
          <a:bodyPr lIns="0" tIns="0" rIns="0" bIns="0" anchor="t">
            <a:normAutofit/>
          </a:bodyPr>
          <a:lstStyle/>
          <a:p>
            <a:pPr marL="228600" indent="-228600">
              <a:lnSpc>
                <a:spcPct val="90000"/>
              </a:lnSpc>
              <a:spcBef>
                <a:spcPts val="1001"/>
              </a:spcBef>
              <a:buClr>
                <a:srgbClr val="FFFF00"/>
              </a:buClr>
              <a:buFont typeface="Arial"/>
              <a:buChar char="•"/>
            </a:pPr>
            <a:r>
              <a:rPr lang="cs-CZ" sz="2400" b="0" strike="noStrike" spc="-1">
                <a:solidFill>
                  <a:srgbClr val="FFFF00"/>
                </a:solidFill>
                <a:latin typeface="inherit"/>
              </a:rPr>
              <a:t>Yeung: U NR během klidného spánku nikdy nedošlo k mikci.  28% močilo při plné bdělosti, 72% při probuzení ze spánku.Kortikální vzrušení bylo reakcí na plný močový měchýř i u novorozenců. To je v rozporu s tradičním pojetím zcela neinhibovaného močového měchýře v kojeneckém věku</a:t>
            </a:r>
            <a:endParaRPr lang="cs-CZ" sz="2400" b="0" strike="noStrike" spc="-1">
              <a:latin typeface="Arial"/>
            </a:endParaRPr>
          </a:p>
          <a:p>
            <a:pPr marL="228600" indent="-228600">
              <a:lnSpc>
                <a:spcPct val="90000"/>
              </a:lnSpc>
              <a:spcBef>
                <a:spcPts val="1001"/>
              </a:spcBef>
              <a:buClr>
                <a:srgbClr val="FFFF00"/>
              </a:buClr>
              <a:buFont typeface="Arial"/>
              <a:buChar char="•"/>
            </a:pPr>
            <a:r>
              <a:rPr lang="cs-CZ" sz="2400" b="0" strike="noStrike" spc="-1">
                <a:solidFill>
                  <a:srgbClr val="FFFF00"/>
                </a:solidFill>
                <a:latin typeface="inherit"/>
              </a:rPr>
              <a:t>Zotter: 36% kojenců se před mikcí probudilo,  zbytek spal s patrnou kortikální stimulací</a:t>
            </a:r>
            <a:endParaRPr lang="cs-CZ" sz="2400" b="0" strike="noStrike" spc="-1">
              <a:latin typeface="Arial"/>
            </a:endParaRPr>
          </a:p>
        </p:txBody>
      </p:sp>
      <p:pic>
        <p:nvPicPr>
          <p:cNvPr id="342" name="Zástupný symbol obrázku 5"/>
          <p:cNvPicPr/>
          <p:nvPr/>
        </p:nvPicPr>
        <p:blipFill>
          <a:blip r:embed="rId2"/>
          <a:srcRect l="2505" r="2505"/>
          <a:stretch/>
        </p:blipFill>
        <p:spPr>
          <a:xfrm>
            <a:off x="6172200" y="1167480"/>
            <a:ext cx="5180040" cy="4876560"/>
          </a:xfrm>
          <a:prstGeom prst="rect">
            <a:avLst/>
          </a:prstGeom>
          <a:ln w="0">
            <a:noFill/>
          </a:ln>
        </p:spPr>
      </p:pic>
      <p:sp>
        <p:nvSpPr>
          <p:cNvPr id="2" name="TextovéPole 1"/>
          <p:cNvSpPr txBox="1"/>
          <p:nvPr/>
        </p:nvSpPr>
        <p:spPr>
          <a:xfrm>
            <a:off x="1002535" y="176270"/>
            <a:ext cx="8350785" cy="584775"/>
          </a:xfrm>
          <a:prstGeom prst="rect">
            <a:avLst/>
          </a:prstGeom>
          <a:noFill/>
        </p:spPr>
        <p:txBody>
          <a:bodyPr wrap="square" rtlCol="0">
            <a:spAutoFit/>
          </a:bodyPr>
          <a:lstStyle/>
          <a:p>
            <a:r>
              <a:rPr lang="cs-CZ" sz="3200" b="1" dirty="0">
                <a:solidFill>
                  <a:srgbClr val="002060"/>
                </a:solidFill>
              </a:rPr>
              <a:t>Vývoj spánkové kontinence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749147" y="0"/>
            <a:ext cx="10603093" cy="804231"/>
          </a:xfrm>
          <a:prstGeom prst="rect">
            <a:avLst/>
          </a:prstGeom>
          <a:noFill/>
          <a:ln w="0">
            <a:noFill/>
          </a:ln>
        </p:spPr>
        <p:txBody>
          <a:bodyPr lIns="90000" tIns="45000" rIns="90000" bIns="45000" anchor="ctr">
            <a:normAutofit/>
          </a:bodyPr>
          <a:lstStyle/>
          <a:p>
            <a:pPr>
              <a:lnSpc>
                <a:spcPct val="90000"/>
              </a:lnSpc>
            </a:pPr>
            <a:r>
              <a:rPr lang="cs-CZ" sz="4000" b="1" strike="noStrike" spc="-1" dirty="0">
                <a:solidFill>
                  <a:srgbClr val="002060"/>
                </a:solidFill>
                <a:latin typeface="Calibri Light"/>
              </a:rPr>
              <a:t>Kdy dítě přestává močit ve spánku?</a:t>
            </a:r>
            <a:endParaRPr lang="cs-CZ" sz="4000" b="0" strike="noStrike" spc="-1" dirty="0">
              <a:latin typeface="Arial"/>
            </a:endParaRPr>
          </a:p>
        </p:txBody>
      </p:sp>
      <p:sp>
        <p:nvSpPr>
          <p:cNvPr id="339" name="PlaceHolder 2"/>
          <p:cNvSpPr>
            <a:spLocks noGrp="1"/>
          </p:cNvSpPr>
          <p:nvPr>
            <p:ph/>
          </p:nvPr>
        </p:nvSpPr>
        <p:spPr>
          <a:xfrm>
            <a:off x="749147" y="804231"/>
            <a:ext cx="10603093" cy="5805889"/>
          </a:xfrm>
          <a:prstGeom prst="rect">
            <a:avLst/>
          </a:prstGeom>
          <a:noFill/>
          <a:ln w="0">
            <a:noFill/>
          </a:ln>
        </p:spPr>
        <p:txBody>
          <a:bodyPr lIns="90000" tIns="45000" rIns="90000" bIns="45000" anchor="t">
            <a:noAutofit/>
          </a:bodyPr>
          <a:lstStyle/>
          <a:p>
            <a:pPr>
              <a:lnSpc>
                <a:spcPct val="90000"/>
              </a:lnSpc>
              <a:spcBef>
                <a:spcPts val="1001"/>
              </a:spcBef>
            </a:pPr>
            <a:r>
              <a:rPr lang="cs-CZ" sz="2000" b="1" strike="noStrike" spc="-1" dirty="0">
                <a:solidFill>
                  <a:srgbClr val="FFFF00"/>
                </a:solidFill>
                <a:latin typeface="Calibri"/>
                <a:ea typeface="Microsoft YaHei"/>
              </a:rPr>
              <a:t>Močení ve spánku postupně spontánně odeznívá od nejútlejšího věku.</a:t>
            </a:r>
            <a:br>
              <a:rPr sz="2000" b="1" dirty="0"/>
            </a:br>
            <a:r>
              <a:rPr lang="cs-CZ" sz="2000" b="1" strike="noStrike" spc="-1" dirty="0">
                <a:solidFill>
                  <a:srgbClr val="FFFF00"/>
                </a:solidFill>
                <a:latin typeface="Calibri"/>
                <a:ea typeface="Microsoft YaHei"/>
              </a:rPr>
              <a:t>Je to projev vyzrávání CNS, konkrétně mikčního centra a to té části, která zodpovídá za spánkovou kontinenci. Ujímá se funkce automaticky a její  činnost je vůlí neovlivnitelná.</a:t>
            </a:r>
            <a:br>
              <a:rPr sz="2000" b="1" dirty="0"/>
            </a:br>
            <a:endParaRPr lang="cs-CZ" sz="2000" b="1" strike="noStrike" spc="-1" dirty="0">
              <a:latin typeface="Arial"/>
            </a:endParaRPr>
          </a:p>
          <a:p>
            <a:pPr>
              <a:lnSpc>
                <a:spcPct val="90000"/>
              </a:lnSpc>
              <a:spcBef>
                <a:spcPts val="1001"/>
              </a:spcBef>
            </a:pPr>
            <a:r>
              <a:rPr lang="cs-CZ" sz="2000" b="1" strike="noStrike" spc="-1" dirty="0">
                <a:solidFill>
                  <a:srgbClr val="FFFF00"/>
                </a:solidFill>
                <a:latin typeface="Calibri"/>
                <a:ea typeface="DejaVu Sans"/>
              </a:rPr>
              <a:t>Vývojově starý a obecný fenomén. Nemočit a nekálet během spánku je jeho to základním atributem.</a:t>
            </a:r>
            <a:br>
              <a:rPr sz="2000" b="1" dirty="0"/>
            </a:br>
            <a:endParaRPr lang="cs-CZ" sz="2000" b="1" strike="noStrike" spc="-1" dirty="0">
              <a:latin typeface="Arial"/>
            </a:endParaRPr>
          </a:p>
          <a:p>
            <a:pPr>
              <a:spcBef>
                <a:spcPts val="1001"/>
              </a:spcBef>
            </a:pPr>
            <a:r>
              <a:rPr lang="cs-CZ" sz="2000" b="1" strike="noStrike" spc="-1" dirty="0">
                <a:solidFill>
                  <a:srgbClr val="FFFF00"/>
                </a:solidFill>
                <a:latin typeface="Calibri"/>
                <a:ea typeface="DejaVu Sans"/>
              </a:rPr>
              <a:t>Jak to dělá?  </a:t>
            </a:r>
            <a:r>
              <a:rPr lang="cs-CZ" sz="2000" b="1" spc="-1" dirty="0">
                <a:solidFill>
                  <a:srgbClr val="FFFF00"/>
                </a:solidFill>
                <a:latin typeface="Calibri"/>
                <a:ea typeface="DejaVu Sans"/>
              </a:rPr>
              <a:t>M</a:t>
            </a:r>
            <a:r>
              <a:rPr lang="cs-CZ" sz="2000" b="1" strike="noStrike" spc="-1" dirty="0">
                <a:solidFill>
                  <a:srgbClr val="FFFF00"/>
                </a:solidFill>
                <a:latin typeface="Calibri"/>
                <a:ea typeface="DejaVu Sans"/>
              </a:rPr>
              <a:t>usí mít informaci, že jedinec spí a snažit se maximálně využít noční kapacity měchýře. Současně se domnívám, že zvyšuje práh stimulace CNS plnícím se měchýřem, tj. </a:t>
            </a:r>
            <a:r>
              <a:rPr lang="cs-CZ" sz="2000" b="1" strike="noStrike" spc="-1" dirty="0" err="1">
                <a:solidFill>
                  <a:srgbClr val="FFFF00"/>
                </a:solidFill>
                <a:latin typeface="Calibri"/>
                <a:ea typeface="DejaVu Sans"/>
              </a:rPr>
              <a:t>arousal</a:t>
            </a:r>
            <a:r>
              <a:rPr lang="cs-CZ" sz="2000" b="1" strike="noStrike" spc="-1" dirty="0">
                <a:solidFill>
                  <a:srgbClr val="FFFF00"/>
                </a:solidFill>
                <a:latin typeface="Calibri"/>
                <a:ea typeface="DejaVu Sans"/>
              </a:rPr>
              <a:t> reakce až když je to opravdu nutné. Tak dojde k  maximálnímu využití noční objemové rezervy měchýře. </a:t>
            </a:r>
            <a:br>
              <a:rPr sz="2000" b="1" dirty="0"/>
            </a:br>
            <a:br>
              <a:rPr sz="2000" b="1" dirty="0"/>
            </a:br>
            <a:r>
              <a:rPr lang="cs-CZ" sz="2000" b="1" strike="noStrike" spc="-1" dirty="0">
                <a:solidFill>
                  <a:srgbClr val="FFFF00"/>
                </a:solidFill>
                <a:latin typeface="Calibri"/>
                <a:ea typeface="DejaVu Sans"/>
              </a:rPr>
              <a:t>Noční  probuzení se k močení není u dětí nutné, zdravé vydrží do rána</a:t>
            </a:r>
            <a:br>
              <a:rPr sz="2000" b="1" dirty="0"/>
            </a:br>
            <a:endParaRPr lang="cs-CZ" sz="2000" b="1" dirty="0"/>
          </a:p>
          <a:p>
            <a:pPr>
              <a:spcBef>
                <a:spcPts val="1001"/>
              </a:spcBef>
            </a:pPr>
            <a:r>
              <a:rPr lang="cs-CZ" sz="2000" b="1" strike="noStrike" spc="-1" dirty="0">
                <a:solidFill>
                  <a:srgbClr val="FFFF00"/>
                </a:solidFill>
                <a:latin typeface="Calibri"/>
                <a:ea typeface="DejaVu Sans"/>
              </a:rPr>
              <a:t>Kdy za normálních okolností u dětí mizí spánkové močení není nejspíše známo, ale určitě to je dříve než v 5 letech. Odhaduji kolem 3 let.</a:t>
            </a:r>
            <a:br>
              <a:rPr sz="2000" b="1" dirty="0"/>
            </a:br>
            <a:br>
              <a:rPr sz="2000" b="1" dirty="0"/>
            </a:br>
            <a:r>
              <a:rPr lang="cs-CZ" sz="2000" b="1" strike="noStrike" spc="-1" dirty="0">
                <a:solidFill>
                  <a:srgbClr val="FFFF00"/>
                </a:solidFill>
                <a:latin typeface="Calibri"/>
                <a:ea typeface="DejaVu Sans"/>
              </a:rPr>
              <a:t>Pokud se dozrávání centra </a:t>
            </a:r>
            <a:r>
              <a:rPr lang="cs-CZ" sz="2000" b="1" strike="noStrike" spc="-1" dirty="0" err="1">
                <a:solidFill>
                  <a:srgbClr val="FFFF00"/>
                </a:solidFill>
                <a:latin typeface="Calibri"/>
                <a:ea typeface="DejaVu Sans"/>
              </a:rPr>
              <a:t>opozdní</a:t>
            </a:r>
            <a:r>
              <a:rPr lang="cs-CZ" sz="2000" b="1" strike="noStrike" spc="-1" dirty="0">
                <a:solidFill>
                  <a:srgbClr val="FFFF00"/>
                </a:solidFill>
                <a:latin typeface="Calibri"/>
                <a:ea typeface="DejaVu Sans"/>
              </a:rPr>
              <a:t>   -  </a:t>
            </a:r>
            <a:r>
              <a:rPr lang="cs-CZ" sz="2000" b="1" strike="noStrike" spc="-1" dirty="0">
                <a:solidFill>
                  <a:srgbClr val="002060"/>
                </a:solidFill>
                <a:latin typeface="Calibri"/>
                <a:ea typeface="DejaVu Sans"/>
              </a:rPr>
              <a:t>máme tu  enuretika!</a:t>
            </a:r>
            <a:endParaRPr lang="cs-CZ" sz="2000" b="1" strike="noStrike" spc="-1" dirty="0">
              <a:latin typeface="Arial"/>
            </a:endParaRPr>
          </a:p>
          <a:p>
            <a:pPr>
              <a:lnSpc>
                <a:spcPct val="100000"/>
              </a:lnSpc>
            </a:pPr>
            <a:endParaRPr lang="cs-CZ"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p:cNvSpPr>
          <p:nvPr>
            <p:ph type="subTitle"/>
          </p:nvPr>
        </p:nvSpPr>
        <p:spPr>
          <a:xfrm>
            <a:off x="596520" y="914400"/>
            <a:ext cx="10441440" cy="5246280"/>
          </a:xfrm>
          <a:prstGeom prst="rect">
            <a:avLst/>
          </a:prstGeom>
          <a:noFill/>
          <a:ln w="0">
            <a:noFill/>
          </a:ln>
        </p:spPr>
        <p:txBody>
          <a:bodyPr lIns="0" tIns="0" rIns="0" bIns="0" anchor="t">
            <a:normAutofit fontScale="25000" lnSpcReduction="20000"/>
          </a:bodyPr>
          <a:lstStyle/>
          <a:p>
            <a:pPr>
              <a:lnSpc>
                <a:spcPct val="90000"/>
              </a:lnSpc>
              <a:spcBef>
                <a:spcPts val="1001"/>
              </a:spcBef>
              <a:tabLst>
                <a:tab pos="0" algn="l"/>
              </a:tabLst>
            </a:pPr>
            <a:endParaRPr lang="cs-CZ" sz="3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 1.</a:t>
            </a:r>
            <a:r>
              <a:rPr lang="cs-CZ" sz="6000" b="1" strike="noStrike" spc="-1" dirty="0">
                <a:solidFill>
                  <a:srgbClr val="FFFF00"/>
                </a:solidFill>
                <a:latin typeface="Calibri"/>
              </a:rPr>
              <a:t>   </a:t>
            </a:r>
            <a:r>
              <a:rPr lang="cs-CZ" sz="11200" b="1" strike="noStrike" spc="-1" dirty="0">
                <a:solidFill>
                  <a:srgbClr val="FFFF00"/>
                </a:solidFill>
                <a:latin typeface="Calibri"/>
              </a:rPr>
              <a:t>k pomočování  dochází ve spánku. Vhodný termín by mohl být </a:t>
            </a:r>
          </a:p>
          <a:p>
            <a:pPr>
              <a:lnSpc>
                <a:spcPct val="90000"/>
              </a:lnSpc>
              <a:spcBef>
                <a:spcPts val="1001"/>
              </a:spcBef>
              <a:tabLst>
                <a:tab pos="0" algn="l"/>
              </a:tabLst>
            </a:pPr>
            <a:r>
              <a:rPr lang="cs-CZ" sz="11200" b="1" strike="noStrike" spc="-1" dirty="0">
                <a:solidFill>
                  <a:srgbClr val="FFFF00"/>
                </a:solidFill>
                <a:latin typeface="Calibri"/>
              </a:rPr>
              <a:t>      –</a:t>
            </a:r>
            <a:r>
              <a:rPr lang="cs-CZ" sz="11200" spc="-1" dirty="0">
                <a:latin typeface="Arial"/>
              </a:rPr>
              <a:t> </a:t>
            </a:r>
            <a:r>
              <a:rPr lang="cs-CZ" sz="11200" b="1" strike="noStrike" spc="-1" dirty="0">
                <a:solidFill>
                  <a:srgbClr val="FFFF00"/>
                </a:solidFill>
                <a:latin typeface="Calibri"/>
              </a:rPr>
              <a:t>spánková enuréza nebo spánková inkontinence.</a:t>
            </a:r>
            <a:endParaRPr lang="cs-CZ" sz="11200" b="0" strike="noStrike" spc="-1" dirty="0">
              <a:latin typeface="Arial"/>
            </a:endParaRPr>
          </a:p>
          <a:p>
            <a:pP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2. pomočení se děje jednorázovou koordinovanou  mikcí. Je shodné </a:t>
            </a: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    s  močením v  době bdělosti, až  na to, že není spuštěno vůlí.      </a:t>
            </a:r>
            <a:endParaRPr lang="cs-CZ" sz="11200" b="0" strike="noStrike" spc="-1" dirty="0">
              <a:latin typeface="Arial"/>
            </a:endParaRPr>
          </a:p>
          <a:p>
            <a:pPr algn="ct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3. k pomočování docházím ve věku, kdy se má za to, že se děti již ve  </a:t>
            </a:r>
            <a:endParaRPr lang="cs-CZ" sz="11200" b="0" strike="noStrike" spc="-1" dirty="0">
              <a:latin typeface="Arial"/>
            </a:endParaRPr>
          </a:p>
          <a:p>
            <a:pPr>
              <a:lnSpc>
                <a:spcPct val="90000"/>
              </a:lnSpc>
              <a:spcBef>
                <a:spcPts val="1001"/>
              </a:spcBef>
              <a:tabLst>
                <a:tab pos="0" algn="l"/>
              </a:tabLst>
            </a:pPr>
            <a:r>
              <a:rPr lang="cs-CZ" sz="11200" b="1" strike="noStrike" spc="-1" dirty="0">
                <a:solidFill>
                  <a:srgbClr val="FFFF00"/>
                </a:solidFill>
                <a:latin typeface="Calibri"/>
              </a:rPr>
              <a:t>    spánku  nepomočují. „ Úředně“ stanoven věk 5 let.</a:t>
            </a:r>
            <a:endParaRPr lang="cs-CZ" sz="11200" b="0" strike="noStrike" spc="-1" dirty="0">
              <a:latin typeface="Arial"/>
            </a:endParaRPr>
          </a:p>
          <a:p>
            <a:pPr>
              <a:lnSpc>
                <a:spcPct val="90000"/>
              </a:lnSpc>
              <a:spcBef>
                <a:spcPts val="1001"/>
              </a:spcBef>
              <a:tabLst>
                <a:tab pos="0" algn="l"/>
              </a:tabLst>
            </a:pPr>
            <a:endParaRPr lang="cs-CZ" sz="11200" b="0" strike="noStrike" spc="-1" dirty="0">
              <a:latin typeface="Arial"/>
            </a:endParaRPr>
          </a:p>
          <a:p>
            <a:pPr>
              <a:lnSpc>
                <a:spcPct val="90000"/>
              </a:lnSpc>
              <a:spcBef>
                <a:spcPts val="1001"/>
              </a:spcBef>
              <a:tabLst>
                <a:tab pos="0" algn="l"/>
              </a:tabLst>
            </a:pPr>
            <a:r>
              <a:rPr lang="cs-CZ" sz="11200" b="0" strike="noStrike" spc="-1" dirty="0">
                <a:solidFill>
                  <a:srgbClr val="FFFF00"/>
                </a:solidFill>
                <a:latin typeface="Arial"/>
              </a:rPr>
              <a:t>4. </a:t>
            </a:r>
            <a:r>
              <a:rPr lang="cs-CZ" sz="11200" b="1" strike="noStrike" spc="-1" dirty="0">
                <a:solidFill>
                  <a:srgbClr val="FFFF00"/>
                </a:solidFill>
                <a:latin typeface="Calibri" panose="020F0502020204030204" pitchFamily="34" charset="0"/>
              </a:rPr>
              <a:t>Není přítomná jiná symptomatologie</a:t>
            </a:r>
          </a:p>
          <a:p>
            <a:pPr>
              <a:lnSpc>
                <a:spcPct val="90000"/>
              </a:lnSpc>
              <a:spcBef>
                <a:spcPts val="1001"/>
              </a:spcBef>
              <a:tabLst>
                <a:tab pos="0" algn="l"/>
              </a:tabLst>
            </a:pPr>
            <a:endParaRPr lang="cs-CZ" sz="11200" b="1" strike="noStrike" spc="-1" dirty="0">
              <a:latin typeface="Calibri" panose="020F0502020204030204" pitchFamily="34" charset="0"/>
            </a:endParaRPr>
          </a:p>
          <a:p>
            <a:pPr>
              <a:lnSpc>
                <a:spcPct val="90000"/>
              </a:lnSpc>
              <a:spcBef>
                <a:spcPts val="1001"/>
              </a:spcBef>
              <a:tabLst>
                <a:tab pos="0" algn="l"/>
              </a:tabLst>
            </a:pPr>
            <a:endParaRPr lang="cs-CZ" sz="11200" b="1" strike="noStrike" spc="-1" dirty="0">
              <a:latin typeface="Calibri Light" panose="020F0302020204030204" pitchFamily="34" charset="0"/>
            </a:endParaRPr>
          </a:p>
          <a:p>
            <a:pPr>
              <a:lnSpc>
                <a:spcPct val="90000"/>
              </a:lnSpc>
              <a:spcBef>
                <a:spcPts val="1001"/>
              </a:spcBef>
              <a:tabLst>
                <a:tab pos="0" algn="l"/>
              </a:tabLst>
            </a:pPr>
            <a:r>
              <a:rPr lang="cs-CZ" sz="3600" b="0" strike="noStrike" spc="-1" dirty="0">
                <a:solidFill>
                  <a:srgbClr val="FFFF00"/>
                </a:solidFill>
                <a:latin typeface="Calibri"/>
              </a:rPr>
              <a:t> </a:t>
            </a:r>
            <a:endParaRPr lang="cs-CZ" sz="3600" b="0" strike="noStrike" spc="-1" dirty="0">
              <a:latin typeface="Arial"/>
            </a:endParaRPr>
          </a:p>
          <a:p>
            <a:pPr>
              <a:lnSpc>
                <a:spcPct val="90000"/>
              </a:lnSpc>
              <a:spcBef>
                <a:spcPts val="1001"/>
              </a:spcBef>
              <a:tabLst>
                <a:tab pos="0" algn="l"/>
              </a:tabLst>
            </a:pPr>
            <a:endParaRPr lang="cs-CZ" sz="3600" b="0" strike="noStrike" spc="-1" dirty="0">
              <a:latin typeface="Arial"/>
            </a:endParaRPr>
          </a:p>
          <a:p>
            <a:pPr>
              <a:lnSpc>
                <a:spcPct val="90000"/>
              </a:lnSpc>
              <a:spcBef>
                <a:spcPts val="1001"/>
              </a:spcBef>
              <a:tabLst>
                <a:tab pos="0" algn="l"/>
              </a:tabLst>
            </a:pPr>
            <a:r>
              <a:rPr lang="cs-CZ" sz="3600" b="0" strike="noStrike" spc="-1" dirty="0">
                <a:solidFill>
                  <a:srgbClr val="FFFF00"/>
                </a:solidFill>
                <a:latin typeface="Calibri"/>
              </a:rPr>
              <a:t>  </a:t>
            </a:r>
            <a:endParaRPr lang="cs-CZ" sz="3600" b="0" strike="noStrike" spc="-1" dirty="0">
              <a:latin typeface="Arial"/>
            </a:endParaRPr>
          </a:p>
        </p:txBody>
      </p:sp>
      <p:sp>
        <p:nvSpPr>
          <p:cNvPr id="308" name="PlaceHolder 2"/>
          <p:cNvSpPr>
            <a:spLocks noGrp="1"/>
          </p:cNvSpPr>
          <p:nvPr>
            <p:ph type="title"/>
          </p:nvPr>
        </p:nvSpPr>
        <p:spPr>
          <a:xfrm>
            <a:off x="133200" y="299880"/>
            <a:ext cx="10757160" cy="441360"/>
          </a:xfrm>
          <a:prstGeom prst="rect">
            <a:avLst/>
          </a:prstGeom>
          <a:noFill/>
          <a:ln w="0">
            <a:noFill/>
          </a:ln>
        </p:spPr>
        <p:txBody>
          <a:bodyPr lIns="0" tIns="0" rIns="0" bIns="0" anchor="b">
            <a:noAutofit/>
          </a:bodyPr>
          <a:lstStyle/>
          <a:p>
            <a:pPr>
              <a:lnSpc>
                <a:spcPct val="90000"/>
              </a:lnSpc>
            </a:pPr>
            <a:r>
              <a:rPr lang="cs-CZ" sz="2800" b="1" strike="noStrike" spc="-1">
                <a:solidFill>
                  <a:srgbClr val="002060"/>
                </a:solidFill>
                <a:latin typeface="Arial"/>
              </a:rPr>
              <a:t>           </a:t>
            </a:r>
            <a:r>
              <a:rPr lang="cs-CZ" sz="2800" b="1" strike="noStrike" spc="-1">
                <a:solidFill>
                  <a:srgbClr val="002060"/>
                </a:solidFill>
                <a:latin typeface="Arial Black"/>
              </a:rPr>
              <a:t>Prostá noční enuréza – definice</a:t>
            </a:r>
            <a:endParaRPr lang="cs-CZ" sz="28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Obrázek 1"/>
          <p:cNvPicPr/>
          <p:nvPr/>
        </p:nvPicPr>
        <p:blipFill>
          <a:blip r:embed="rId2"/>
          <a:stretch/>
        </p:blipFill>
        <p:spPr>
          <a:xfrm>
            <a:off x="19080" y="833400"/>
            <a:ext cx="2313000" cy="5189760"/>
          </a:xfrm>
          <a:prstGeom prst="rect">
            <a:avLst/>
          </a:prstGeom>
          <a:ln w="0">
            <a:noFill/>
          </a:ln>
        </p:spPr>
      </p:pic>
      <p:sp>
        <p:nvSpPr>
          <p:cNvPr id="346" name="TextovéPole 2"/>
          <p:cNvSpPr/>
          <p:nvPr/>
        </p:nvSpPr>
        <p:spPr>
          <a:xfrm>
            <a:off x="3713760" y="365760"/>
            <a:ext cx="672300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800" b="0" strike="noStrike" spc="-1">
                <a:solidFill>
                  <a:srgbClr val="002060"/>
                </a:solidFill>
                <a:latin typeface="Arial Black"/>
                <a:ea typeface="DejaVu Sans"/>
              </a:rPr>
              <a:t>Strážce spánkové kontinence</a:t>
            </a:r>
            <a:endParaRPr lang="cs-CZ" sz="2800" b="0" strike="noStrike" spc="-1">
              <a:latin typeface="Arial"/>
            </a:endParaRPr>
          </a:p>
        </p:txBody>
      </p:sp>
      <p:sp>
        <p:nvSpPr>
          <p:cNvPr id="347" name="TextovéPole 3"/>
          <p:cNvSpPr/>
          <p:nvPr/>
        </p:nvSpPr>
        <p:spPr>
          <a:xfrm>
            <a:off x="2940120" y="1125360"/>
            <a:ext cx="8270280" cy="489219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0" strike="noStrike" spc="-1" dirty="0">
                <a:solidFill>
                  <a:srgbClr val="FFFF00"/>
                </a:solidFill>
                <a:latin typeface="Calibri"/>
                <a:ea typeface="DejaVu Sans"/>
              </a:rPr>
              <a:t>Bdí a hlídá, když my spíme. Má dva úkoly. Držet, dokud to jde , a když to už nejde tak probudit. Zpočátku toho moc neudrží, je mladý a nezkušený. Později postupně dospěje a stane se silným a odpovědným. Udrží bez problémů i 800 ml, aniž by nás musel probudit. Ale když je přesila příliš veliká a vidí, že to nepůjde,</a:t>
            </a:r>
            <a:endParaRPr lang="cs-CZ" sz="2400" b="0" strike="noStrike" spc="-1" dirty="0">
              <a:latin typeface="Arial"/>
            </a:endParaRPr>
          </a:p>
          <a:p>
            <a:pPr>
              <a:lnSpc>
                <a:spcPct val="100000"/>
              </a:lnSpc>
            </a:pPr>
            <a:r>
              <a:rPr lang="cs-CZ" sz="2400" b="0" strike="noStrike" spc="-1" dirty="0">
                <a:solidFill>
                  <a:srgbClr val="FFFF00"/>
                </a:solidFill>
                <a:latin typeface="Calibri"/>
                <a:ea typeface="DejaVu Sans"/>
              </a:rPr>
              <a:t>tak neváhá a  píchne nás  bodákem. My se probudíme a jdeme</a:t>
            </a:r>
            <a:endParaRPr lang="cs-CZ" sz="2400" b="0" strike="noStrike" spc="-1" dirty="0">
              <a:latin typeface="Arial"/>
            </a:endParaRPr>
          </a:p>
          <a:p>
            <a:pPr>
              <a:lnSpc>
                <a:spcPct val="100000"/>
              </a:lnSpc>
            </a:pPr>
            <a:r>
              <a:rPr lang="cs-CZ" sz="2400" b="0" strike="noStrike" spc="-1" dirty="0">
                <a:solidFill>
                  <a:srgbClr val="FFFF00"/>
                </a:solidFill>
                <a:latin typeface="Calibri"/>
                <a:ea typeface="DejaVu Sans"/>
              </a:rPr>
              <a:t> na WC.</a:t>
            </a:r>
            <a:endParaRPr lang="cs-CZ" sz="2400" b="0" strike="noStrike" spc="-1" dirty="0">
              <a:latin typeface="Arial"/>
            </a:endParaRPr>
          </a:p>
          <a:p>
            <a:pPr>
              <a:lnSpc>
                <a:spcPct val="100000"/>
              </a:lnSpc>
            </a:pPr>
            <a:endParaRPr lang="cs-CZ" sz="2400" b="0" strike="noStrike" spc="-1" dirty="0">
              <a:latin typeface="Arial"/>
            </a:endParaRPr>
          </a:p>
          <a:p>
            <a:pPr>
              <a:lnSpc>
                <a:spcPct val="100000"/>
              </a:lnSpc>
            </a:pPr>
            <a:r>
              <a:rPr lang="cs-CZ" sz="2400" b="0" strike="noStrike" spc="-1" dirty="0">
                <a:solidFill>
                  <a:srgbClr val="FFFF00"/>
                </a:solidFill>
                <a:latin typeface="Calibri"/>
                <a:ea typeface="DejaVu Sans"/>
              </a:rPr>
              <a:t>Někdy  je náš strážce neodpovědný puberťák, místo aby hlídal, tak  kouká, co kde lítá,  vrtá se v nose a tak jednou udrží, jindy neudrží, i když by měl. Někdy drží dobře, ale nemá sílu nás probudit. Podle toho jakou má náladu a jaké jsou okolnosti. Ale i on nakonec dospěje v odpovědného hlídače.</a:t>
            </a:r>
            <a:endParaRPr lang="cs-CZ" sz="24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Obdélník 2"/>
          <p:cNvSpPr/>
          <p:nvPr/>
        </p:nvSpPr>
        <p:spPr>
          <a:xfrm>
            <a:off x="159120" y="1506240"/>
            <a:ext cx="1380240" cy="48193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800" b="0" strike="noStrike" spc="-1" dirty="0">
                <a:solidFill>
                  <a:srgbClr val="FFFF00"/>
                </a:solidFill>
                <a:latin typeface="Arial Black"/>
                <a:ea typeface="DejaVu Sans"/>
              </a:rPr>
              <a:t> </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400" b="1" strike="noStrike" spc="-1" dirty="0">
                <a:solidFill>
                  <a:srgbClr val="FFFF00"/>
                </a:solidFill>
                <a:latin typeface="Arial Black"/>
                <a:ea typeface="DejaVu Sans"/>
              </a:rPr>
              <a:t>Noční </a:t>
            </a:r>
            <a:r>
              <a:rPr lang="cs-CZ" sz="1400" b="0" strike="noStrike" spc="-1" dirty="0">
                <a:solidFill>
                  <a:srgbClr val="FFFF00"/>
                </a:solidFill>
                <a:latin typeface="Arial Black"/>
                <a:ea typeface="DejaVu Sans"/>
              </a:rPr>
              <a:t>deficit ADH</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Noční rezistence k ADH</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Aldosteron</a:t>
            </a: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vyluč. Na</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ANP</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err="1">
                <a:solidFill>
                  <a:srgbClr val="FFFF00"/>
                </a:solidFill>
                <a:latin typeface="Arial Black"/>
                <a:ea typeface="DejaVu Sans"/>
              </a:rPr>
              <a:t>Prostagladnidy</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err="1">
                <a:solidFill>
                  <a:srgbClr val="FFFF00"/>
                </a:solidFill>
                <a:latin typeface="Arial Black"/>
                <a:ea typeface="DejaVu Sans"/>
              </a:rPr>
              <a:t>Calciurie</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p:txBody>
      </p:sp>
      <p:sp>
        <p:nvSpPr>
          <p:cNvPr id="398" name="Obdélník 6"/>
          <p:cNvSpPr/>
          <p:nvPr/>
        </p:nvSpPr>
        <p:spPr>
          <a:xfrm>
            <a:off x="6095880" y="5202360"/>
            <a:ext cx="1840680" cy="112320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0" strike="noStrike" spc="-1">
                <a:solidFill>
                  <a:srgbClr val="FFFF00"/>
                </a:solidFill>
                <a:latin typeface="Arial Black"/>
                <a:ea typeface="DejaVu Sans"/>
              </a:rPr>
              <a:t>Spánková enuréza</a:t>
            </a:r>
            <a:endParaRPr lang="cs-CZ" sz="1800" b="0" strike="noStrike" spc="-1">
              <a:latin typeface="Arial"/>
            </a:endParaRPr>
          </a:p>
        </p:txBody>
      </p:sp>
      <p:sp>
        <p:nvSpPr>
          <p:cNvPr id="399" name="Obdélník 7"/>
          <p:cNvSpPr/>
          <p:nvPr/>
        </p:nvSpPr>
        <p:spPr>
          <a:xfrm>
            <a:off x="9356040" y="1260720"/>
            <a:ext cx="2675520" cy="8701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0" strike="noStrike" spc="-1">
                <a:solidFill>
                  <a:srgbClr val="FFFF00"/>
                </a:solidFill>
                <a:latin typeface="Arial Black"/>
                <a:ea typeface="DejaVu Sans"/>
              </a:rPr>
              <a:t>Snížená noční kapacita měchýře</a:t>
            </a:r>
            <a:endParaRPr lang="cs-CZ" sz="1800" b="0" strike="noStrike" spc="-1">
              <a:latin typeface="Arial"/>
            </a:endParaRPr>
          </a:p>
        </p:txBody>
      </p:sp>
      <p:sp>
        <p:nvSpPr>
          <p:cNvPr id="400" name="Obdélník 8"/>
          <p:cNvSpPr/>
          <p:nvPr/>
        </p:nvSpPr>
        <p:spPr>
          <a:xfrm>
            <a:off x="2658240" y="154080"/>
            <a:ext cx="5915520" cy="50868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400" b="1" strike="noStrike" spc="-1">
                <a:solidFill>
                  <a:srgbClr val="FFFF00"/>
                </a:solidFill>
                <a:latin typeface="Calibri"/>
                <a:ea typeface="DejaVu Sans"/>
              </a:rPr>
              <a:t>Vrozená zátěž – genetická či negenetická</a:t>
            </a:r>
            <a:endParaRPr lang="cs-CZ" sz="2400" b="0" strike="noStrike" spc="-1">
              <a:latin typeface="Arial"/>
            </a:endParaRPr>
          </a:p>
        </p:txBody>
      </p:sp>
      <p:sp>
        <p:nvSpPr>
          <p:cNvPr id="401" name="Obdélník 9"/>
          <p:cNvSpPr/>
          <p:nvPr/>
        </p:nvSpPr>
        <p:spPr>
          <a:xfrm>
            <a:off x="2533680" y="2596320"/>
            <a:ext cx="2169358" cy="68148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800" b="0" strike="noStrike" spc="-1" dirty="0">
                <a:solidFill>
                  <a:srgbClr val="FFFF00"/>
                </a:solidFill>
                <a:latin typeface="Arial Black"/>
                <a:ea typeface="DejaVu Sans"/>
              </a:rPr>
              <a:t>Relativní noční</a:t>
            </a:r>
            <a:endParaRPr lang="cs-CZ" sz="1800" b="0" strike="noStrike" spc="-1" dirty="0">
              <a:latin typeface="Arial"/>
            </a:endParaRPr>
          </a:p>
          <a:p>
            <a:pPr>
              <a:lnSpc>
                <a:spcPct val="100000"/>
              </a:lnSpc>
            </a:pPr>
            <a:r>
              <a:rPr lang="cs-CZ" sz="1800" b="0" strike="noStrike" spc="-1" dirty="0">
                <a:solidFill>
                  <a:srgbClr val="FFFF00"/>
                </a:solidFill>
                <a:latin typeface="Arial Black"/>
                <a:ea typeface="DejaVu Sans"/>
              </a:rPr>
              <a:t>polyurie</a:t>
            </a:r>
            <a:endParaRPr lang="cs-CZ" sz="1800" b="0" strike="noStrike" spc="-1" dirty="0">
              <a:latin typeface="Arial"/>
            </a:endParaRPr>
          </a:p>
        </p:txBody>
      </p:sp>
      <p:sp>
        <p:nvSpPr>
          <p:cNvPr id="402" name="Obdélník 10"/>
          <p:cNvSpPr/>
          <p:nvPr/>
        </p:nvSpPr>
        <p:spPr>
          <a:xfrm>
            <a:off x="5753160" y="1643400"/>
            <a:ext cx="2675520" cy="8863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800" b="1" strike="noStrike" spc="-1">
                <a:solidFill>
                  <a:srgbClr val="FFFF00"/>
                </a:solidFill>
                <a:latin typeface="Arial Black"/>
                <a:ea typeface="DejaVu Sans"/>
              </a:rPr>
              <a:t>Dosažení horní hranice noční kapacity měchýře</a:t>
            </a:r>
            <a:endParaRPr lang="cs-CZ" sz="1800" b="0" strike="noStrike" spc="-1">
              <a:latin typeface="Arial"/>
            </a:endParaRPr>
          </a:p>
        </p:txBody>
      </p:sp>
      <p:sp>
        <p:nvSpPr>
          <p:cNvPr id="403" name="TextovéPole 12"/>
          <p:cNvSpPr/>
          <p:nvPr/>
        </p:nvSpPr>
        <p:spPr>
          <a:xfrm>
            <a:off x="6095880" y="2596320"/>
            <a:ext cx="184068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1800" b="0" strike="noStrike" spc="-1">
                <a:solidFill>
                  <a:srgbClr val="000000"/>
                </a:solidFill>
                <a:latin typeface="Calibri"/>
                <a:ea typeface="DejaVu Sans"/>
              </a:rPr>
              <a:t>            </a:t>
            </a:r>
            <a:r>
              <a:rPr lang="cs-CZ" sz="3200" b="0" strike="noStrike" spc="-1">
                <a:solidFill>
                  <a:srgbClr val="FFFF00"/>
                </a:solidFill>
                <a:latin typeface="Arial Black"/>
                <a:ea typeface="DejaVu Sans"/>
              </a:rPr>
              <a:t>+</a:t>
            </a:r>
            <a:endParaRPr lang="cs-CZ" sz="3200" b="0" strike="noStrike" spc="-1">
              <a:latin typeface="Arial"/>
            </a:endParaRPr>
          </a:p>
        </p:txBody>
      </p:sp>
      <p:sp>
        <p:nvSpPr>
          <p:cNvPr id="404" name="Obdélník 14"/>
          <p:cNvSpPr/>
          <p:nvPr/>
        </p:nvSpPr>
        <p:spPr>
          <a:xfrm>
            <a:off x="5678640" y="3188880"/>
            <a:ext cx="2675520" cy="112320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0" strike="noStrike" spc="-1">
                <a:solidFill>
                  <a:srgbClr val="FFFF00"/>
                </a:solidFill>
                <a:latin typeface="Arial Black"/>
                <a:ea typeface="DejaVu Sans"/>
              </a:rPr>
              <a:t>Porucha probouzecí reakce - 3 typy podle Vatanabeho</a:t>
            </a:r>
            <a:endParaRPr lang="cs-CZ" sz="1800" b="0" strike="noStrike" spc="-1">
              <a:latin typeface="Arial"/>
            </a:endParaRPr>
          </a:p>
        </p:txBody>
      </p:sp>
      <p:sp>
        <p:nvSpPr>
          <p:cNvPr id="405" name="Šipka: dolů 15"/>
          <p:cNvSpPr/>
          <p:nvPr/>
        </p:nvSpPr>
        <p:spPr>
          <a:xfrm rot="3129000">
            <a:off x="2037960" y="514080"/>
            <a:ext cx="245520" cy="97704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6" name="Šipka: doprava 16"/>
          <p:cNvSpPr/>
          <p:nvPr/>
        </p:nvSpPr>
        <p:spPr>
          <a:xfrm flipV="1">
            <a:off x="1654560" y="2691360"/>
            <a:ext cx="764280" cy="286560"/>
          </a:xfrm>
          <a:prstGeom prst="rightArrow">
            <a:avLst>
              <a:gd name="adj1" fmla="val 50000"/>
              <a:gd name="adj2" fmla="val 47266"/>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7" name="Šipka: doprava 17"/>
          <p:cNvSpPr/>
          <p:nvPr/>
        </p:nvSpPr>
        <p:spPr>
          <a:xfrm rot="19362600">
            <a:off x="4628568" y="2422163"/>
            <a:ext cx="1144822" cy="330840"/>
          </a:xfrm>
          <a:prstGeom prst="rightArrow">
            <a:avLst>
              <a:gd name="adj1" fmla="val 41847"/>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8" name="Šipka: dolů 18"/>
          <p:cNvSpPr/>
          <p:nvPr/>
        </p:nvSpPr>
        <p:spPr>
          <a:xfrm rot="18940200">
            <a:off x="8970840" y="405000"/>
            <a:ext cx="246600" cy="72396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9" name="Šipka: dolů 1"/>
          <p:cNvSpPr/>
          <p:nvPr/>
        </p:nvSpPr>
        <p:spPr>
          <a:xfrm rot="5400000">
            <a:off x="8761680" y="1557360"/>
            <a:ext cx="263520" cy="67356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10" name="Šipka: dolů 3"/>
          <p:cNvSpPr/>
          <p:nvPr/>
        </p:nvSpPr>
        <p:spPr>
          <a:xfrm flipH="1">
            <a:off x="6810120" y="4476600"/>
            <a:ext cx="262080" cy="56088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11" name="Obdélník 4"/>
          <p:cNvSpPr/>
          <p:nvPr/>
        </p:nvSpPr>
        <p:spPr>
          <a:xfrm>
            <a:off x="9515160" y="3429000"/>
            <a:ext cx="1708200" cy="22417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1" strike="noStrike" spc="-1">
                <a:solidFill>
                  <a:srgbClr val="FFFF00"/>
                </a:solidFill>
                <a:latin typeface="Arial Black"/>
                <a:ea typeface="DejaVu Sans"/>
              </a:rPr>
              <a:t>Psychosociální</a:t>
            </a:r>
            <a:endParaRPr lang="cs-CZ" sz="1800" b="0" strike="noStrike" spc="-1">
              <a:latin typeface="Arial"/>
            </a:endParaRPr>
          </a:p>
          <a:p>
            <a:pPr algn="ctr">
              <a:lnSpc>
                <a:spcPct val="100000"/>
              </a:lnSpc>
            </a:pPr>
            <a:r>
              <a:rPr lang="cs-CZ" sz="1800" b="1" strike="noStrike" spc="-1">
                <a:solidFill>
                  <a:srgbClr val="FFFF00"/>
                </a:solidFill>
                <a:latin typeface="Arial Black"/>
                <a:ea typeface="DejaVu Sans"/>
              </a:rPr>
              <a:t>faktory</a:t>
            </a:r>
            <a:endParaRPr lang="cs-CZ" sz="1800" b="0" strike="noStrike" spc="-1">
              <a:latin typeface="Arial"/>
            </a:endParaRPr>
          </a:p>
        </p:txBody>
      </p:sp>
      <p:sp>
        <p:nvSpPr>
          <p:cNvPr id="412" name="Šipka: dolů 5"/>
          <p:cNvSpPr/>
          <p:nvPr/>
        </p:nvSpPr>
        <p:spPr>
          <a:xfrm rot="4044000">
            <a:off x="8626320" y="4789800"/>
            <a:ext cx="253800" cy="97704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2" name="Šipka: doleva a nahoru 1">
            <a:extLst>
              <a:ext uri="{FF2B5EF4-FFF2-40B4-BE49-F238E27FC236}">
                <a16:creationId xmlns:a16="http://schemas.microsoft.com/office/drawing/2014/main" id="{84E1BBB0-C1F3-6345-A923-EC30026C64B5}"/>
              </a:ext>
            </a:extLst>
          </p:cNvPr>
          <p:cNvSpPr/>
          <p:nvPr/>
        </p:nvSpPr>
        <p:spPr>
          <a:xfrm rot="5400000">
            <a:off x="3589589" y="2176211"/>
            <a:ext cx="3098800" cy="549778"/>
          </a:xfrm>
          <a:prstGeom prst="lef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5273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Obdélník 2"/>
          <p:cNvSpPr/>
          <p:nvPr/>
        </p:nvSpPr>
        <p:spPr>
          <a:xfrm>
            <a:off x="159120" y="1506240"/>
            <a:ext cx="1380240" cy="48193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800" b="0" strike="noStrike" spc="-1" dirty="0">
                <a:solidFill>
                  <a:srgbClr val="FFFF00"/>
                </a:solidFill>
                <a:latin typeface="Arial Black"/>
                <a:ea typeface="DejaVu Sans"/>
              </a:rPr>
              <a:t> </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0" strike="noStrike" spc="-1" dirty="0">
                <a:solidFill>
                  <a:srgbClr val="FFFF00"/>
                </a:solidFill>
                <a:latin typeface="Arial"/>
              </a:rPr>
              <a:t>     </a:t>
            </a:r>
            <a:r>
              <a:rPr lang="cs-CZ" sz="2800" b="1" strike="noStrike" spc="-1" dirty="0">
                <a:solidFill>
                  <a:schemeClr val="accent2"/>
                </a:solidFill>
                <a:latin typeface="Arial"/>
              </a:rPr>
              <a:t>?</a:t>
            </a:r>
          </a:p>
          <a:p>
            <a:pPr>
              <a:lnSpc>
                <a:spcPct val="100000"/>
              </a:lnSpc>
            </a:pPr>
            <a:endParaRPr lang="cs-CZ" sz="1800" b="0" strike="noStrike" spc="-1" dirty="0">
              <a:latin typeface="Arial"/>
            </a:endParaRPr>
          </a:p>
          <a:p>
            <a:pPr>
              <a:lnSpc>
                <a:spcPct val="100000"/>
              </a:lnSpc>
            </a:pPr>
            <a:r>
              <a:rPr lang="cs-CZ" sz="1400" b="1" strike="noStrike" spc="-1" dirty="0">
                <a:solidFill>
                  <a:srgbClr val="FFFF00"/>
                </a:solidFill>
                <a:latin typeface="Arial Black"/>
                <a:ea typeface="DejaVu Sans"/>
              </a:rPr>
              <a:t>Noční </a:t>
            </a:r>
            <a:r>
              <a:rPr lang="cs-CZ" sz="1400" b="0" strike="noStrike" spc="-1" dirty="0">
                <a:solidFill>
                  <a:srgbClr val="FFFF00"/>
                </a:solidFill>
                <a:latin typeface="Arial Black"/>
                <a:ea typeface="DejaVu Sans"/>
              </a:rPr>
              <a:t>deficit ADH</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Noční rezistence k ADH</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Aldosteron</a:t>
            </a: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vyluč. Na</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FFFF00"/>
                </a:solidFill>
                <a:latin typeface="Arial Black"/>
                <a:ea typeface="DejaVu Sans"/>
              </a:rPr>
              <a:t>ANP</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err="1">
                <a:solidFill>
                  <a:srgbClr val="FFFF00"/>
                </a:solidFill>
                <a:latin typeface="Arial Black"/>
                <a:ea typeface="DejaVu Sans"/>
              </a:rPr>
              <a:t>Prostagladnidy</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err="1">
                <a:solidFill>
                  <a:srgbClr val="FFFF00"/>
                </a:solidFill>
                <a:latin typeface="Arial Black"/>
                <a:ea typeface="DejaVu Sans"/>
              </a:rPr>
              <a:t>Calciurie</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endParaRPr lang="cs-CZ" sz="1400" b="0" strike="noStrike" spc="-1" dirty="0">
              <a:latin typeface="Arial"/>
            </a:endParaRPr>
          </a:p>
        </p:txBody>
      </p:sp>
      <p:sp>
        <p:nvSpPr>
          <p:cNvPr id="398" name="Obdélník 6"/>
          <p:cNvSpPr/>
          <p:nvPr/>
        </p:nvSpPr>
        <p:spPr>
          <a:xfrm>
            <a:off x="6095880" y="5202360"/>
            <a:ext cx="1840680" cy="112320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0" strike="noStrike" spc="-1">
                <a:solidFill>
                  <a:srgbClr val="FFFF00"/>
                </a:solidFill>
                <a:latin typeface="Arial Black"/>
                <a:ea typeface="DejaVu Sans"/>
              </a:rPr>
              <a:t>Spánková enuréza</a:t>
            </a:r>
            <a:endParaRPr lang="cs-CZ" sz="1800" b="0" strike="noStrike" spc="-1">
              <a:latin typeface="Arial"/>
            </a:endParaRPr>
          </a:p>
        </p:txBody>
      </p:sp>
      <p:sp>
        <p:nvSpPr>
          <p:cNvPr id="399" name="Obdélník 7"/>
          <p:cNvSpPr/>
          <p:nvPr/>
        </p:nvSpPr>
        <p:spPr>
          <a:xfrm>
            <a:off x="9356040" y="1260720"/>
            <a:ext cx="2675520" cy="8701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0" strike="noStrike" spc="-1" dirty="0">
                <a:solidFill>
                  <a:srgbClr val="FFFF00"/>
                </a:solidFill>
                <a:latin typeface="Arial Black"/>
                <a:ea typeface="DejaVu Sans"/>
              </a:rPr>
              <a:t>Snížená noční </a:t>
            </a:r>
            <a:r>
              <a:rPr lang="cs-CZ" sz="1800" b="0" strike="noStrike" spc="-1" dirty="0">
                <a:solidFill>
                  <a:schemeClr val="accent2"/>
                </a:solidFill>
                <a:latin typeface="Arial Black"/>
                <a:ea typeface="DejaVu Sans"/>
              </a:rPr>
              <a:t>?</a:t>
            </a:r>
            <a:r>
              <a:rPr lang="cs-CZ" sz="1800" b="0" strike="noStrike" spc="-1" dirty="0">
                <a:solidFill>
                  <a:srgbClr val="FFFF00"/>
                </a:solidFill>
                <a:latin typeface="Arial Black"/>
                <a:ea typeface="DejaVu Sans"/>
              </a:rPr>
              <a:t> kapacita měchýře</a:t>
            </a:r>
            <a:endParaRPr lang="cs-CZ" sz="1800" b="0" strike="noStrike" spc="-1" dirty="0">
              <a:latin typeface="Arial"/>
            </a:endParaRPr>
          </a:p>
        </p:txBody>
      </p:sp>
      <p:sp>
        <p:nvSpPr>
          <p:cNvPr id="400" name="Obdélník 8"/>
          <p:cNvSpPr/>
          <p:nvPr/>
        </p:nvSpPr>
        <p:spPr>
          <a:xfrm>
            <a:off x="2658240" y="154080"/>
            <a:ext cx="5915520" cy="50868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2400" b="1" strike="noStrike" spc="-1">
                <a:solidFill>
                  <a:srgbClr val="FFFF00"/>
                </a:solidFill>
                <a:latin typeface="Calibri"/>
                <a:ea typeface="DejaVu Sans"/>
              </a:rPr>
              <a:t>Vrozená zátěž – genetická či negenetická</a:t>
            </a:r>
            <a:endParaRPr lang="cs-CZ" sz="2400" b="0" strike="noStrike" spc="-1">
              <a:latin typeface="Arial"/>
            </a:endParaRPr>
          </a:p>
        </p:txBody>
      </p:sp>
      <p:sp>
        <p:nvSpPr>
          <p:cNvPr id="401" name="Obdélník 9"/>
          <p:cNvSpPr/>
          <p:nvPr/>
        </p:nvSpPr>
        <p:spPr>
          <a:xfrm>
            <a:off x="2530677" y="3173400"/>
            <a:ext cx="2559723" cy="77063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800" b="0" strike="noStrike" spc="-1" dirty="0">
                <a:solidFill>
                  <a:srgbClr val="FFFF00"/>
                </a:solidFill>
                <a:latin typeface="Arial Black"/>
                <a:ea typeface="DejaVu Sans"/>
              </a:rPr>
              <a:t>Relativní noční</a:t>
            </a:r>
            <a:endParaRPr lang="cs-CZ" sz="1800" b="0" strike="noStrike" spc="-1" dirty="0">
              <a:latin typeface="Arial"/>
            </a:endParaRPr>
          </a:p>
          <a:p>
            <a:pPr>
              <a:lnSpc>
                <a:spcPct val="100000"/>
              </a:lnSpc>
            </a:pPr>
            <a:r>
              <a:rPr lang="cs-CZ" sz="1800" b="0" strike="noStrike" spc="-1" dirty="0">
                <a:solidFill>
                  <a:srgbClr val="FFFF00"/>
                </a:solidFill>
                <a:latin typeface="Arial Black"/>
                <a:ea typeface="DejaVu Sans"/>
              </a:rPr>
              <a:t>polyurie</a:t>
            </a:r>
            <a:endParaRPr lang="cs-CZ" sz="1800" b="0" strike="noStrike" spc="-1" dirty="0">
              <a:latin typeface="Arial"/>
            </a:endParaRPr>
          </a:p>
        </p:txBody>
      </p:sp>
      <p:sp>
        <p:nvSpPr>
          <p:cNvPr id="402" name="Obdélník 10"/>
          <p:cNvSpPr/>
          <p:nvPr/>
        </p:nvSpPr>
        <p:spPr>
          <a:xfrm>
            <a:off x="5753160" y="1643400"/>
            <a:ext cx="2675520" cy="8863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cs-CZ" sz="1800" b="1" strike="noStrike" spc="-1" dirty="0">
                <a:solidFill>
                  <a:srgbClr val="FFFF00"/>
                </a:solidFill>
                <a:latin typeface="Arial Black"/>
                <a:ea typeface="DejaVu Sans"/>
              </a:rPr>
              <a:t>Dosažení horní hranice noční     </a:t>
            </a:r>
            <a:r>
              <a:rPr lang="cs-CZ" sz="1800" b="1" strike="noStrike" spc="-1" dirty="0">
                <a:solidFill>
                  <a:schemeClr val="accent2"/>
                </a:solidFill>
                <a:latin typeface="Arial Black"/>
                <a:ea typeface="DejaVu Sans"/>
              </a:rPr>
              <a:t>?</a:t>
            </a:r>
            <a:r>
              <a:rPr lang="cs-CZ" sz="1800" b="1" strike="noStrike" spc="-1" dirty="0">
                <a:solidFill>
                  <a:srgbClr val="FFFF00"/>
                </a:solidFill>
                <a:latin typeface="Arial Black"/>
                <a:ea typeface="DejaVu Sans"/>
              </a:rPr>
              <a:t>          kapacity měchýře</a:t>
            </a:r>
            <a:endParaRPr lang="cs-CZ" sz="1800" b="0" strike="noStrike" spc="-1" dirty="0">
              <a:latin typeface="Arial"/>
            </a:endParaRPr>
          </a:p>
        </p:txBody>
      </p:sp>
      <p:sp>
        <p:nvSpPr>
          <p:cNvPr id="403" name="TextovéPole 12"/>
          <p:cNvSpPr/>
          <p:nvPr/>
        </p:nvSpPr>
        <p:spPr>
          <a:xfrm>
            <a:off x="6095880" y="2596320"/>
            <a:ext cx="184068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1800" b="0" strike="noStrike" spc="-1">
                <a:solidFill>
                  <a:srgbClr val="000000"/>
                </a:solidFill>
                <a:latin typeface="Calibri"/>
                <a:ea typeface="DejaVu Sans"/>
              </a:rPr>
              <a:t>            </a:t>
            </a:r>
            <a:r>
              <a:rPr lang="cs-CZ" sz="3200" b="0" strike="noStrike" spc="-1">
                <a:solidFill>
                  <a:srgbClr val="FFFF00"/>
                </a:solidFill>
                <a:latin typeface="Arial Black"/>
                <a:ea typeface="DejaVu Sans"/>
              </a:rPr>
              <a:t>+</a:t>
            </a:r>
            <a:endParaRPr lang="cs-CZ" sz="3200" b="0" strike="noStrike" spc="-1">
              <a:latin typeface="Arial"/>
            </a:endParaRPr>
          </a:p>
        </p:txBody>
      </p:sp>
      <p:sp>
        <p:nvSpPr>
          <p:cNvPr id="405" name="Šipka: dolů 15"/>
          <p:cNvSpPr/>
          <p:nvPr/>
        </p:nvSpPr>
        <p:spPr>
          <a:xfrm rot="19679508">
            <a:off x="4967849" y="602817"/>
            <a:ext cx="286739" cy="2819070"/>
          </a:xfrm>
          <a:prstGeom prst="downArrow">
            <a:avLst>
              <a:gd name="adj1" fmla="val 52433"/>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6" name="Šipka: doprava 16"/>
          <p:cNvSpPr/>
          <p:nvPr/>
        </p:nvSpPr>
        <p:spPr>
          <a:xfrm flipV="1">
            <a:off x="1654560" y="3530338"/>
            <a:ext cx="764280" cy="253799"/>
          </a:xfrm>
          <a:prstGeom prst="rightArrow">
            <a:avLst>
              <a:gd name="adj1" fmla="val 50000"/>
              <a:gd name="adj2" fmla="val 47266"/>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8" name="Šipka: dolů 18"/>
          <p:cNvSpPr/>
          <p:nvPr/>
        </p:nvSpPr>
        <p:spPr>
          <a:xfrm rot="18940200">
            <a:off x="8970840" y="405000"/>
            <a:ext cx="246600" cy="72396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09" name="Šipka: dolů 1"/>
          <p:cNvSpPr/>
          <p:nvPr/>
        </p:nvSpPr>
        <p:spPr>
          <a:xfrm rot="5046380" flipH="1">
            <a:off x="8749080" y="1653717"/>
            <a:ext cx="286560" cy="746263"/>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10" name="Šipka: dolů 3"/>
          <p:cNvSpPr/>
          <p:nvPr/>
        </p:nvSpPr>
        <p:spPr>
          <a:xfrm flipH="1">
            <a:off x="6810120" y="4476600"/>
            <a:ext cx="262080" cy="560880"/>
          </a:xfrm>
          <a:prstGeom prst="down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11" name="Obdélník 4"/>
          <p:cNvSpPr/>
          <p:nvPr/>
        </p:nvSpPr>
        <p:spPr>
          <a:xfrm>
            <a:off x="9515160" y="3429000"/>
            <a:ext cx="1708200" cy="2241720"/>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cs-CZ" sz="1800" b="1" strike="noStrike" spc="-1" dirty="0">
                <a:solidFill>
                  <a:srgbClr val="FFFF00"/>
                </a:solidFill>
                <a:latin typeface="Arial Black"/>
                <a:ea typeface="DejaVu Sans"/>
              </a:rPr>
              <a:t>Psychosociální</a:t>
            </a:r>
            <a:endParaRPr lang="cs-CZ" sz="1800" b="0" strike="noStrike" spc="-1" dirty="0">
              <a:latin typeface="Arial"/>
            </a:endParaRPr>
          </a:p>
          <a:p>
            <a:pPr algn="ctr">
              <a:lnSpc>
                <a:spcPct val="100000"/>
              </a:lnSpc>
            </a:pPr>
            <a:r>
              <a:rPr lang="cs-CZ" b="1" spc="-1" dirty="0">
                <a:solidFill>
                  <a:srgbClr val="FFFF00"/>
                </a:solidFill>
                <a:latin typeface="Arial Black"/>
                <a:ea typeface="DejaVu Sans"/>
              </a:rPr>
              <a:t>f</a:t>
            </a:r>
            <a:r>
              <a:rPr lang="cs-CZ" sz="1800" b="1" strike="noStrike" spc="-1" dirty="0">
                <a:solidFill>
                  <a:srgbClr val="FFFF00"/>
                </a:solidFill>
                <a:latin typeface="Arial Black"/>
                <a:ea typeface="DejaVu Sans"/>
              </a:rPr>
              <a:t>aktory a další faktory</a:t>
            </a:r>
            <a:endParaRPr lang="cs-CZ" sz="1800" b="0" strike="noStrike" spc="-1" dirty="0">
              <a:latin typeface="Arial"/>
            </a:endParaRPr>
          </a:p>
        </p:txBody>
      </p:sp>
      <p:sp>
        <p:nvSpPr>
          <p:cNvPr id="2" name="Obdélník 1"/>
          <p:cNvSpPr/>
          <p:nvPr/>
        </p:nvSpPr>
        <p:spPr>
          <a:xfrm>
            <a:off x="5906814" y="3173401"/>
            <a:ext cx="2521866" cy="967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accent2"/>
                </a:solidFill>
              </a:rPr>
              <a:t>Vrozené opoždění</a:t>
            </a:r>
          </a:p>
          <a:p>
            <a:pPr algn="ctr"/>
            <a:r>
              <a:rPr lang="cs-CZ" b="1" dirty="0">
                <a:solidFill>
                  <a:schemeClr val="accent2"/>
                </a:solidFill>
              </a:rPr>
              <a:t>funkce centra noční kontinence - labilita</a:t>
            </a:r>
          </a:p>
        </p:txBody>
      </p:sp>
      <p:sp>
        <p:nvSpPr>
          <p:cNvPr id="3" name="Plus 2"/>
          <p:cNvSpPr/>
          <p:nvPr/>
        </p:nvSpPr>
        <p:spPr>
          <a:xfrm>
            <a:off x="5279619" y="3420737"/>
            <a:ext cx="437976" cy="346749"/>
          </a:xfrm>
          <a:prstGeom prst="mathPlus">
            <a:avLst>
              <a:gd name="adj1" fmla="val 211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Plus 3"/>
          <p:cNvSpPr/>
          <p:nvPr/>
        </p:nvSpPr>
        <p:spPr>
          <a:xfrm>
            <a:off x="8577796" y="3530338"/>
            <a:ext cx="555188" cy="413699"/>
          </a:xfrm>
          <a:prstGeom prst="mathPlus">
            <a:avLst>
              <a:gd name="adj1" fmla="val 181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9938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p:cNvSpPr>
          <p:nvPr>
            <p:ph type="title"/>
          </p:nvPr>
        </p:nvSpPr>
        <p:spPr>
          <a:xfrm>
            <a:off x="831960" y="105840"/>
            <a:ext cx="10514160" cy="660960"/>
          </a:xfrm>
          <a:prstGeom prst="rect">
            <a:avLst/>
          </a:prstGeom>
          <a:noFill/>
          <a:ln w="0">
            <a:noFill/>
          </a:ln>
        </p:spPr>
        <p:txBody>
          <a:bodyPr lIns="90000" tIns="45000" rIns="90000" bIns="45000" anchor="b">
            <a:normAutofit fontScale="90000"/>
          </a:bodyPr>
          <a:lstStyle/>
          <a:p>
            <a:r>
              <a:rPr lang="cs-CZ" sz="4000" b="0" strike="noStrike" spc="-1" dirty="0">
                <a:solidFill>
                  <a:srgbClr val="000000"/>
                </a:solidFill>
                <a:latin typeface="Arial Black"/>
              </a:rPr>
              <a:t> </a:t>
            </a:r>
            <a:br>
              <a:rPr dirty="0"/>
            </a:br>
            <a:r>
              <a:rPr lang="cs-CZ" sz="3100" spc="-1" dirty="0">
                <a:solidFill>
                  <a:srgbClr val="002060"/>
                </a:solidFill>
                <a:latin typeface="Arial Black"/>
              </a:rPr>
              <a:t>  </a:t>
            </a:r>
            <a:r>
              <a:rPr lang="cs-CZ" sz="3100" b="0" strike="noStrike" spc="-1" dirty="0" err="1">
                <a:solidFill>
                  <a:srgbClr val="002060"/>
                </a:solidFill>
                <a:latin typeface="Arial Black"/>
              </a:rPr>
              <a:t>Reativní</a:t>
            </a:r>
            <a:r>
              <a:rPr lang="cs-CZ" sz="3100" b="0" strike="noStrike" spc="-1" dirty="0">
                <a:solidFill>
                  <a:srgbClr val="002060"/>
                </a:solidFill>
                <a:latin typeface="Arial Black"/>
              </a:rPr>
              <a:t> noční polyurie ?</a:t>
            </a:r>
            <a:endParaRPr lang="cs-CZ" sz="3100" b="0" strike="noStrike" spc="-1" dirty="0">
              <a:latin typeface="Arial"/>
            </a:endParaRPr>
          </a:p>
        </p:txBody>
      </p:sp>
      <p:sp>
        <p:nvSpPr>
          <p:cNvPr id="414" name="PlaceHolder 2"/>
          <p:cNvSpPr>
            <a:spLocks noGrp="1"/>
          </p:cNvSpPr>
          <p:nvPr>
            <p:ph/>
          </p:nvPr>
        </p:nvSpPr>
        <p:spPr>
          <a:xfrm>
            <a:off x="900000" y="767520"/>
            <a:ext cx="10514160" cy="5319720"/>
          </a:xfrm>
          <a:prstGeom prst="rect">
            <a:avLst/>
          </a:prstGeom>
          <a:noFill/>
          <a:ln w="0">
            <a:noFill/>
          </a:ln>
        </p:spPr>
        <p:txBody>
          <a:bodyPr lIns="90000" tIns="45000" rIns="90000" bIns="45000" anchor="t">
            <a:normAutofit/>
          </a:bodyPr>
          <a:lstStyle/>
          <a:p>
            <a:pPr>
              <a:lnSpc>
                <a:spcPct val="90000"/>
              </a:lnSpc>
              <a:spcBef>
                <a:spcPts val="1001"/>
              </a:spcBef>
              <a:tabLst>
                <a:tab pos="0" algn="l"/>
              </a:tabLst>
            </a:pPr>
            <a:r>
              <a:rPr lang="cs-CZ" sz="2800" b="0" strike="noStrike" spc="-1" dirty="0">
                <a:solidFill>
                  <a:srgbClr val="FFFF00"/>
                </a:solidFill>
                <a:latin typeface="Calibri"/>
              </a:rPr>
              <a:t>1. Málo významná noční polyurie – </a:t>
            </a:r>
            <a:r>
              <a:rPr lang="cs-CZ" b="0" strike="noStrike" spc="-1" dirty="0">
                <a:solidFill>
                  <a:srgbClr val="FFFF00"/>
                </a:solidFill>
                <a:latin typeface="Calibri"/>
              </a:rPr>
              <a:t>ta by k přeplnění nevedla, velká     </a:t>
            </a:r>
          </a:p>
          <a:p>
            <a:pPr marL="0" indent="0">
              <a:lnSpc>
                <a:spcPct val="90000"/>
              </a:lnSpc>
              <a:spcBef>
                <a:spcPts val="1001"/>
              </a:spcBef>
              <a:buNone/>
              <a:tabLst>
                <a:tab pos="0" algn="l"/>
              </a:tabLst>
            </a:pPr>
            <a:r>
              <a:rPr lang="cs-CZ" spc="-1" dirty="0">
                <a:solidFill>
                  <a:srgbClr val="FFFF00"/>
                </a:solidFill>
                <a:latin typeface="Calibri"/>
              </a:rPr>
              <a:t>       </a:t>
            </a:r>
            <a:r>
              <a:rPr lang="cs-CZ" b="0" strike="noStrike" spc="-1" dirty="0">
                <a:solidFill>
                  <a:srgbClr val="FFFF00"/>
                </a:solidFill>
                <a:latin typeface="Calibri"/>
              </a:rPr>
              <a:t>rezerva noční kapacity</a:t>
            </a:r>
            <a:endParaRPr lang="cs-CZ" b="0" strike="noStrike" spc="-1" dirty="0">
              <a:latin typeface="Arial"/>
            </a:endParaRPr>
          </a:p>
          <a:p>
            <a:pPr>
              <a:lnSpc>
                <a:spcPct val="90000"/>
              </a:lnSpc>
              <a:spcBef>
                <a:spcPts val="1001"/>
              </a:spcBef>
              <a:tabLst>
                <a:tab pos="0" algn="l"/>
              </a:tabLst>
            </a:pPr>
            <a:r>
              <a:rPr lang="cs-CZ" sz="2800" b="0" strike="noStrike" spc="-1" dirty="0">
                <a:solidFill>
                  <a:srgbClr val="FFFF00"/>
                </a:solidFill>
                <a:latin typeface="Calibri"/>
              </a:rPr>
              <a:t>2. Noční porce je relativně velká ve srovnání s denní porcí</a:t>
            </a:r>
            <a:endParaRPr lang="cs-CZ" sz="2800" b="0" strike="noStrike" spc="-1" dirty="0">
              <a:latin typeface="Arial"/>
            </a:endParaRPr>
          </a:p>
          <a:p>
            <a:pPr>
              <a:lnSpc>
                <a:spcPct val="90000"/>
              </a:lnSpc>
              <a:spcBef>
                <a:spcPts val="1001"/>
              </a:spcBef>
              <a:tabLst>
                <a:tab pos="0" algn="l"/>
              </a:tabLst>
            </a:pPr>
            <a:endParaRPr lang="cs-CZ" sz="2800" b="0" strike="noStrike" spc="-1" dirty="0">
              <a:latin typeface="Arial"/>
            </a:endParaRPr>
          </a:p>
          <a:p>
            <a:pPr>
              <a:lnSpc>
                <a:spcPct val="90000"/>
              </a:lnSpc>
              <a:spcBef>
                <a:spcPts val="1001"/>
              </a:spcBef>
              <a:tabLst>
                <a:tab pos="0" algn="l"/>
              </a:tabLst>
            </a:pPr>
            <a:r>
              <a:rPr lang="cs-CZ" sz="2200" b="0" strike="noStrike" spc="-1" dirty="0">
                <a:solidFill>
                  <a:srgbClr val="002060"/>
                </a:solidFill>
                <a:latin typeface="Arial Black"/>
              </a:rPr>
              <a:t>Porucha cirkadiálního  rytmu ADH</a:t>
            </a:r>
            <a:endParaRPr lang="cs-CZ" sz="22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Light"/>
              </a:rPr>
              <a:t>Je sekundární, odvozen z rytmu příjmu tekutin. Každý má svůj rytmus.</a:t>
            </a: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Light"/>
              </a:rPr>
              <a:t>Někdo pije málo dopoledne a hodně večer, někdo dopoledne hodně a večer málo. </a:t>
            </a: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Light"/>
              </a:rPr>
              <a:t>Někdo v noci pracuje a ve dne spí, tak má rytmus obrácený. Někdo jde spát ve 2 a stává ve 12 hod., tak je zase rytmus jiný.</a:t>
            </a: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Light"/>
              </a:rPr>
              <a:t>Nebo to znamená, že večer se sekrece začne chovat nezávisle a stoupá u každého?</a:t>
            </a: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Light"/>
              </a:rPr>
              <a:t>Nejde spíše o spánek a bdění než o den a noc?</a:t>
            </a:r>
            <a:endParaRPr lang="cs-CZ" sz="24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4"/>
          <p:cNvPicPr/>
          <p:nvPr/>
        </p:nvPicPr>
        <p:blipFill>
          <a:blip r:embed="rId2"/>
          <a:stretch/>
        </p:blipFill>
        <p:spPr>
          <a:xfrm rot="16200000">
            <a:off x="5352426" y="1127802"/>
            <a:ext cx="6604001" cy="4627800"/>
          </a:xfrm>
          <a:prstGeom prst="rect">
            <a:avLst/>
          </a:prstGeom>
          <a:ln w="0">
            <a:noFill/>
          </a:ln>
        </p:spPr>
      </p:pic>
      <p:sp>
        <p:nvSpPr>
          <p:cNvPr id="3" name="TextovéPole 2"/>
          <p:cNvSpPr txBox="1"/>
          <p:nvPr/>
        </p:nvSpPr>
        <p:spPr>
          <a:xfrm>
            <a:off x="471488" y="971550"/>
            <a:ext cx="4143375" cy="2677656"/>
          </a:xfrm>
          <a:prstGeom prst="rect">
            <a:avLst/>
          </a:prstGeom>
          <a:noFill/>
        </p:spPr>
        <p:txBody>
          <a:bodyPr wrap="square" rtlCol="0">
            <a:spAutoFit/>
          </a:bodyPr>
          <a:lstStyle/>
          <a:p>
            <a:r>
              <a:rPr lang="cs-CZ" sz="2800" dirty="0">
                <a:solidFill>
                  <a:srgbClr val="FFFF00"/>
                </a:solidFill>
              </a:rPr>
              <a:t>Hladiny ADH u enuretiků a zdravých</a:t>
            </a:r>
          </a:p>
          <a:p>
            <a:r>
              <a:rPr lang="cs-CZ" sz="2800" dirty="0">
                <a:solidFill>
                  <a:srgbClr val="FFFF00"/>
                </a:solidFill>
              </a:rPr>
              <a:t>během  dne a noci</a:t>
            </a:r>
          </a:p>
          <a:p>
            <a:endParaRPr lang="cs-CZ" sz="2800" dirty="0">
              <a:solidFill>
                <a:srgbClr val="FFFF00"/>
              </a:solidFill>
            </a:endParaRPr>
          </a:p>
          <a:p>
            <a:r>
              <a:rPr lang="cs-CZ" sz="2800" dirty="0">
                <a:solidFill>
                  <a:srgbClr val="FFFF00"/>
                </a:solidFill>
              </a:rPr>
              <a:t>Modrá – enuretici</a:t>
            </a:r>
          </a:p>
          <a:p>
            <a:r>
              <a:rPr lang="cs-CZ" sz="2800" dirty="0">
                <a:solidFill>
                  <a:srgbClr val="FFFF00"/>
                </a:solidFill>
              </a:rPr>
              <a:t>Černá -  zdraví</a:t>
            </a:r>
          </a:p>
        </p:txBody>
      </p:sp>
    </p:spTree>
    <p:extLst>
      <p:ext uri="{BB962C8B-B14F-4D97-AF65-F5344CB8AC3E}">
        <p14:creationId xmlns:p14="http://schemas.microsoft.com/office/powerpoint/2010/main" val="319423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839880" y="168840"/>
            <a:ext cx="10469160" cy="589320"/>
          </a:xfrm>
          <a:prstGeom prst="rect">
            <a:avLst/>
          </a:prstGeom>
          <a:noFill/>
          <a:ln w="0">
            <a:noFill/>
          </a:ln>
        </p:spPr>
        <p:txBody>
          <a:bodyPr lIns="90000" tIns="45000" rIns="90000" bIns="45000" anchor="b">
            <a:noAutofit/>
          </a:bodyPr>
          <a:lstStyle/>
          <a:p>
            <a:pPr>
              <a:lnSpc>
                <a:spcPct val="90000"/>
              </a:lnSpc>
            </a:pPr>
            <a:r>
              <a:rPr lang="cs-CZ" sz="2400" b="0" strike="noStrike" spc="-1">
                <a:solidFill>
                  <a:srgbClr val="002060"/>
                </a:solidFill>
                <a:latin typeface="Arial Black"/>
              </a:rPr>
              <a:t>MOŽNÉ VYSVĚTLENÍ RELATIVNÍ POLYURIE U ENURETIKŮ</a:t>
            </a:r>
            <a:endParaRPr lang="cs-CZ" sz="2400" b="0" strike="noStrike" spc="-1">
              <a:latin typeface="Arial"/>
            </a:endParaRPr>
          </a:p>
        </p:txBody>
      </p:sp>
      <p:pic>
        <p:nvPicPr>
          <p:cNvPr id="349" name="Zástupný symbol pro obsah 4"/>
          <p:cNvPicPr/>
          <p:nvPr/>
        </p:nvPicPr>
        <p:blipFill>
          <a:blip r:embed="rId2"/>
          <a:stretch/>
        </p:blipFill>
        <p:spPr>
          <a:xfrm>
            <a:off x="8102880" y="1800000"/>
            <a:ext cx="4087440" cy="4500000"/>
          </a:xfrm>
          <a:prstGeom prst="rect">
            <a:avLst/>
          </a:prstGeom>
          <a:ln w="0">
            <a:noFill/>
          </a:ln>
        </p:spPr>
      </p:pic>
      <p:sp>
        <p:nvSpPr>
          <p:cNvPr id="350" name="PlaceHolder 2"/>
          <p:cNvSpPr>
            <a:spLocks noGrp="1"/>
          </p:cNvSpPr>
          <p:nvPr>
            <p:ph/>
          </p:nvPr>
        </p:nvSpPr>
        <p:spPr>
          <a:xfrm>
            <a:off x="265320" y="1099440"/>
            <a:ext cx="5878800" cy="4840560"/>
          </a:xfrm>
          <a:prstGeom prst="rect">
            <a:avLst/>
          </a:prstGeom>
          <a:noFill/>
          <a:ln w="0">
            <a:noFill/>
          </a:ln>
        </p:spPr>
        <p:txBody>
          <a:bodyPr lIns="90000" tIns="45000" rIns="90000" bIns="45000" anchor="t">
            <a:normAutofit/>
          </a:bodyPr>
          <a:lstStyle/>
          <a:p>
            <a:pPr>
              <a:lnSpc>
                <a:spcPct val="90000"/>
              </a:lnSpc>
              <a:spcBef>
                <a:spcPts val="1001"/>
              </a:spcBef>
              <a:tabLst>
                <a:tab pos="0" algn="l"/>
              </a:tabLst>
            </a:pPr>
            <a:r>
              <a:rPr lang="cs-CZ" b="0" strike="noStrike" spc="-1" dirty="0">
                <a:solidFill>
                  <a:srgbClr val="FFFF00"/>
                </a:solidFill>
                <a:latin typeface="Calibri"/>
              </a:rPr>
              <a:t>Pokles  tlaku v měchýři při pomočení  </a:t>
            </a:r>
            <a:endParaRPr lang="cs-CZ" b="0" strike="noStrike" spc="-1" dirty="0">
              <a:latin typeface="Arial"/>
            </a:endParaRPr>
          </a:p>
        </p:txBody>
      </p:sp>
      <p:sp>
        <p:nvSpPr>
          <p:cNvPr id="351" name="Šipka doprava 5"/>
          <p:cNvSpPr/>
          <p:nvPr/>
        </p:nvSpPr>
        <p:spPr>
          <a:xfrm rot="21587400">
            <a:off x="6423840" y="1180080"/>
            <a:ext cx="794880" cy="21780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52" name="TextovéPole 6"/>
          <p:cNvSpPr/>
          <p:nvPr/>
        </p:nvSpPr>
        <p:spPr>
          <a:xfrm flipH="1">
            <a:off x="7749720" y="1027080"/>
            <a:ext cx="42494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0" strike="noStrike" spc="-1">
                <a:solidFill>
                  <a:srgbClr val="FFFF00"/>
                </a:solidFill>
                <a:latin typeface="Calibri"/>
                <a:ea typeface="DejaVu Sans"/>
              </a:rPr>
              <a:t>   </a:t>
            </a:r>
            <a:r>
              <a:rPr lang="cs-CZ" sz="2800" b="0" strike="noStrike" spc="-1">
                <a:solidFill>
                  <a:srgbClr val="FFFF00"/>
                </a:solidFill>
                <a:latin typeface="Calibri"/>
                <a:ea typeface="DejaVu Sans"/>
              </a:rPr>
              <a:t>pokles produkce ADH?</a:t>
            </a:r>
            <a:endParaRPr lang="cs-CZ" sz="2800" b="0" strike="noStrike" spc="-1">
              <a:latin typeface="Arial"/>
            </a:endParaRPr>
          </a:p>
        </p:txBody>
      </p:sp>
      <p:sp>
        <p:nvSpPr>
          <p:cNvPr id="353" name="TextovéPole 7"/>
          <p:cNvSpPr/>
          <p:nvPr/>
        </p:nvSpPr>
        <p:spPr>
          <a:xfrm>
            <a:off x="265320" y="1721520"/>
            <a:ext cx="7231320" cy="40611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cs-CZ" sz="1800" b="0" strike="noStrike" spc="-1" dirty="0">
              <a:solidFill>
                <a:srgbClr val="FFFF00"/>
              </a:solidFill>
              <a:latin typeface="Arial"/>
            </a:endParaRPr>
          </a:p>
          <a:p>
            <a:pPr>
              <a:lnSpc>
                <a:spcPct val="100000"/>
              </a:lnSpc>
            </a:pPr>
            <a:r>
              <a:rPr lang="cs-CZ" sz="2000" b="0" strike="noStrike" spc="-1" dirty="0">
                <a:solidFill>
                  <a:srgbClr val="FFFF00"/>
                </a:solidFill>
                <a:latin typeface="Calibri"/>
                <a:ea typeface="DejaVu Sans"/>
              </a:rPr>
              <a:t>1/  Polyurie byla přítomná jenom v případě mokré noci.</a:t>
            </a:r>
            <a:r>
              <a:rPr lang="cs-CZ" sz="2000" spc="-1" dirty="0">
                <a:solidFill>
                  <a:srgbClr val="FFFF00"/>
                </a:solidFill>
                <a:latin typeface="Arial"/>
              </a:rPr>
              <a:t> </a:t>
            </a:r>
            <a:r>
              <a:rPr lang="cs-CZ" sz="2000" b="0" strike="noStrike" spc="-1" dirty="0">
                <a:solidFill>
                  <a:srgbClr val="FFFF00"/>
                </a:solidFill>
                <a:latin typeface="Arial"/>
              </a:rPr>
              <a:t>Proč?</a:t>
            </a:r>
          </a:p>
          <a:p>
            <a:pPr>
              <a:lnSpc>
                <a:spcPct val="100000"/>
              </a:lnSpc>
            </a:pPr>
            <a:endParaRPr lang="cs-CZ" sz="2000" b="0" strike="noStrike" spc="-1" dirty="0">
              <a:solidFill>
                <a:srgbClr val="FFFF00"/>
              </a:solidFill>
              <a:latin typeface="Arial"/>
            </a:endParaRPr>
          </a:p>
          <a:p>
            <a:pPr>
              <a:lnSpc>
                <a:spcPct val="100000"/>
              </a:lnSpc>
            </a:pPr>
            <a:r>
              <a:rPr lang="cs-CZ" sz="2000" b="0" strike="noStrike" spc="-1" dirty="0">
                <a:solidFill>
                  <a:srgbClr val="FFFF00"/>
                </a:solidFill>
                <a:latin typeface="Arial"/>
              </a:rPr>
              <a:t>2/ Při suché noci odchylky byly přítomny nebo ne?</a:t>
            </a:r>
          </a:p>
          <a:p>
            <a:pPr>
              <a:lnSpc>
                <a:spcPct val="100000"/>
              </a:lnSpc>
            </a:pPr>
            <a:endParaRPr lang="cs-CZ" sz="2000" b="0" strike="noStrike" spc="-1" dirty="0">
              <a:solidFill>
                <a:srgbClr val="FFFF00"/>
              </a:solidFill>
              <a:latin typeface="Calibri"/>
              <a:ea typeface="DejaVu Sans"/>
            </a:endParaRPr>
          </a:p>
          <a:p>
            <a:pPr>
              <a:lnSpc>
                <a:spcPct val="100000"/>
              </a:lnSpc>
            </a:pPr>
            <a:r>
              <a:rPr lang="cs-CZ" sz="2000" spc="-1" dirty="0">
                <a:solidFill>
                  <a:srgbClr val="FFFF00"/>
                </a:solidFill>
                <a:latin typeface="Calibri"/>
                <a:ea typeface="DejaVu Sans"/>
              </a:rPr>
              <a:t>3/</a:t>
            </a:r>
            <a:r>
              <a:rPr lang="cs-CZ" sz="2000" b="0" strike="noStrike" spc="-1" dirty="0">
                <a:solidFill>
                  <a:srgbClr val="FFFF00"/>
                </a:solidFill>
                <a:latin typeface="Calibri"/>
                <a:ea typeface="DejaVu Sans"/>
              </a:rPr>
              <a:t> Po vymizení enurézy – odchylky odezní? </a:t>
            </a:r>
            <a:endParaRPr lang="cs-CZ" sz="2000" b="0" strike="noStrike" spc="-1" dirty="0">
              <a:solidFill>
                <a:srgbClr val="FFFF00"/>
              </a:solidFill>
              <a:latin typeface="Arial"/>
            </a:endParaRPr>
          </a:p>
          <a:p>
            <a:pPr>
              <a:lnSpc>
                <a:spcPct val="100000"/>
              </a:lnSpc>
            </a:pPr>
            <a:endParaRPr lang="cs-CZ" sz="2000" b="0" strike="noStrike" spc="-1" dirty="0">
              <a:solidFill>
                <a:srgbClr val="FFFF00"/>
              </a:solidFill>
              <a:latin typeface="Arial"/>
            </a:endParaRPr>
          </a:p>
          <a:p>
            <a:pPr>
              <a:lnSpc>
                <a:spcPct val="100000"/>
              </a:lnSpc>
            </a:pPr>
            <a:r>
              <a:rPr lang="cs-CZ" sz="2000" b="0" strike="noStrike" spc="-1" dirty="0">
                <a:solidFill>
                  <a:srgbClr val="FFFF00"/>
                </a:solidFill>
                <a:latin typeface="Calibri"/>
                <a:ea typeface="DejaVu Sans"/>
              </a:rPr>
              <a:t>4/ Existují mechanismy omezující diurézu při naplněném </a:t>
            </a:r>
            <a:r>
              <a:rPr lang="cs-CZ" sz="2000" spc="-1" dirty="0">
                <a:solidFill>
                  <a:srgbClr val="FFFF00"/>
                </a:solidFill>
                <a:latin typeface="Calibri"/>
              </a:rPr>
              <a:t>měchýři</a:t>
            </a:r>
          </a:p>
          <a:p>
            <a:pPr>
              <a:lnSpc>
                <a:spcPct val="100000"/>
              </a:lnSpc>
            </a:pPr>
            <a:r>
              <a:rPr lang="cs-CZ" sz="2000" spc="-1" dirty="0">
                <a:solidFill>
                  <a:srgbClr val="FFFF00"/>
                </a:solidFill>
                <a:latin typeface="Calibri"/>
              </a:rPr>
              <a:t>     během noci a </a:t>
            </a:r>
            <a:r>
              <a:rPr lang="cs-CZ" sz="2000" b="0" strike="noStrike" spc="-1" dirty="0">
                <a:solidFill>
                  <a:srgbClr val="FFFF00"/>
                </a:solidFill>
                <a:latin typeface="Calibri"/>
                <a:ea typeface="DejaVu Sans"/>
              </a:rPr>
              <a:t>tím omezují nutnost noční mikce?</a:t>
            </a:r>
            <a:endParaRPr lang="cs-CZ" sz="2000" b="0" strike="noStrike" spc="-1" dirty="0">
              <a:solidFill>
                <a:srgbClr val="FFFF00"/>
              </a:solidFill>
              <a:latin typeface="Arial"/>
            </a:endParaRPr>
          </a:p>
          <a:p>
            <a:pPr>
              <a:lnSpc>
                <a:spcPct val="100000"/>
              </a:lnSpc>
            </a:pPr>
            <a:endParaRPr lang="cs-CZ" sz="2000" b="0" strike="noStrike" spc="-1" dirty="0">
              <a:solidFill>
                <a:srgbClr val="FFFF00"/>
              </a:solidFill>
              <a:latin typeface="Arial"/>
            </a:endParaRPr>
          </a:p>
          <a:p>
            <a:pPr>
              <a:lnSpc>
                <a:spcPct val="100000"/>
              </a:lnSpc>
            </a:pPr>
            <a:r>
              <a:rPr lang="cs-CZ" sz="2000" b="0" strike="noStrike" spc="-1" dirty="0">
                <a:solidFill>
                  <a:srgbClr val="FFFF00"/>
                </a:solidFill>
                <a:latin typeface="Calibri"/>
                <a:ea typeface="DejaVu Sans"/>
              </a:rPr>
              <a:t>5/ Z vývojového hlediska je  žádoucí , aby noční zvíře nemuselo    </a:t>
            </a:r>
          </a:p>
          <a:p>
            <a:pPr>
              <a:lnSpc>
                <a:spcPct val="100000"/>
              </a:lnSpc>
            </a:pPr>
            <a:r>
              <a:rPr lang="cs-CZ" sz="2000" spc="-1" dirty="0">
                <a:solidFill>
                  <a:srgbClr val="FFFF00"/>
                </a:solidFill>
                <a:latin typeface="Calibri"/>
                <a:ea typeface="DejaVu Sans"/>
              </a:rPr>
              <a:t>    </a:t>
            </a:r>
            <a:r>
              <a:rPr lang="cs-CZ" sz="2000" b="0" strike="noStrike" spc="-1" dirty="0">
                <a:solidFill>
                  <a:srgbClr val="FFFF00"/>
                </a:solidFill>
                <a:latin typeface="Calibri"/>
                <a:ea typeface="DejaVu Sans"/>
              </a:rPr>
              <a:t>močit</a:t>
            </a:r>
            <a:r>
              <a:rPr lang="cs-CZ" sz="2000" spc="-1" dirty="0">
                <a:solidFill>
                  <a:srgbClr val="FFFF00"/>
                </a:solidFill>
                <a:latin typeface="Calibri"/>
                <a:ea typeface="DejaVu Sans"/>
              </a:rPr>
              <a:t>  ve dne a denní v noci – hrozí nebezpečí</a:t>
            </a:r>
            <a:endParaRPr lang="cs-CZ" sz="2000" b="0" strike="noStrike" spc="-1" dirty="0">
              <a:solidFill>
                <a:srgbClr val="FFFF00"/>
              </a:solidFill>
              <a:latin typeface="Arial"/>
            </a:endParaRPr>
          </a:p>
          <a:p>
            <a:pPr>
              <a:lnSpc>
                <a:spcPct val="100000"/>
              </a:lnSpc>
            </a:pPr>
            <a:r>
              <a:rPr lang="cs-CZ" sz="2000" b="0" strike="noStrike" spc="-1" dirty="0">
                <a:solidFill>
                  <a:srgbClr val="FFFF00"/>
                </a:solidFill>
                <a:latin typeface="Calibri"/>
                <a:ea typeface="DejaVu Sans"/>
              </a:rPr>
              <a:t>     </a:t>
            </a:r>
            <a:endParaRPr lang="cs-CZ" sz="2000" b="0" strike="noStrike" spc="-1" dirty="0">
              <a:solidFill>
                <a:srgbClr val="FFFF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Vývojový diagram: rozhodnutí 2"/>
          <p:cNvSpPr/>
          <p:nvPr/>
        </p:nvSpPr>
        <p:spPr>
          <a:xfrm rot="6733520">
            <a:off x="3099449" y="2191881"/>
            <a:ext cx="5297766" cy="2103480"/>
          </a:xfrm>
          <a:prstGeom prst="flowChartDecision">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68" name="Šipka doprava 3"/>
          <p:cNvSpPr/>
          <p:nvPr/>
        </p:nvSpPr>
        <p:spPr>
          <a:xfrm rot="1246200">
            <a:off x="7284240" y="2042280"/>
            <a:ext cx="1598760" cy="48312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69" name="Šipka doprava 12"/>
          <p:cNvSpPr/>
          <p:nvPr/>
        </p:nvSpPr>
        <p:spPr>
          <a:xfrm rot="9661200">
            <a:off x="2897640" y="2189160"/>
            <a:ext cx="1757160" cy="47160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70" name="TextovéPole 13"/>
          <p:cNvSpPr/>
          <p:nvPr/>
        </p:nvSpPr>
        <p:spPr>
          <a:xfrm>
            <a:off x="2126160" y="2795400"/>
            <a:ext cx="16484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1" strike="noStrike" spc="-1">
                <a:solidFill>
                  <a:srgbClr val="FFFF00"/>
                </a:solidFill>
                <a:latin typeface="Calibri"/>
                <a:ea typeface="DejaVu Sans"/>
              </a:rPr>
              <a:t>mokro</a:t>
            </a:r>
            <a:endParaRPr lang="cs-CZ" sz="2400" b="0" strike="noStrike" spc="-1">
              <a:latin typeface="Arial"/>
            </a:endParaRPr>
          </a:p>
        </p:txBody>
      </p:sp>
      <p:sp>
        <p:nvSpPr>
          <p:cNvPr id="371" name="TextovéPole 15"/>
          <p:cNvSpPr/>
          <p:nvPr/>
        </p:nvSpPr>
        <p:spPr>
          <a:xfrm>
            <a:off x="8281440" y="2795400"/>
            <a:ext cx="20278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1800" b="0" strike="noStrike" spc="-1">
                <a:solidFill>
                  <a:srgbClr val="000000"/>
                </a:solidFill>
                <a:latin typeface="Calibri"/>
                <a:ea typeface="DejaVu Sans"/>
              </a:rPr>
              <a:t>           </a:t>
            </a:r>
            <a:r>
              <a:rPr lang="cs-CZ" sz="2400" b="0" strike="noStrike" spc="-1">
                <a:solidFill>
                  <a:srgbClr val="FFFF00"/>
                </a:solidFill>
                <a:latin typeface="Calibri"/>
                <a:ea typeface="DejaVu Sans"/>
              </a:rPr>
              <a:t>sucho</a:t>
            </a:r>
            <a:endParaRPr lang="cs-CZ" sz="2400" b="0" strike="noStrike" spc="-1">
              <a:latin typeface="Arial"/>
            </a:endParaRPr>
          </a:p>
        </p:txBody>
      </p:sp>
      <p:sp>
        <p:nvSpPr>
          <p:cNvPr id="372" name="TextovéPole 18"/>
          <p:cNvSpPr/>
          <p:nvPr/>
        </p:nvSpPr>
        <p:spPr>
          <a:xfrm>
            <a:off x="7250529" y="3328920"/>
            <a:ext cx="4185591" cy="230687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cs-CZ" sz="1800" b="0" strike="noStrike" spc="-1" dirty="0">
                <a:solidFill>
                  <a:srgbClr val="FFFF00"/>
                </a:solidFill>
                <a:latin typeface="Calibri"/>
                <a:ea typeface="DejaVu Sans"/>
              </a:rPr>
              <a:t>Důvod neznámý</a:t>
            </a:r>
            <a:endParaRPr lang="cs-CZ" sz="1800" b="0" strike="noStrike" spc="-1" dirty="0">
              <a:latin typeface="Arial"/>
            </a:endParaRPr>
          </a:p>
          <a:p>
            <a:pPr>
              <a:lnSpc>
                <a:spcPct val="100000"/>
              </a:lnSpc>
            </a:pPr>
            <a:r>
              <a:rPr lang="cs-CZ" sz="1800" b="0" strike="noStrike" spc="-1" dirty="0">
                <a:solidFill>
                  <a:srgbClr val="FFFF00"/>
                </a:solidFill>
                <a:latin typeface="Calibri"/>
                <a:ea typeface="DejaVu Sans"/>
              </a:rPr>
              <a:t>Malá náplň měchýře - </a:t>
            </a:r>
            <a:r>
              <a:rPr lang="cs-CZ" sz="1800" b="0" strike="noStrike" spc="-1" dirty="0" err="1">
                <a:solidFill>
                  <a:srgbClr val="FFFF00"/>
                </a:solidFill>
                <a:latin typeface="Calibri"/>
                <a:ea typeface="DejaVu Sans"/>
              </a:rPr>
              <a:t>desmopresin</a:t>
            </a:r>
            <a:endParaRPr lang="cs-CZ" sz="1800" b="0" strike="noStrike" spc="-1" dirty="0">
              <a:latin typeface="Arial"/>
            </a:endParaRPr>
          </a:p>
          <a:p>
            <a:pPr>
              <a:lnSpc>
                <a:spcPct val="100000"/>
              </a:lnSpc>
            </a:pPr>
            <a:r>
              <a:rPr lang="cs-CZ" sz="1800" b="0" strike="noStrike" spc="-1" dirty="0">
                <a:solidFill>
                  <a:srgbClr val="FFFF00"/>
                </a:solidFill>
                <a:latin typeface="Calibri"/>
                <a:ea typeface="DejaVu Sans"/>
              </a:rPr>
              <a:t>Pomalé plnění měchýře - </a:t>
            </a:r>
            <a:r>
              <a:rPr lang="cs-CZ" sz="1800" b="0" strike="noStrike" spc="-1" dirty="0" err="1">
                <a:solidFill>
                  <a:srgbClr val="FFFF00"/>
                </a:solidFill>
                <a:latin typeface="Calibri"/>
                <a:ea typeface="DejaVu Sans"/>
              </a:rPr>
              <a:t>desmopresin</a:t>
            </a:r>
            <a:endParaRPr lang="cs-CZ" sz="1800" b="0" strike="noStrike" spc="-1" dirty="0">
              <a:latin typeface="Arial"/>
            </a:endParaRPr>
          </a:p>
          <a:p>
            <a:pPr>
              <a:lnSpc>
                <a:spcPct val="100000"/>
              </a:lnSpc>
            </a:pPr>
            <a:r>
              <a:rPr lang="cs-CZ" sz="1800" b="0" strike="noStrike" spc="-1" dirty="0">
                <a:solidFill>
                  <a:srgbClr val="FFFF00"/>
                </a:solidFill>
                <a:latin typeface="Calibri"/>
                <a:ea typeface="DejaVu Sans"/>
              </a:rPr>
              <a:t>Příznivé psychogenní faktory</a:t>
            </a:r>
          </a:p>
          <a:p>
            <a:pPr>
              <a:lnSpc>
                <a:spcPct val="100000"/>
              </a:lnSpc>
            </a:pPr>
            <a:r>
              <a:rPr lang="cs-CZ" spc="-1" dirty="0">
                <a:solidFill>
                  <a:srgbClr val="FFFF00"/>
                </a:solidFill>
                <a:latin typeface="Calibri"/>
              </a:rPr>
              <a:t>Relaxace </a:t>
            </a:r>
            <a:r>
              <a:rPr lang="cs-CZ" spc="-1" dirty="0" err="1">
                <a:solidFill>
                  <a:srgbClr val="FFFF00"/>
                </a:solidFill>
                <a:latin typeface="Calibri"/>
              </a:rPr>
              <a:t>detrusoru</a:t>
            </a:r>
            <a:r>
              <a:rPr lang="cs-CZ" spc="-1" dirty="0">
                <a:solidFill>
                  <a:srgbClr val="FFFF00"/>
                </a:solidFill>
                <a:latin typeface="Calibri"/>
              </a:rPr>
              <a:t> - léky</a:t>
            </a:r>
            <a:endParaRPr lang="cs-CZ" sz="1800" b="0" strike="noStrike" spc="-1" dirty="0">
              <a:latin typeface="Arial"/>
            </a:endParaRPr>
          </a:p>
          <a:p>
            <a:pPr marL="285840" indent="-285840">
              <a:lnSpc>
                <a:spcPct val="100000"/>
              </a:lnSpc>
              <a:buClr>
                <a:srgbClr val="FFFF00"/>
              </a:buClr>
              <a:buFont typeface="StarSymbol"/>
              <a:buChar char="-"/>
            </a:pPr>
            <a:r>
              <a:rPr lang="cs-CZ" sz="1800" b="0" strike="noStrike" spc="-1" dirty="0">
                <a:solidFill>
                  <a:srgbClr val="FFFF00"/>
                </a:solidFill>
                <a:latin typeface="Calibri"/>
                <a:ea typeface="DejaVu Sans"/>
              </a:rPr>
              <a:t>cizí prostředí, domácí pohoda</a:t>
            </a:r>
            <a:endParaRPr lang="cs-CZ" sz="1800" b="0" strike="noStrike" spc="-1" dirty="0">
              <a:latin typeface="Arial"/>
            </a:endParaRPr>
          </a:p>
          <a:p>
            <a:pPr marL="285840" indent="-285840">
              <a:lnSpc>
                <a:spcPct val="100000"/>
              </a:lnSpc>
              <a:buClr>
                <a:srgbClr val="FFFF00"/>
              </a:buClr>
              <a:buFont typeface="StarSymbol"/>
              <a:buChar char="-"/>
            </a:pPr>
            <a:r>
              <a:rPr lang="cs-CZ" sz="1800" b="0" strike="noStrike" spc="-1" dirty="0">
                <a:solidFill>
                  <a:srgbClr val="FFFF00"/>
                </a:solidFill>
                <a:latin typeface="Calibri"/>
                <a:ea typeface="DejaVu Sans"/>
              </a:rPr>
              <a:t>placebo  efekt alternativních metod</a:t>
            </a:r>
            <a:endParaRPr lang="cs-CZ" sz="1800" b="0" strike="noStrike" spc="-1" dirty="0">
              <a:latin typeface="Arial"/>
            </a:endParaRPr>
          </a:p>
          <a:p>
            <a:pPr marL="285840" indent="-285840">
              <a:lnSpc>
                <a:spcPct val="100000"/>
              </a:lnSpc>
              <a:buClr>
                <a:srgbClr val="FFFF00"/>
              </a:buClr>
              <a:buFont typeface="StarSymbol"/>
              <a:buChar char="-"/>
            </a:pPr>
            <a:r>
              <a:rPr lang="cs-CZ" sz="1800" b="0" strike="noStrike" spc="-1" dirty="0">
                <a:solidFill>
                  <a:srgbClr val="FFFF00"/>
                </a:solidFill>
                <a:latin typeface="Calibri"/>
                <a:ea typeface="DejaVu Sans"/>
              </a:rPr>
              <a:t>Nějaká nespecifická změna</a:t>
            </a:r>
            <a:endParaRPr lang="cs-CZ" sz="1800" b="0" strike="noStrike" spc="-1" dirty="0">
              <a:latin typeface="Arial"/>
            </a:endParaRPr>
          </a:p>
        </p:txBody>
      </p:sp>
      <p:sp>
        <p:nvSpPr>
          <p:cNvPr id="373" name="TextovéPole 19"/>
          <p:cNvSpPr/>
          <p:nvPr/>
        </p:nvSpPr>
        <p:spPr>
          <a:xfrm>
            <a:off x="351720" y="3328920"/>
            <a:ext cx="3329280" cy="2830090"/>
          </a:xfrm>
          <a:prstGeom prst="rect">
            <a:avLst/>
          </a:prstGeom>
          <a:solidFill>
            <a:srgbClr val="00B0F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b="1" strike="noStrike" spc="-1" dirty="0">
                <a:solidFill>
                  <a:srgbClr val="FFFF00"/>
                </a:solidFill>
                <a:latin typeface="Calibri"/>
                <a:ea typeface="DejaVu Sans"/>
              </a:rPr>
              <a:t>Důvod neznámý</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Velká náplň měchýře</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Rychlé plnění měchýře</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Prochlazení</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Nepříznivé psychogenní faktory</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Zácpa</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Rušení ve spánku-obstrukce   </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                                HCD</a:t>
            </a:r>
            <a:endParaRPr lang="cs-CZ" b="0" strike="noStrike" spc="-1" dirty="0">
              <a:latin typeface="Arial"/>
            </a:endParaRPr>
          </a:p>
          <a:p>
            <a:pPr>
              <a:lnSpc>
                <a:spcPct val="100000"/>
              </a:lnSpc>
            </a:pPr>
            <a:r>
              <a:rPr lang="cs-CZ" b="1" strike="noStrike" spc="-1" dirty="0">
                <a:solidFill>
                  <a:srgbClr val="FFFF00"/>
                </a:solidFill>
                <a:latin typeface="Calibri"/>
                <a:ea typeface="DejaVu Sans"/>
              </a:rPr>
              <a:t>                               oxyuriáza</a:t>
            </a:r>
            <a:endParaRPr lang="cs-CZ" b="0" strike="noStrike" spc="-1" dirty="0">
              <a:latin typeface="Arial"/>
            </a:endParaRPr>
          </a:p>
          <a:p>
            <a:pPr>
              <a:lnSpc>
                <a:spcPct val="100000"/>
              </a:lnSpc>
            </a:pPr>
            <a:endParaRPr lang="cs-CZ" sz="1600" b="0" strike="noStrike" spc="-1" dirty="0">
              <a:latin typeface="Arial"/>
            </a:endParaRPr>
          </a:p>
        </p:txBody>
      </p:sp>
      <p:sp>
        <p:nvSpPr>
          <p:cNvPr id="374" name="TextovéPole 20"/>
          <p:cNvSpPr/>
          <p:nvPr/>
        </p:nvSpPr>
        <p:spPr>
          <a:xfrm>
            <a:off x="561240" y="223560"/>
            <a:ext cx="994356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1" strike="noStrike" spc="-1" dirty="0">
                <a:solidFill>
                  <a:srgbClr val="002060"/>
                </a:solidFill>
                <a:latin typeface="Calibri"/>
                <a:ea typeface="DejaVu Sans"/>
              </a:rPr>
              <a:t>Příčina enurézy  =  vrozená labilita centra spánkové kontinence různého stupně</a:t>
            </a:r>
            <a:endParaRPr lang="cs-CZ" sz="2400" b="1" strike="noStrike" spc="-1" dirty="0">
              <a:latin typeface="Arial"/>
            </a:endParaRPr>
          </a:p>
        </p:txBody>
      </p:sp>
      <p:sp>
        <p:nvSpPr>
          <p:cNvPr id="375" name="TextovéPole 4"/>
          <p:cNvSpPr/>
          <p:nvPr/>
        </p:nvSpPr>
        <p:spPr>
          <a:xfrm>
            <a:off x="0" y="6276960"/>
            <a:ext cx="5063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000" b="0" strike="noStrike" spc="-1">
                <a:solidFill>
                  <a:srgbClr val="FFFF00"/>
                </a:solidFill>
                <a:latin typeface="Calibri"/>
                <a:ea typeface="DejaVu Sans"/>
              </a:rPr>
              <a:t>Faktory zvyšující pravděpodobnost pomočení</a:t>
            </a:r>
            <a:endParaRPr lang="cs-CZ" sz="2000" b="0" strike="noStrike" spc="-1">
              <a:latin typeface="Arial"/>
            </a:endParaRPr>
          </a:p>
        </p:txBody>
      </p:sp>
      <p:sp>
        <p:nvSpPr>
          <p:cNvPr id="376" name="TextovéPole 5"/>
          <p:cNvSpPr/>
          <p:nvPr/>
        </p:nvSpPr>
        <p:spPr>
          <a:xfrm>
            <a:off x="5599800" y="6303240"/>
            <a:ext cx="6174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000" b="0" strike="noStrike" spc="-1">
                <a:solidFill>
                  <a:srgbClr val="FFFF00"/>
                </a:solidFill>
                <a:latin typeface="Calibri"/>
                <a:ea typeface="DejaVu Sans"/>
              </a:rPr>
              <a:t>                    Faktory snižující pravděpodobnost pomočení</a:t>
            </a:r>
            <a:endParaRPr lang="cs-CZ" sz="20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title"/>
          </p:nvPr>
        </p:nvSpPr>
        <p:spPr>
          <a:xfrm>
            <a:off x="1055160" y="182880"/>
            <a:ext cx="9635040" cy="617400"/>
          </a:xfrm>
          <a:prstGeom prst="rect">
            <a:avLst/>
          </a:prstGeom>
          <a:noFill/>
          <a:ln w="0">
            <a:noFill/>
          </a:ln>
        </p:spPr>
        <p:txBody>
          <a:bodyPr lIns="90000" tIns="45000" rIns="90000" bIns="45000" anchor="b">
            <a:normAutofit/>
          </a:bodyPr>
          <a:lstStyle/>
          <a:p>
            <a:pPr>
              <a:lnSpc>
                <a:spcPct val="90000"/>
              </a:lnSpc>
            </a:pPr>
            <a:r>
              <a:rPr lang="cs-CZ" sz="3200" b="0" strike="noStrike" spc="-1" dirty="0">
                <a:solidFill>
                  <a:srgbClr val="000000"/>
                </a:solidFill>
                <a:latin typeface="Calibri Light"/>
              </a:rPr>
              <a:t> </a:t>
            </a:r>
            <a:r>
              <a:rPr lang="cs-CZ" sz="3200" b="1" strike="noStrike" spc="-1" dirty="0">
                <a:solidFill>
                  <a:srgbClr val="002060"/>
                </a:solidFill>
                <a:latin typeface="Calibri Light"/>
              </a:rPr>
              <a:t>Formule na výpočet denní funkční kapacity /?/</a:t>
            </a:r>
            <a:endParaRPr lang="cs-CZ" sz="3200" b="0" strike="noStrike" spc="-1" dirty="0">
              <a:latin typeface="Arial"/>
            </a:endParaRPr>
          </a:p>
        </p:txBody>
      </p:sp>
      <p:pic>
        <p:nvPicPr>
          <p:cNvPr id="416" name="Zástupný symbol pro obrázek 4"/>
          <p:cNvPicPr/>
          <p:nvPr/>
        </p:nvPicPr>
        <p:blipFill>
          <a:blip r:embed="rId2"/>
          <a:srcRect l="2506" r="2506"/>
          <a:stretch/>
        </p:blipFill>
        <p:spPr>
          <a:xfrm>
            <a:off x="6300000" y="1247040"/>
            <a:ext cx="5578920" cy="4691880"/>
          </a:xfrm>
          <a:prstGeom prst="rect">
            <a:avLst/>
          </a:prstGeom>
          <a:ln w="0">
            <a:noFill/>
          </a:ln>
        </p:spPr>
      </p:pic>
      <p:pic>
        <p:nvPicPr>
          <p:cNvPr id="417" name="Obrázek 416"/>
          <p:cNvPicPr/>
          <p:nvPr/>
        </p:nvPicPr>
        <p:blipFill>
          <a:blip r:embed="rId3"/>
          <a:stretch/>
        </p:blipFill>
        <p:spPr>
          <a:xfrm>
            <a:off x="540000" y="1260000"/>
            <a:ext cx="5715360" cy="456120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506880" y="-2464920"/>
            <a:ext cx="10514160" cy="6571800"/>
          </a:xfrm>
          <a:prstGeom prst="rect">
            <a:avLst/>
          </a:prstGeom>
          <a:noFill/>
          <a:ln w="0">
            <a:noFill/>
          </a:ln>
        </p:spPr>
        <p:txBody>
          <a:bodyPr lIns="0" tIns="0" rIns="0" bIns="0" anchor="ctr">
            <a:normAutofit/>
          </a:bodyPr>
          <a:lstStyle/>
          <a:p>
            <a:pPr>
              <a:lnSpc>
                <a:spcPct val="90000"/>
              </a:lnSpc>
            </a:pPr>
            <a:r>
              <a:rPr lang="cs-CZ" sz="4400" b="0" strike="noStrike" spc="-1">
                <a:solidFill>
                  <a:srgbClr val="000000"/>
                </a:solidFill>
                <a:latin typeface="Calibri Light"/>
              </a:rPr>
              <a:t>Kapacity močového měchýře</a:t>
            </a:r>
            <a:br/>
            <a:endParaRPr lang="cs-CZ" sz="4400" b="0" strike="noStrike" spc="-1">
              <a:latin typeface="Arial"/>
            </a:endParaRPr>
          </a:p>
        </p:txBody>
      </p:sp>
      <p:pic>
        <p:nvPicPr>
          <p:cNvPr id="419" name="Obrázek 1"/>
          <p:cNvPicPr/>
          <p:nvPr/>
        </p:nvPicPr>
        <p:blipFill>
          <a:blip r:embed="rId2"/>
          <a:stretch/>
        </p:blipFill>
        <p:spPr>
          <a:xfrm>
            <a:off x="759600" y="1224000"/>
            <a:ext cx="10535400" cy="357192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Obrázek 2"/>
          <p:cNvPicPr/>
          <p:nvPr/>
        </p:nvPicPr>
        <p:blipFill>
          <a:blip r:embed="rId2"/>
          <a:stretch/>
        </p:blipFill>
        <p:spPr>
          <a:xfrm rot="16200000">
            <a:off x="2667240" y="858600"/>
            <a:ext cx="6856560" cy="5142240"/>
          </a:xfrm>
          <a:prstGeom prst="rect">
            <a:avLst/>
          </a:prstGeom>
          <a:ln w="0">
            <a:noFill/>
          </a:ln>
        </p:spPr>
      </p:pic>
      <p:pic>
        <p:nvPicPr>
          <p:cNvPr id="421" name="Obrázek 4"/>
          <p:cNvPicPr/>
          <p:nvPr/>
        </p:nvPicPr>
        <p:blipFill>
          <a:blip r:embed="rId3"/>
          <a:stretch/>
        </p:blipFill>
        <p:spPr>
          <a:xfrm>
            <a:off x="0" y="0"/>
            <a:ext cx="12190680" cy="68565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419040" y="0"/>
            <a:ext cx="10933200" cy="836640"/>
          </a:xfrm>
          <a:prstGeom prst="rect">
            <a:avLst/>
          </a:prstGeom>
          <a:noFill/>
          <a:ln w="0">
            <a:noFill/>
          </a:ln>
        </p:spPr>
        <p:txBody>
          <a:bodyPr lIns="90000" tIns="45000" rIns="90000" bIns="45000" anchor="ctr">
            <a:normAutofit fontScale="90000"/>
          </a:bodyPr>
          <a:lstStyle/>
          <a:p>
            <a:pPr>
              <a:lnSpc>
                <a:spcPct val="90000"/>
              </a:lnSpc>
            </a:pPr>
            <a:br/>
            <a:r>
              <a:rPr lang="cs-CZ" sz="2000" b="0" strike="noStrike" spc="-1">
                <a:solidFill>
                  <a:srgbClr val="002060"/>
                </a:solidFill>
                <a:latin typeface="Arial Black"/>
              </a:rPr>
              <a:t>Rozdělení prosté neboli monosymptomatické /MNE/ enurézy dle ISSC</a:t>
            </a:r>
            <a:endParaRPr lang="cs-CZ" sz="2000" b="0" strike="noStrike" spc="-1">
              <a:latin typeface="Arial"/>
            </a:endParaRPr>
          </a:p>
        </p:txBody>
      </p:sp>
      <p:sp>
        <p:nvSpPr>
          <p:cNvPr id="310" name="PlaceHolder 2"/>
          <p:cNvSpPr>
            <a:spLocks noGrp="1"/>
          </p:cNvSpPr>
          <p:nvPr>
            <p:ph/>
          </p:nvPr>
        </p:nvSpPr>
        <p:spPr>
          <a:xfrm>
            <a:off x="765360" y="838080"/>
            <a:ext cx="10514160" cy="5185080"/>
          </a:xfrm>
          <a:prstGeom prst="rect">
            <a:avLst/>
          </a:prstGeom>
          <a:noFill/>
          <a:ln w="0">
            <a:noFill/>
          </a:ln>
        </p:spPr>
        <p:txBody>
          <a:bodyPr lIns="90000" tIns="45000" rIns="90000" bIns="45000" anchor="t">
            <a:normAutofit/>
          </a:bodyPr>
          <a:lstStyle/>
          <a:p>
            <a:pPr>
              <a:lnSpc>
                <a:spcPct val="90000"/>
              </a:lnSpc>
              <a:spcBef>
                <a:spcPts val="1001"/>
              </a:spcBef>
              <a:tabLst>
                <a:tab pos="0" algn="l"/>
              </a:tabLst>
            </a:pPr>
            <a:r>
              <a:rPr lang="cs-CZ" sz="2400" b="1" strike="noStrike" spc="-1">
                <a:solidFill>
                  <a:srgbClr val="FFFF00"/>
                </a:solidFill>
                <a:latin typeface="Calibri"/>
              </a:rPr>
              <a:t>                    Primární – bez suchého intervalu</a:t>
            </a:r>
            <a:endParaRPr lang="cs-CZ" sz="2400" b="0" strike="noStrike" spc="-1">
              <a:latin typeface="Arial"/>
            </a:endParaRPr>
          </a:p>
          <a:p>
            <a:pPr>
              <a:lnSpc>
                <a:spcPct val="90000"/>
              </a:lnSpc>
              <a:spcBef>
                <a:spcPts val="1001"/>
              </a:spcBef>
              <a:tabLst>
                <a:tab pos="0" algn="l"/>
              </a:tabLst>
            </a:pPr>
            <a:r>
              <a:rPr lang="cs-CZ" sz="2400" b="1" strike="noStrike" spc="-1">
                <a:solidFill>
                  <a:srgbClr val="FFFF00"/>
                </a:solidFill>
                <a:latin typeface="Calibri"/>
              </a:rPr>
              <a:t>MNE</a:t>
            </a:r>
            <a:endParaRPr lang="cs-CZ" sz="2400" b="0" strike="noStrike" spc="-1">
              <a:latin typeface="Arial"/>
            </a:endParaRPr>
          </a:p>
          <a:p>
            <a:pPr>
              <a:lnSpc>
                <a:spcPct val="90000"/>
              </a:lnSpc>
              <a:spcBef>
                <a:spcPts val="1001"/>
              </a:spcBef>
              <a:tabLst>
                <a:tab pos="0" algn="l"/>
              </a:tabLst>
            </a:pPr>
            <a:r>
              <a:rPr lang="cs-CZ" sz="2400" b="1" strike="noStrike" spc="-1">
                <a:solidFill>
                  <a:srgbClr val="FFFF00"/>
                </a:solidFill>
                <a:latin typeface="Calibri"/>
              </a:rPr>
              <a:t>                    Sekundární – se suchým intervalem. „Úředně“ aspoň 6 měsíců</a:t>
            </a:r>
            <a:endParaRPr lang="cs-CZ" sz="2400" b="0" strike="noStrike" spc="-1">
              <a:latin typeface="Arial"/>
            </a:endParaRPr>
          </a:p>
          <a:p>
            <a:pPr>
              <a:lnSpc>
                <a:spcPct val="90000"/>
              </a:lnSpc>
              <a:spcBef>
                <a:spcPts val="1001"/>
              </a:spcBef>
              <a:tabLst>
                <a:tab pos="0" algn="l"/>
              </a:tabLst>
            </a:pPr>
            <a:endParaRPr lang="cs-CZ" sz="2400" b="0" strike="noStrike" spc="-1">
              <a:latin typeface="Arial"/>
            </a:endParaRPr>
          </a:p>
          <a:p>
            <a:pPr>
              <a:lnSpc>
                <a:spcPct val="90000"/>
              </a:lnSpc>
              <a:spcBef>
                <a:spcPts val="1001"/>
              </a:spcBef>
              <a:tabLst>
                <a:tab pos="0" algn="l"/>
              </a:tabLst>
            </a:pPr>
            <a:r>
              <a:rPr lang="cs-CZ" sz="2400" b="1" strike="noStrike" spc="-1">
                <a:solidFill>
                  <a:srgbClr val="FFFF00"/>
                </a:solidFill>
                <a:latin typeface="Calibri"/>
              </a:rPr>
              <a:t>Pojmy  „ primární“ a  “sekundární“ mají v medicíně jako kritérium etiopatogenezi a je mezi nimi ostrá hranice.</a:t>
            </a:r>
            <a:endParaRPr lang="cs-CZ" sz="2400" b="0" strike="noStrike" spc="-1">
              <a:latin typeface="Arial"/>
            </a:endParaRPr>
          </a:p>
          <a:p>
            <a:pPr>
              <a:lnSpc>
                <a:spcPct val="90000"/>
              </a:lnSpc>
              <a:spcBef>
                <a:spcPts val="1001"/>
              </a:spcBef>
              <a:tabLst>
                <a:tab pos="0" algn="l"/>
              </a:tabLst>
            </a:pPr>
            <a:endParaRPr lang="cs-CZ" sz="2400" b="0" strike="noStrike" spc="-1">
              <a:latin typeface="Arial"/>
            </a:endParaRPr>
          </a:p>
          <a:p>
            <a:pPr>
              <a:lnSpc>
                <a:spcPct val="90000"/>
              </a:lnSpc>
              <a:spcBef>
                <a:spcPts val="1001"/>
              </a:spcBef>
              <a:tabLst>
                <a:tab pos="0" algn="l"/>
              </a:tabLst>
            </a:pPr>
            <a:r>
              <a:rPr lang="cs-CZ" sz="2400" b="1" strike="noStrike" spc="-1">
                <a:solidFill>
                  <a:srgbClr val="FFFF00"/>
                </a:solidFill>
                <a:latin typeface="Calibri"/>
              </a:rPr>
              <a:t>Zde je jako kritérium  použitý čas manifestace potíží. Hranice je mlhavá. </a:t>
            </a:r>
            <a:endParaRPr lang="cs-CZ" sz="2400" b="0" strike="noStrike" spc="-1">
              <a:latin typeface="Arial"/>
            </a:endParaRPr>
          </a:p>
          <a:p>
            <a:pPr>
              <a:lnSpc>
                <a:spcPct val="90000"/>
              </a:lnSpc>
              <a:spcBef>
                <a:spcPts val="1001"/>
              </a:spcBef>
              <a:tabLst>
                <a:tab pos="0" algn="l"/>
              </a:tabLst>
            </a:pPr>
            <a:endParaRPr lang="cs-CZ" sz="2400" b="0" strike="noStrike" spc="-1">
              <a:latin typeface="Arial"/>
            </a:endParaRPr>
          </a:p>
          <a:p>
            <a:pPr>
              <a:lnSpc>
                <a:spcPct val="90000"/>
              </a:lnSpc>
              <a:spcBef>
                <a:spcPts val="1001"/>
              </a:spcBef>
              <a:tabLst>
                <a:tab pos="0" algn="l"/>
              </a:tabLst>
            </a:pPr>
            <a:r>
              <a:rPr lang="cs-CZ" sz="2400" b="1" strike="noStrike" spc="-1">
                <a:solidFill>
                  <a:srgbClr val="FFFF00"/>
                </a:solidFill>
                <a:latin typeface="Calibri"/>
              </a:rPr>
              <a:t>Primární a sekundární amenorea – zde sice užito časové hledisko je, etiopatogeneza obou poruch je rozdílná.</a:t>
            </a:r>
            <a:endParaRPr lang="cs-CZ" sz="2400" b="0" strike="noStrike" spc="-1">
              <a:latin typeface="Arial"/>
            </a:endParaRPr>
          </a:p>
        </p:txBody>
      </p:sp>
      <p:sp>
        <p:nvSpPr>
          <p:cNvPr id="311" name="Šipka: doprava 3"/>
          <p:cNvSpPr/>
          <p:nvPr/>
        </p:nvSpPr>
        <p:spPr>
          <a:xfrm rot="19510200" flipV="1">
            <a:off x="1504800" y="1202040"/>
            <a:ext cx="375120" cy="12240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312" name="Šipka: doprava 4"/>
          <p:cNvSpPr/>
          <p:nvPr/>
        </p:nvSpPr>
        <p:spPr>
          <a:xfrm rot="1437000" flipV="1">
            <a:off x="1508040" y="1631520"/>
            <a:ext cx="433800" cy="11844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Šipka: doprava 1"/>
          <p:cNvSpPr/>
          <p:nvPr/>
        </p:nvSpPr>
        <p:spPr>
          <a:xfrm>
            <a:off x="503640" y="1470960"/>
            <a:ext cx="4451400" cy="33660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23" name="Šipka: doprava 2"/>
          <p:cNvSpPr/>
          <p:nvPr/>
        </p:nvSpPr>
        <p:spPr>
          <a:xfrm>
            <a:off x="503640" y="4170960"/>
            <a:ext cx="7115040" cy="32004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24" name="TextovéPole 4"/>
          <p:cNvSpPr/>
          <p:nvPr/>
        </p:nvSpPr>
        <p:spPr>
          <a:xfrm>
            <a:off x="503640" y="239760"/>
            <a:ext cx="1064016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3600" b="1" strike="noStrike" spc="-1" dirty="0">
                <a:solidFill>
                  <a:srgbClr val="002060"/>
                </a:solidFill>
                <a:latin typeface="Calibri"/>
                <a:ea typeface="DejaVu Sans"/>
              </a:rPr>
              <a:t>                Denní kapacity močového měchýře</a:t>
            </a:r>
            <a:endParaRPr lang="cs-CZ" sz="3600" b="0" strike="noStrike" spc="-1" dirty="0">
              <a:latin typeface="Arial"/>
            </a:endParaRPr>
          </a:p>
        </p:txBody>
      </p:sp>
      <p:sp>
        <p:nvSpPr>
          <p:cNvPr id="425" name="TextovéPole 5"/>
          <p:cNvSpPr/>
          <p:nvPr/>
        </p:nvSpPr>
        <p:spPr>
          <a:xfrm>
            <a:off x="5605560" y="1446840"/>
            <a:ext cx="60148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800" b="1" strike="noStrike" spc="-1">
                <a:solidFill>
                  <a:srgbClr val="FFFF00"/>
                </a:solidFill>
                <a:latin typeface="Calibri"/>
                <a:ea typeface="DejaVu Sans"/>
              </a:rPr>
              <a:t>150   -   250 ml</a:t>
            </a:r>
            <a:endParaRPr lang="cs-CZ" sz="2800" b="0" strike="noStrike" spc="-1">
              <a:latin typeface="Arial"/>
            </a:endParaRPr>
          </a:p>
        </p:txBody>
      </p:sp>
      <p:sp>
        <p:nvSpPr>
          <p:cNvPr id="426" name="TextovéPole 6"/>
          <p:cNvSpPr/>
          <p:nvPr/>
        </p:nvSpPr>
        <p:spPr>
          <a:xfrm>
            <a:off x="144000" y="3232440"/>
            <a:ext cx="11700360" cy="72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cs-CZ" sz="1800" b="0" strike="noStrike" spc="-1">
              <a:latin typeface="Arial"/>
            </a:endParaRPr>
          </a:p>
          <a:p>
            <a:pPr>
              <a:lnSpc>
                <a:spcPct val="100000"/>
              </a:lnSpc>
            </a:pPr>
            <a:r>
              <a:rPr lang="cs-CZ" sz="2400" b="1" strike="noStrike" spc="-1">
                <a:solidFill>
                  <a:srgbClr val="FFFF00"/>
                </a:solidFill>
                <a:latin typeface="Calibri"/>
                <a:ea typeface="DejaVu Sans"/>
              </a:rPr>
              <a:t>   Maximální denní kapacita  </a:t>
            </a:r>
            <a:endParaRPr lang="cs-CZ" sz="2400" b="0" strike="noStrike" spc="-1">
              <a:latin typeface="Arial"/>
            </a:endParaRPr>
          </a:p>
        </p:txBody>
      </p:sp>
      <p:sp>
        <p:nvSpPr>
          <p:cNvPr id="427" name="TextovéPole 8"/>
          <p:cNvSpPr/>
          <p:nvPr/>
        </p:nvSpPr>
        <p:spPr>
          <a:xfrm>
            <a:off x="503640" y="2054520"/>
            <a:ext cx="102027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000" b="1" strike="noStrike" spc="-1" dirty="0">
                <a:solidFill>
                  <a:srgbClr val="FFFF00"/>
                </a:solidFill>
                <a:latin typeface="Calibri"/>
                <a:ea typeface="DejaVu Sans"/>
              </a:rPr>
              <a:t>Funkční kapacita měchýře  - běžná  denní „provozní“ kapacita, při které při které pociťujeme touhu močit, vyhledáváme WC. Pokud ale není možnost močit, vydržíme dále. Zjišťuje se z mikční karty – objem kromě prvního ranního močení – noční tvorba moče</a:t>
            </a:r>
            <a:endParaRPr lang="cs-CZ" sz="2000" b="0" strike="noStrike" spc="-1" dirty="0">
              <a:latin typeface="Arial"/>
            </a:endParaRPr>
          </a:p>
          <a:p>
            <a:pPr>
              <a:lnSpc>
                <a:spcPct val="100000"/>
              </a:lnSpc>
            </a:pPr>
            <a:r>
              <a:rPr lang="cs-CZ" sz="2000" b="1" strike="noStrike" spc="-1" dirty="0">
                <a:solidFill>
                  <a:srgbClr val="FFFF00"/>
                </a:solidFill>
                <a:latin typeface="Calibri"/>
                <a:ea typeface="DejaVu Sans"/>
              </a:rPr>
              <a:t>Závisí na řadě dalších  faktorů, vlastní objem je jenom jedním z nich.</a:t>
            </a:r>
            <a:endParaRPr lang="cs-CZ" sz="2000" b="0" strike="noStrike" spc="-1" dirty="0">
              <a:latin typeface="Arial"/>
            </a:endParaRPr>
          </a:p>
        </p:txBody>
      </p:sp>
      <p:sp>
        <p:nvSpPr>
          <p:cNvPr id="428" name="TextovéPole 9"/>
          <p:cNvSpPr/>
          <p:nvPr/>
        </p:nvSpPr>
        <p:spPr>
          <a:xfrm>
            <a:off x="503640" y="886320"/>
            <a:ext cx="63198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0" strike="noStrike" spc="-1">
                <a:solidFill>
                  <a:srgbClr val="FFFF00"/>
                </a:solidFill>
                <a:latin typeface="Calibri"/>
                <a:ea typeface="DejaVu Sans"/>
              </a:rPr>
              <a:t>Funkční /denní / kapacita měchýře </a:t>
            </a:r>
            <a:endParaRPr lang="cs-CZ" sz="2400" b="0" strike="noStrike" spc="-1">
              <a:latin typeface="Arial"/>
            </a:endParaRPr>
          </a:p>
        </p:txBody>
      </p:sp>
      <p:sp>
        <p:nvSpPr>
          <p:cNvPr id="429" name="TextovéPole 10"/>
          <p:cNvSpPr/>
          <p:nvPr/>
        </p:nvSpPr>
        <p:spPr>
          <a:xfrm>
            <a:off x="7845120" y="3670920"/>
            <a:ext cx="2648880" cy="72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endParaRPr lang="cs-CZ" sz="1800" b="0" strike="noStrike" spc="-1">
              <a:latin typeface="Arial"/>
            </a:endParaRPr>
          </a:p>
          <a:p>
            <a:pPr>
              <a:lnSpc>
                <a:spcPct val="100000"/>
              </a:lnSpc>
            </a:pPr>
            <a:r>
              <a:rPr lang="cs-CZ" sz="2400" b="1" strike="noStrike" spc="-1">
                <a:solidFill>
                  <a:srgbClr val="FFFF00"/>
                </a:solidFill>
                <a:latin typeface="Calibri"/>
                <a:ea typeface="DejaVu Sans"/>
              </a:rPr>
              <a:t>500 – 600 ml</a:t>
            </a:r>
            <a:endParaRPr lang="cs-CZ" sz="2400" b="0" strike="noStrike" spc="-1">
              <a:latin typeface="Arial"/>
            </a:endParaRPr>
          </a:p>
        </p:txBody>
      </p:sp>
      <p:sp>
        <p:nvSpPr>
          <p:cNvPr id="430" name="TextovéPole 11"/>
          <p:cNvSpPr/>
          <p:nvPr/>
        </p:nvSpPr>
        <p:spPr>
          <a:xfrm>
            <a:off x="357840" y="4747320"/>
            <a:ext cx="1097136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000" b="1" strike="noStrike" spc="-1" dirty="0">
                <a:solidFill>
                  <a:srgbClr val="FFFF00"/>
                </a:solidFill>
                <a:latin typeface="Calibri"/>
                <a:ea typeface="DejaVu Sans"/>
              </a:rPr>
              <a:t>Extrémní nucení, důvodem bývá nedostupnost WC, napři jízda autobusem, moč je „na krajíčku“, aktivní sevření zevního sfinkteru, někdy cítíme náplň zadní uretery po překonání vnitřního svěrače. U dětí se zjistí </a:t>
            </a:r>
            <a:r>
              <a:rPr lang="cs-CZ" sz="2000" b="1" strike="noStrike" spc="-1" dirty="0" err="1">
                <a:solidFill>
                  <a:srgbClr val="FFFF00"/>
                </a:solidFill>
                <a:latin typeface="Calibri"/>
                <a:ea typeface="DejaVu Sans"/>
              </a:rPr>
              <a:t>cystometrií</a:t>
            </a:r>
            <a:r>
              <a:rPr lang="cs-CZ" sz="2000" b="1" strike="noStrike" spc="-1" dirty="0">
                <a:solidFill>
                  <a:srgbClr val="FFFF00"/>
                </a:solidFill>
                <a:latin typeface="Calibri"/>
                <a:ea typeface="DejaVu Sans"/>
              </a:rPr>
              <a:t> či cystografií v celkové anestezii?  Po vodní náloži bez anestezie?</a:t>
            </a:r>
            <a:endParaRPr lang="cs-CZ" sz="2000" b="0" strike="noStrike" spc="-1" dirty="0">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extovéPole 1"/>
          <p:cNvSpPr/>
          <p:nvPr/>
        </p:nvSpPr>
        <p:spPr>
          <a:xfrm>
            <a:off x="874080" y="376560"/>
            <a:ext cx="853740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3200" b="1" strike="noStrike" spc="-1">
                <a:solidFill>
                  <a:srgbClr val="002060"/>
                </a:solidFill>
                <a:latin typeface="Calibri"/>
                <a:ea typeface="DejaVu Sans"/>
              </a:rPr>
              <a:t>Noční spánková kapacita močového měchýře</a:t>
            </a:r>
            <a:endParaRPr lang="cs-CZ" sz="3200" b="0" strike="noStrike" spc="-1">
              <a:latin typeface="Arial"/>
            </a:endParaRPr>
          </a:p>
        </p:txBody>
      </p:sp>
      <p:sp>
        <p:nvSpPr>
          <p:cNvPr id="432" name="Šipka doprava 3"/>
          <p:cNvSpPr/>
          <p:nvPr/>
        </p:nvSpPr>
        <p:spPr>
          <a:xfrm>
            <a:off x="457200" y="1092600"/>
            <a:ext cx="8954280" cy="402120"/>
          </a:xfrm>
          <a:prstGeom prst="rightArrow">
            <a:avLst>
              <a:gd name="adj1" fmla="val 50000"/>
              <a:gd name="adj2" fmla="val 50000"/>
            </a:avLst>
          </a:prstGeom>
          <a:solidFill>
            <a:srgbClr val="FFFF00"/>
          </a:solidFill>
          <a:ln>
            <a:solidFill>
              <a:srgbClr val="325490"/>
            </a:solidFill>
          </a:ln>
        </p:spPr>
        <p:style>
          <a:lnRef idx="2">
            <a:schemeClr val="accent1">
              <a:shade val="50000"/>
            </a:schemeClr>
          </a:lnRef>
          <a:fillRef idx="1">
            <a:schemeClr val="accent1"/>
          </a:fillRef>
          <a:effectRef idx="0">
            <a:schemeClr val="accent1"/>
          </a:effectRef>
          <a:fontRef idx="minor"/>
        </p:style>
      </p:sp>
      <p:sp>
        <p:nvSpPr>
          <p:cNvPr id="433" name="TextovéPole 4"/>
          <p:cNvSpPr/>
          <p:nvPr/>
        </p:nvSpPr>
        <p:spPr>
          <a:xfrm>
            <a:off x="9708840" y="961200"/>
            <a:ext cx="21366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1" strike="noStrike" spc="-1">
                <a:solidFill>
                  <a:srgbClr val="FFFF00"/>
                </a:solidFill>
                <a:latin typeface="Calibri"/>
                <a:ea typeface="DejaVu Sans"/>
              </a:rPr>
              <a:t>800 – 900ml</a:t>
            </a:r>
            <a:endParaRPr lang="cs-CZ" sz="2400" b="0" strike="noStrike" spc="-1">
              <a:latin typeface="Arial"/>
            </a:endParaRPr>
          </a:p>
        </p:txBody>
      </p:sp>
      <p:sp>
        <p:nvSpPr>
          <p:cNvPr id="434" name="TextovéPole 8"/>
          <p:cNvSpPr/>
          <p:nvPr/>
        </p:nvSpPr>
        <p:spPr>
          <a:xfrm>
            <a:off x="1056600" y="2178360"/>
            <a:ext cx="10849680" cy="4053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cs-CZ" sz="2000" b="0" strike="noStrike" spc="-1">
                <a:solidFill>
                  <a:srgbClr val="FFFF00"/>
                </a:solidFill>
                <a:latin typeface="Calibri"/>
                <a:ea typeface="DejaVu Sans"/>
              </a:rPr>
              <a:t>Tolerance k náplni měchýře v noci je největší. V běžných případech to umožňuje spánek bez </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nutnosti probuzení k mikci. Na toleraci k velké náplni může přispívat pomalé plnění, poloha vleže,</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kdy netlačí měchýř na pánevní dno. Možná dochází k částečnému potlačení pocitu plného měchýře</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během spánku, pokud to jenom jde. Pokud je náplň příliš veliká, dojde k probuzení k mikci.</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00"/>
                </a:solidFill>
                <a:latin typeface="Calibri"/>
                <a:ea typeface="DejaVu Sans"/>
              </a:rPr>
              <a:t>Zjištění maximální velikosti noční kapacity  -  1. porce na mikční kartě nás do určité míry informuje.</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Větší množství tekutin večer a změřit objem moče při následném vymočení  vynuceném během spánku.</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To nelze u  enuretiků</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00"/>
                </a:solidFill>
                <a:latin typeface="Calibri"/>
                <a:ea typeface="DejaVu Sans"/>
              </a:rPr>
              <a:t>U enuretiků – někdy se tvrdí, že jejich maximální noční kapacita je objem moči při pomočení. Jsou ale </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indicie, že se enuretici nepomočují nutně při  maximální náplni měchýře.</a:t>
            </a:r>
            <a:endParaRPr lang="cs-CZ" sz="2000" b="0" strike="noStrike" spc="-1">
              <a:latin typeface="Arial"/>
            </a:endParaRPr>
          </a:p>
          <a:p>
            <a:pPr>
              <a:lnSpc>
                <a:spcPct val="100000"/>
              </a:lnSpc>
            </a:pPr>
            <a:r>
              <a:rPr lang="cs-CZ" sz="2000" b="0" strike="noStrike" spc="-1">
                <a:solidFill>
                  <a:srgbClr val="FFFF00"/>
                </a:solidFill>
                <a:latin typeface="Calibri"/>
                <a:ea typeface="DejaVu Sans"/>
              </a:rPr>
              <a:t>Enuretici se nepomočují každou noc, možno využít první ranní porce ze suché noci.</a:t>
            </a:r>
            <a:endParaRPr lang="cs-CZ" sz="2000" b="0" strike="noStrike" spc="-1">
              <a:latin typeface="Arial"/>
            </a:endParaRPr>
          </a:p>
          <a:p>
            <a:pPr>
              <a:lnSpc>
                <a:spcPct val="100000"/>
              </a:lnSpc>
            </a:pPr>
            <a:endParaRPr lang="cs-CZ" sz="20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p:cNvSpPr>
          <p:nvPr>
            <p:ph type="title"/>
          </p:nvPr>
        </p:nvSpPr>
        <p:spPr>
          <a:xfrm>
            <a:off x="831960" y="105102"/>
            <a:ext cx="10514160" cy="620111"/>
          </a:xfrm>
          <a:prstGeom prst="rect">
            <a:avLst/>
          </a:prstGeom>
          <a:noFill/>
          <a:ln w="0">
            <a:noFill/>
          </a:ln>
        </p:spPr>
        <p:txBody>
          <a:bodyPr lIns="90000" tIns="45000" rIns="90000" bIns="45000" anchor="b">
            <a:normAutofit/>
          </a:bodyPr>
          <a:lstStyle/>
          <a:p>
            <a:pPr algn="ctr"/>
            <a:r>
              <a:rPr lang="cs-CZ" sz="3200" b="1" strike="noStrike" spc="-1" dirty="0">
                <a:solidFill>
                  <a:srgbClr val="002060"/>
                </a:solidFill>
                <a:latin typeface="Arial"/>
              </a:rPr>
              <a:t>Tvrdý spánek, </a:t>
            </a:r>
            <a:r>
              <a:rPr lang="cs-CZ" sz="3200" b="1" strike="noStrike" spc="-1" dirty="0" err="1">
                <a:solidFill>
                  <a:srgbClr val="002060"/>
                </a:solidFill>
                <a:latin typeface="Arial"/>
              </a:rPr>
              <a:t>arousal</a:t>
            </a:r>
            <a:r>
              <a:rPr lang="cs-CZ" sz="3200" b="1" strike="noStrike" spc="-1" dirty="0">
                <a:solidFill>
                  <a:srgbClr val="002060"/>
                </a:solidFill>
                <a:latin typeface="Arial"/>
              </a:rPr>
              <a:t> reakce, plný měchýř</a:t>
            </a:r>
          </a:p>
        </p:txBody>
      </p:sp>
      <p:sp>
        <p:nvSpPr>
          <p:cNvPr id="445" name="PlaceHolder 2"/>
          <p:cNvSpPr>
            <a:spLocks noGrp="1"/>
          </p:cNvSpPr>
          <p:nvPr>
            <p:ph/>
          </p:nvPr>
        </p:nvSpPr>
        <p:spPr>
          <a:xfrm>
            <a:off x="831960" y="924910"/>
            <a:ext cx="10514160" cy="6754317"/>
          </a:xfrm>
          <a:prstGeom prst="rect">
            <a:avLst/>
          </a:prstGeom>
          <a:noFill/>
          <a:ln w="0">
            <a:noFill/>
          </a:ln>
        </p:spPr>
        <p:txBody>
          <a:bodyPr lIns="90000" tIns="45000" rIns="90000" bIns="45000" anchor="t">
            <a:noAutofit/>
          </a:bodyPr>
          <a:lstStyle/>
          <a:p>
            <a:pPr marL="108000" indent="0">
              <a:lnSpc>
                <a:spcPct val="100000"/>
              </a:lnSpc>
              <a:buClr>
                <a:srgbClr val="000000"/>
              </a:buClr>
              <a:buNone/>
            </a:pPr>
            <a:r>
              <a:rPr lang="cs-CZ" sz="1800" b="1" strike="noStrike" spc="-1" dirty="0">
                <a:solidFill>
                  <a:srgbClr val="002060"/>
                </a:solidFill>
                <a:latin typeface="Arial"/>
              </a:rPr>
              <a:t>     </a:t>
            </a:r>
            <a:r>
              <a:rPr lang="cs-CZ" sz="2000" b="1" strike="noStrike" spc="-1" dirty="0">
                <a:solidFill>
                  <a:srgbClr val="002060"/>
                </a:solidFill>
                <a:latin typeface="Arial"/>
              </a:rPr>
              <a:t>Je jisté, že se dítě v noci pomočuje při přeplněném měchýři?  Není.</a:t>
            </a:r>
          </a:p>
          <a:p>
            <a:pPr marL="108000" indent="0">
              <a:lnSpc>
                <a:spcPct val="100000"/>
              </a:lnSpc>
              <a:buClr>
                <a:srgbClr val="000000"/>
              </a:buClr>
              <a:buNone/>
            </a:pPr>
            <a:r>
              <a:rPr lang="cs-CZ" sz="1800" b="0" strike="noStrike" spc="-1" dirty="0">
                <a:solidFill>
                  <a:srgbClr val="FFFF00"/>
                </a:solidFill>
                <a:latin typeface="Arial"/>
              </a:rPr>
              <a:t>1/ Říkáme, že jednou z příčin pomočování je chybění </a:t>
            </a:r>
            <a:r>
              <a:rPr lang="cs-CZ" sz="1800" b="0" strike="noStrike" spc="-1" dirty="0" err="1">
                <a:solidFill>
                  <a:srgbClr val="FFFF00"/>
                </a:solidFill>
                <a:latin typeface="Arial"/>
              </a:rPr>
              <a:t>arousal</a:t>
            </a:r>
            <a:r>
              <a:rPr lang="cs-CZ" sz="1800" b="0" strike="noStrike" spc="-1" dirty="0">
                <a:solidFill>
                  <a:srgbClr val="FFFF00"/>
                </a:solidFill>
                <a:latin typeface="Arial"/>
              </a:rPr>
              <a:t> reakce při tuhém spánku a        přeplněném měchýři, která by měla vést k probuzení a odchodu na WC. Ústup enurézy ale není spojen s tím, že by dítě začalo v noci chodit na WC. Výsledkem ústupu enurézy, ať spontánním nebo při léčbě je, že se dítě v noci nebudí stejně jako jiné děti a močí až ráno. A vymočí objem větší, než při kterém se před tím pomočovalo.</a:t>
            </a:r>
          </a:p>
          <a:p>
            <a:pPr marL="108000" indent="0">
              <a:lnSpc>
                <a:spcPct val="100000"/>
              </a:lnSpc>
              <a:buClr>
                <a:srgbClr val="000000"/>
              </a:buClr>
              <a:buNone/>
            </a:pPr>
            <a:r>
              <a:rPr lang="cs-CZ" sz="1800" b="0" strike="noStrike" spc="-1" dirty="0">
                <a:solidFill>
                  <a:srgbClr val="FFFF00"/>
                </a:solidFill>
                <a:latin typeface="Arial"/>
              </a:rPr>
              <a:t>2/ Děti se pomočují převážně v první části noci, kdy měchýř ještě přeplněný být nemůže.</a:t>
            </a:r>
          </a:p>
          <a:p>
            <a:pPr marL="108000" indent="0">
              <a:lnSpc>
                <a:spcPct val="100000"/>
              </a:lnSpc>
              <a:buClr>
                <a:srgbClr val="000000"/>
              </a:buClr>
              <a:buNone/>
            </a:pPr>
            <a:r>
              <a:rPr lang="cs-CZ" sz="1800" b="0" strike="noStrike" spc="-1" dirty="0">
                <a:solidFill>
                  <a:srgbClr val="FFFF00"/>
                </a:solidFill>
                <a:latin typeface="Arial"/>
              </a:rPr>
              <a:t>3/ Někdy se děti pomočí krátce poté, co se pomočily nebo vymočily do WC.</a:t>
            </a:r>
          </a:p>
          <a:p>
            <a:pPr marL="108000" indent="0">
              <a:lnSpc>
                <a:spcPct val="100000"/>
              </a:lnSpc>
              <a:buClr>
                <a:srgbClr val="000000"/>
              </a:buClr>
              <a:buNone/>
            </a:pPr>
            <a:r>
              <a:rPr lang="cs-CZ" sz="1800" spc="-1" dirty="0">
                <a:solidFill>
                  <a:srgbClr val="FFFF00"/>
                </a:solidFill>
                <a:latin typeface="Arial"/>
              </a:rPr>
              <a:t>4/ Je-li příčinou přeplnění měchýře polyurie při nedostatku ADH, potom by podání  </a:t>
            </a:r>
            <a:r>
              <a:rPr lang="cs-CZ" sz="1800" spc="-1" dirty="0" err="1">
                <a:solidFill>
                  <a:srgbClr val="FFFF00"/>
                </a:solidFill>
                <a:latin typeface="Arial"/>
              </a:rPr>
              <a:t>desmopresinu</a:t>
            </a:r>
            <a:endParaRPr lang="cs-CZ" sz="1800" spc="-1" dirty="0">
              <a:solidFill>
                <a:srgbClr val="FFFF00"/>
              </a:solidFill>
              <a:latin typeface="Arial"/>
            </a:endParaRPr>
          </a:p>
          <a:p>
            <a:pPr marL="108000" indent="0">
              <a:lnSpc>
                <a:spcPct val="100000"/>
              </a:lnSpc>
              <a:buClr>
                <a:srgbClr val="000000"/>
              </a:buClr>
              <a:buNone/>
            </a:pPr>
            <a:r>
              <a:rPr lang="cs-CZ" sz="1800" spc="-1" dirty="0">
                <a:solidFill>
                  <a:srgbClr val="FFFF00"/>
                </a:solidFill>
                <a:latin typeface="Arial"/>
              </a:rPr>
              <a:t>    mělo enurézu zcela eliminovat.</a:t>
            </a:r>
          </a:p>
          <a:p>
            <a:pPr marL="108000" indent="0">
              <a:lnSpc>
                <a:spcPct val="100000"/>
              </a:lnSpc>
              <a:buClr>
                <a:srgbClr val="000000"/>
              </a:buClr>
              <a:buNone/>
            </a:pPr>
            <a:r>
              <a:rPr lang="cs-CZ" sz="1800" spc="-1" dirty="0">
                <a:solidFill>
                  <a:srgbClr val="FFFF00"/>
                </a:solidFill>
                <a:latin typeface="Arial"/>
              </a:rPr>
              <a:t>5/</a:t>
            </a:r>
            <a:r>
              <a:rPr lang="cs-CZ" sz="1800" b="0" strike="noStrike" spc="-1" dirty="0">
                <a:solidFill>
                  <a:srgbClr val="FFFF00"/>
                </a:solidFill>
                <a:latin typeface="Arial"/>
              </a:rPr>
              <a:t> Příznivý efekt léčba alarmem není to, že by se děti v noci budily a vyprázdnily měchýř. Děti se budí   </a:t>
            </a:r>
          </a:p>
          <a:p>
            <a:pPr marL="108000" indent="0">
              <a:lnSpc>
                <a:spcPct val="100000"/>
              </a:lnSpc>
              <a:buClr>
                <a:srgbClr val="000000"/>
              </a:buClr>
              <a:buNone/>
            </a:pPr>
            <a:r>
              <a:rPr lang="cs-CZ" sz="1800" spc="-1" dirty="0">
                <a:solidFill>
                  <a:srgbClr val="FFFF00"/>
                </a:solidFill>
                <a:latin typeface="Arial"/>
              </a:rPr>
              <a:t>    </a:t>
            </a:r>
            <a:r>
              <a:rPr lang="cs-CZ" sz="1800" b="0" strike="noStrike" spc="-1" dirty="0">
                <a:solidFill>
                  <a:srgbClr val="FFFF00"/>
                </a:solidFill>
                <a:latin typeface="Arial"/>
              </a:rPr>
              <a:t>až ráno s objemem větším něž při pomočení. Vyvozuji, že při nočním pomočení nebyl měchýř   </a:t>
            </a:r>
          </a:p>
          <a:p>
            <a:pPr marL="108000" indent="0">
              <a:lnSpc>
                <a:spcPct val="100000"/>
              </a:lnSpc>
              <a:buClr>
                <a:srgbClr val="000000"/>
              </a:buClr>
              <a:buNone/>
            </a:pPr>
            <a:r>
              <a:rPr lang="cs-CZ" sz="1800" spc="-1" dirty="0">
                <a:solidFill>
                  <a:srgbClr val="FFFF00"/>
                </a:solidFill>
                <a:latin typeface="Arial"/>
              </a:rPr>
              <a:t>   </a:t>
            </a:r>
            <a:r>
              <a:rPr lang="cs-CZ" sz="1800" b="0" strike="noStrike" spc="-1" dirty="0">
                <a:solidFill>
                  <a:srgbClr val="FFFF00"/>
                </a:solidFill>
                <a:latin typeface="Arial"/>
              </a:rPr>
              <a:t>přeplněný.</a:t>
            </a:r>
          </a:p>
          <a:p>
            <a:pPr marL="108000" indent="0">
              <a:lnSpc>
                <a:spcPct val="100000"/>
              </a:lnSpc>
              <a:buClr>
                <a:srgbClr val="000000"/>
              </a:buClr>
              <a:buNone/>
            </a:pPr>
            <a:r>
              <a:rPr lang="cs-CZ" sz="1800" spc="-1" dirty="0">
                <a:solidFill>
                  <a:srgbClr val="002060"/>
                </a:solidFill>
                <a:latin typeface="Arial"/>
              </a:rPr>
              <a:t>   </a:t>
            </a:r>
            <a:r>
              <a:rPr lang="cs-CZ" sz="1800" b="0" strike="noStrike" spc="-1" dirty="0">
                <a:solidFill>
                  <a:srgbClr val="002060"/>
                </a:solidFill>
                <a:latin typeface="Arial"/>
              </a:rPr>
              <a:t> </a:t>
            </a:r>
            <a:endParaRPr lang="cs-CZ" sz="1800" b="1" strike="noStrike" spc="-1" dirty="0">
              <a:solidFill>
                <a:srgbClr val="002060"/>
              </a:solid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831960" y="0"/>
            <a:ext cx="10514160" cy="766800"/>
          </a:xfrm>
          <a:prstGeom prst="rect">
            <a:avLst/>
          </a:prstGeom>
          <a:noFill/>
          <a:ln w="0">
            <a:noFill/>
          </a:ln>
        </p:spPr>
        <p:txBody>
          <a:bodyPr lIns="90000" tIns="45000" rIns="90000" bIns="45000" anchor="b">
            <a:normAutofit/>
          </a:bodyPr>
          <a:lstStyle/>
          <a:p>
            <a:pPr>
              <a:lnSpc>
                <a:spcPct val="90000"/>
              </a:lnSpc>
            </a:pPr>
            <a:r>
              <a:rPr lang="cs-CZ" sz="3200" b="1" strike="noStrike" spc="-1" dirty="0">
                <a:solidFill>
                  <a:srgbClr val="002060"/>
                </a:solidFill>
                <a:latin typeface="Calibri"/>
              </a:rPr>
              <a:t>Medikamentózní léčba enurézy</a:t>
            </a:r>
            <a:endParaRPr lang="cs-CZ" sz="3200" b="0" strike="noStrike" spc="-1" dirty="0">
              <a:latin typeface="Arial"/>
            </a:endParaRPr>
          </a:p>
        </p:txBody>
      </p:sp>
      <p:sp>
        <p:nvSpPr>
          <p:cNvPr id="378" name="PlaceHolder 2"/>
          <p:cNvSpPr>
            <a:spLocks noGrp="1"/>
          </p:cNvSpPr>
          <p:nvPr>
            <p:ph/>
          </p:nvPr>
        </p:nvSpPr>
        <p:spPr>
          <a:xfrm>
            <a:off x="686160" y="768240"/>
            <a:ext cx="10514160" cy="5829840"/>
          </a:xfrm>
          <a:prstGeom prst="rect">
            <a:avLst/>
          </a:prstGeom>
          <a:noFill/>
          <a:ln w="0">
            <a:noFill/>
          </a:ln>
        </p:spPr>
        <p:txBody>
          <a:bodyPr lIns="90000" tIns="45000" rIns="90000" bIns="45000" anchor="t">
            <a:normAutofit/>
          </a:bodyPr>
          <a:lstStyle/>
          <a:p>
            <a:pPr>
              <a:lnSpc>
                <a:spcPct val="90000"/>
              </a:lnSpc>
              <a:spcBef>
                <a:spcPts val="1001"/>
              </a:spcBef>
              <a:tabLst>
                <a:tab pos="0" algn="l"/>
              </a:tabLst>
            </a:pPr>
            <a:r>
              <a:rPr lang="cs-CZ" sz="2400" b="0" strike="noStrike" spc="-1" dirty="0">
                <a:solidFill>
                  <a:srgbClr val="FFFF00"/>
                </a:solidFill>
                <a:latin typeface="Calibri"/>
              </a:rPr>
              <a:t>Léčba symptomatická. Příčinu poruchy neovlivňuje.</a:t>
            </a:r>
            <a:endParaRPr lang="cs-CZ" sz="2400" b="0" strike="noStrike" spc="-1" dirty="0">
              <a:latin typeface="Arial"/>
            </a:endParaRPr>
          </a:p>
          <a:p>
            <a:pPr>
              <a:lnSpc>
                <a:spcPct val="90000"/>
              </a:lnSpc>
              <a:spcBef>
                <a:spcPts val="1001"/>
              </a:spcBef>
              <a:tabLst>
                <a:tab pos="0" algn="l"/>
              </a:tabLst>
            </a:pPr>
            <a:r>
              <a:rPr lang="cs-CZ" sz="2400" b="0" strike="noStrike" spc="-1" dirty="0">
                <a:solidFill>
                  <a:srgbClr val="FFFF00"/>
                </a:solidFill>
                <a:latin typeface="Calibri"/>
              </a:rPr>
              <a:t>Překlenuje období, než se dítě přestane pomočovat samo, tj. než dozraje. Proto je</a:t>
            </a:r>
            <a:endParaRPr lang="cs-CZ" sz="2400" b="0" strike="noStrike" spc="-1" dirty="0">
              <a:latin typeface="Arial"/>
            </a:endParaRPr>
          </a:p>
          <a:p>
            <a:pPr>
              <a:lnSpc>
                <a:spcPct val="90000"/>
              </a:lnSpc>
              <a:spcBef>
                <a:spcPts val="1001"/>
              </a:spcBef>
              <a:tabLst>
                <a:tab pos="0" algn="l"/>
              </a:tabLst>
            </a:pPr>
            <a:r>
              <a:rPr lang="cs-CZ" sz="2400" b="0" strike="noStrike" spc="-1" dirty="0">
                <a:solidFill>
                  <a:srgbClr val="FFFF00"/>
                </a:solidFill>
                <a:latin typeface="Calibri"/>
              </a:rPr>
              <a:t>dlouhodobá. K úplnému vymizení potíží vede vzácně, ke zmírnění většinou.</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400" b="0" strike="noStrike" spc="-1" dirty="0" err="1">
                <a:solidFill>
                  <a:srgbClr val="002060"/>
                </a:solidFill>
                <a:latin typeface="Arial Black"/>
              </a:rPr>
              <a:t>Desmopresin</a:t>
            </a:r>
            <a:r>
              <a:rPr lang="cs-CZ" sz="2400" b="0" strike="noStrike" spc="-1" dirty="0">
                <a:solidFill>
                  <a:srgbClr val="002060"/>
                </a:solidFill>
                <a:latin typeface="Arial Black"/>
              </a:rPr>
              <a:t>    </a:t>
            </a:r>
            <a:endParaRPr lang="cs-CZ" sz="2400" b="0" strike="noStrike" spc="-1" dirty="0">
              <a:latin typeface="Arial"/>
            </a:endParaRPr>
          </a:p>
          <a:p>
            <a:pPr>
              <a:lnSpc>
                <a:spcPct val="90000"/>
              </a:lnSpc>
              <a:spcBef>
                <a:spcPts val="1001"/>
              </a:spcBef>
              <a:tabLst>
                <a:tab pos="0" algn="l"/>
              </a:tabLst>
            </a:pPr>
            <a:r>
              <a:rPr lang="cs-CZ" sz="2400" b="0" strike="noStrike" spc="-1" dirty="0">
                <a:solidFill>
                  <a:srgbClr val="FFFF00"/>
                </a:solidFill>
                <a:latin typeface="Calibri"/>
              </a:rPr>
              <a:t>Adiuretin nosní  </a:t>
            </a:r>
            <a:r>
              <a:rPr lang="cs-CZ" sz="2400" b="0" strike="noStrike" spc="-1" dirty="0" err="1">
                <a:solidFill>
                  <a:srgbClr val="FFFF00"/>
                </a:solidFill>
                <a:latin typeface="Calibri"/>
              </a:rPr>
              <a:t>gtt</a:t>
            </a:r>
            <a:r>
              <a:rPr lang="cs-CZ" sz="2400" b="0" strike="noStrike" spc="-1" dirty="0">
                <a:solidFill>
                  <a:srgbClr val="FFFF00"/>
                </a:solidFill>
                <a:latin typeface="Calibri"/>
              </a:rPr>
              <a:t>.   1 kapka 5ug    Adiuretin nosní </a:t>
            </a:r>
            <a:r>
              <a:rPr lang="cs-CZ" sz="2400" b="0" strike="noStrike" spc="-1" dirty="0" err="1">
                <a:solidFill>
                  <a:srgbClr val="FFFF00"/>
                </a:solidFill>
                <a:latin typeface="Calibri"/>
              </a:rPr>
              <a:t>spray</a:t>
            </a:r>
            <a:r>
              <a:rPr lang="cs-CZ" sz="2400" b="0" strike="noStrike" spc="-1" dirty="0">
                <a:solidFill>
                  <a:srgbClr val="FFFF00"/>
                </a:solidFill>
                <a:latin typeface="Calibri"/>
              </a:rPr>
              <a:t>  1 dávka 10 </a:t>
            </a:r>
            <a:r>
              <a:rPr lang="cs-CZ" sz="2400" b="0" strike="noStrike" spc="-1" dirty="0" err="1">
                <a:solidFill>
                  <a:srgbClr val="FFFF00"/>
                </a:solidFill>
                <a:latin typeface="Calibri"/>
              </a:rPr>
              <a:t>ug</a:t>
            </a:r>
            <a:endParaRPr lang="cs-CZ" sz="2400" b="0" strike="noStrike" spc="-1" dirty="0">
              <a:latin typeface="Arial"/>
            </a:endParaRPr>
          </a:p>
          <a:p>
            <a:pPr>
              <a:lnSpc>
                <a:spcPct val="90000"/>
              </a:lnSpc>
              <a:spcBef>
                <a:spcPts val="1001"/>
              </a:spcBef>
              <a:tabLst>
                <a:tab pos="0" algn="l"/>
              </a:tabLst>
            </a:pPr>
            <a:r>
              <a:rPr lang="cs-CZ" sz="2400" b="0" strike="noStrike" spc="-1" dirty="0" err="1">
                <a:solidFill>
                  <a:srgbClr val="FFFF00"/>
                </a:solidFill>
                <a:latin typeface="Calibri"/>
              </a:rPr>
              <a:t>Minirin</a:t>
            </a:r>
            <a:r>
              <a:rPr lang="cs-CZ" sz="2400" b="0" strike="noStrike" spc="-1" dirty="0">
                <a:solidFill>
                  <a:srgbClr val="FFFF00"/>
                </a:solidFill>
                <a:latin typeface="Calibri"/>
              </a:rPr>
              <a:t> Melt 1 </a:t>
            </a:r>
            <a:r>
              <a:rPr lang="cs-CZ" sz="2400" b="0" strike="noStrike" spc="-1" dirty="0" err="1">
                <a:solidFill>
                  <a:srgbClr val="FFFF00"/>
                </a:solidFill>
                <a:latin typeface="Calibri"/>
              </a:rPr>
              <a:t>tbt</a:t>
            </a:r>
            <a:r>
              <a:rPr lang="cs-CZ" sz="2400" b="0" strike="noStrike" spc="-1" dirty="0">
                <a:solidFill>
                  <a:srgbClr val="FFFF00"/>
                </a:solidFill>
                <a:latin typeface="Calibri"/>
              </a:rPr>
              <a:t> 120 </a:t>
            </a:r>
            <a:r>
              <a:rPr lang="cs-CZ" sz="2400" b="0" strike="noStrike" spc="-1" dirty="0" err="1">
                <a:solidFill>
                  <a:srgbClr val="FFFF00"/>
                </a:solidFill>
                <a:latin typeface="Calibri"/>
              </a:rPr>
              <a:t>ug</a:t>
            </a:r>
            <a:r>
              <a:rPr lang="cs-CZ" sz="2400" b="0" strike="noStrike" spc="-1" dirty="0">
                <a:solidFill>
                  <a:srgbClr val="FFFF00"/>
                </a:solidFill>
                <a:latin typeface="Calibri"/>
              </a:rPr>
              <a:t>   </a:t>
            </a:r>
            <a:r>
              <a:rPr lang="cs-CZ" sz="2400" b="0" strike="noStrike" spc="-1" dirty="0" err="1">
                <a:solidFill>
                  <a:srgbClr val="FFFF00"/>
                </a:solidFill>
                <a:latin typeface="Calibri"/>
              </a:rPr>
              <a:t>Minirin</a:t>
            </a:r>
            <a:r>
              <a:rPr lang="cs-CZ" sz="2400" b="0" strike="noStrike" spc="-1" dirty="0">
                <a:solidFill>
                  <a:srgbClr val="FFFF00"/>
                </a:solidFill>
                <a:latin typeface="Calibri"/>
              </a:rPr>
              <a:t> </a:t>
            </a:r>
            <a:r>
              <a:rPr lang="cs-CZ" sz="2400" b="0" strike="noStrike" spc="-1" dirty="0" err="1">
                <a:solidFill>
                  <a:srgbClr val="FFFF00"/>
                </a:solidFill>
                <a:latin typeface="Calibri"/>
              </a:rPr>
              <a:t>tbt</a:t>
            </a:r>
            <a:r>
              <a:rPr lang="cs-CZ" sz="2400" b="0" strike="noStrike" spc="-1" dirty="0">
                <a:solidFill>
                  <a:srgbClr val="FFFF00"/>
                </a:solidFill>
                <a:latin typeface="Calibri"/>
              </a:rPr>
              <a:t> horší dostupnost o 60% proti </a:t>
            </a:r>
            <a:r>
              <a:rPr lang="cs-CZ" sz="2400" b="0" strike="noStrike" spc="-1" dirty="0" err="1">
                <a:solidFill>
                  <a:srgbClr val="FFFF00"/>
                </a:solidFill>
                <a:latin typeface="Calibri"/>
              </a:rPr>
              <a:t>Minirin</a:t>
            </a:r>
            <a:r>
              <a:rPr lang="cs-CZ" sz="2400" b="0" strike="noStrike" spc="-1" dirty="0">
                <a:solidFill>
                  <a:srgbClr val="FFFF00"/>
                </a:solidFill>
                <a:latin typeface="Calibri"/>
              </a:rPr>
              <a:t>  Melt</a:t>
            </a:r>
          </a:p>
          <a:p>
            <a:pPr>
              <a:lnSpc>
                <a:spcPct val="90000"/>
              </a:lnSpc>
              <a:spcBef>
                <a:spcPts val="1001"/>
              </a:spcBef>
              <a:tabLst>
                <a:tab pos="0" algn="l"/>
              </a:tabLst>
            </a:pPr>
            <a:r>
              <a:rPr lang="cs-CZ" sz="2000" strike="noStrike" spc="-1" dirty="0">
                <a:solidFill>
                  <a:srgbClr val="FFFF00"/>
                </a:solidFill>
                <a:latin typeface="Arial"/>
              </a:rPr>
              <a:t>K efektu dochází ihned                   </a:t>
            </a:r>
            <a:r>
              <a:rPr lang="cs-CZ" sz="2000" b="1" strike="noStrike" spc="-1" dirty="0">
                <a:solidFill>
                  <a:srgbClr val="002060"/>
                </a:solidFill>
                <a:latin typeface="Arial"/>
              </a:rPr>
              <a:t>dávka 1 - 2 </a:t>
            </a:r>
            <a:r>
              <a:rPr lang="cs-CZ" sz="2000" b="1" strike="noStrike" spc="-1" dirty="0" err="1">
                <a:solidFill>
                  <a:srgbClr val="002060"/>
                </a:solidFill>
                <a:latin typeface="Arial"/>
              </a:rPr>
              <a:t>tbt</a:t>
            </a:r>
            <a:r>
              <a:rPr lang="cs-CZ" sz="2000" b="1" strike="noStrike" spc="-1" dirty="0">
                <a:solidFill>
                  <a:srgbClr val="002060"/>
                </a:solidFill>
                <a:latin typeface="Arial"/>
              </a:rPr>
              <a:t> a 120 </a:t>
            </a:r>
            <a:r>
              <a:rPr lang="cs-CZ" sz="2000" b="1" spc="-1" dirty="0" err="1">
                <a:solidFill>
                  <a:srgbClr val="002060"/>
                </a:solidFill>
                <a:latin typeface="Arial"/>
              </a:rPr>
              <a:t>u</a:t>
            </a:r>
            <a:r>
              <a:rPr lang="cs-CZ" sz="2000" b="1" strike="noStrike" spc="-1" dirty="0" err="1">
                <a:solidFill>
                  <a:srgbClr val="002060"/>
                </a:solidFill>
                <a:latin typeface="Arial"/>
              </a:rPr>
              <a:t>g</a:t>
            </a:r>
            <a:endParaRPr lang="cs-CZ" sz="2000" b="1" strike="noStrike" spc="-1" dirty="0">
              <a:solidFill>
                <a:srgbClr val="002060"/>
              </a:solidFill>
              <a:latin typeface="Arial"/>
            </a:endParaRPr>
          </a:p>
          <a:p>
            <a:pPr>
              <a:lnSpc>
                <a:spcPct val="90000"/>
              </a:lnSpc>
              <a:spcBef>
                <a:spcPts val="1001"/>
              </a:spcBef>
              <a:tabLst>
                <a:tab pos="0" algn="l"/>
              </a:tabLst>
            </a:pPr>
            <a:r>
              <a:rPr lang="cs-CZ" sz="2400" b="0" strike="noStrike" spc="-1" dirty="0">
                <a:solidFill>
                  <a:srgbClr val="FFFF00"/>
                </a:solidFill>
                <a:latin typeface="Calibri"/>
              </a:rPr>
              <a:t>Vstřebává se </a:t>
            </a:r>
            <a:r>
              <a:rPr lang="cs-CZ" sz="2400" b="0" strike="noStrike" spc="-1" dirty="0" err="1">
                <a:solidFill>
                  <a:srgbClr val="FFFF00"/>
                </a:solidFill>
                <a:latin typeface="Calibri"/>
              </a:rPr>
              <a:t>Minirin</a:t>
            </a:r>
            <a:r>
              <a:rPr lang="cs-CZ" sz="2400" b="0" strike="noStrike" spc="-1" dirty="0">
                <a:solidFill>
                  <a:srgbClr val="FFFF00"/>
                </a:solidFill>
                <a:latin typeface="Calibri"/>
              </a:rPr>
              <a:t> Melt ústní sliznicí? Z výše uvedeného vyplývá, že ano.</a:t>
            </a:r>
            <a:endParaRPr lang="cs-CZ" sz="2400" b="0" strike="noStrike" spc="-1" dirty="0">
              <a:latin typeface="Arial"/>
            </a:endParaRPr>
          </a:p>
          <a:p>
            <a:pPr>
              <a:lnSpc>
                <a:spcPct val="90000"/>
              </a:lnSpc>
              <a:spcBef>
                <a:spcPts val="1001"/>
              </a:spcBef>
              <a:tabLst>
                <a:tab pos="0" algn="l"/>
              </a:tabLst>
            </a:pPr>
            <a:r>
              <a:rPr lang="cs-CZ" sz="2400" b="0" strike="noStrike" spc="-1" dirty="0">
                <a:solidFill>
                  <a:srgbClr val="FFFF00"/>
                </a:solidFill>
                <a:latin typeface="Calibri"/>
              </a:rPr>
              <a:t>Musí zůstat v ústech – nezapíjí se.</a:t>
            </a:r>
            <a:endParaRPr lang="cs-CZ" sz="2400" b="0" strike="noStrike" spc="-1" dirty="0">
              <a:latin typeface="Arial"/>
            </a:endParaRPr>
          </a:p>
          <a:p>
            <a:pPr>
              <a:lnSpc>
                <a:spcPct val="90000"/>
              </a:lnSpc>
              <a:spcBef>
                <a:spcPts val="1001"/>
              </a:spcBef>
              <a:tabLst>
                <a:tab pos="0" algn="l"/>
              </a:tabLst>
            </a:pPr>
            <a:r>
              <a:rPr lang="cs-CZ" sz="2400" b="0" strike="noStrike" spc="-1" dirty="0">
                <a:solidFill>
                  <a:srgbClr val="FFFF00"/>
                </a:solidFill>
                <a:latin typeface="Calibri"/>
              </a:rPr>
              <a:t>Při podání 1 hodinu před spaním může být problém – čistění zubů, výplach úst či polknutí vody. 1 hodinu před podáním se nemá již pít, tedy celkem </a:t>
            </a:r>
            <a:r>
              <a:rPr lang="cs-CZ" sz="2400" b="0" strike="noStrike" spc="-1" dirty="0" err="1">
                <a:solidFill>
                  <a:srgbClr val="FFFF00"/>
                </a:solidFill>
                <a:latin typeface="Calibri"/>
              </a:rPr>
              <a:t>ditě</a:t>
            </a:r>
            <a:r>
              <a:rPr lang="cs-CZ" sz="2400" b="0" strike="noStrike" spc="-1" dirty="0">
                <a:solidFill>
                  <a:srgbClr val="FFFF00"/>
                </a:solidFill>
                <a:latin typeface="Calibri"/>
              </a:rPr>
              <a:t> nepije 2 hodiny před spaním.</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2060"/>
                </a:solidFill>
              </a:rPr>
              <a:t>To je tedy úspěch!</a:t>
            </a:r>
          </a:p>
        </p:txBody>
      </p:sp>
      <p:pic>
        <p:nvPicPr>
          <p:cNvPr id="5" name="Zástupný symbol pro obsah 4"/>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35794" y="1604963"/>
            <a:ext cx="5302249" cy="3976687"/>
          </a:xfrm>
        </p:spPr>
      </p:pic>
      <p:pic>
        <p:nvPicPr>
          <p:cNvPr id="6" name="Zástupný symbol pro obsah 5"/>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6257925" y="1604963"/>
            <a:ext cx="5302249" cy="3976687"/>
          </a:xfrm>
        </p:spPr>
      </p:pic>
    </p:spTree>
    <p:extLst>
      <p:ext uri="{BB962C8B-B14F-4D97-AF65-F5344CB8AC3E}">
        <p14:creationId xmlns:p14="http://schemas.microsoft.com/office/powerpoint/2010/main" val="817184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480" y="0"/>
            <a:ext cx="10972440" cy="935421"/>
          </a:xfrm>
        </p:spPr>
        <p:txBody>
          <a:bodyPr/>
          <a:lstStyle/>
          <a:p>
            <a:r>
              <a:rPr lang="cs-CZ" sz="3600" b="1" dirty="0" err="1">
                <a:solidFill>
                  <a:srgbClr val="002060"/>
                </a:solidFill>
              </a:rPr>
              <a:t>Medikamentozní</a:t>
            </a:r>
            <a:r>
              <a:rPr lang="cs-CZ" sz="3600" b="1" dirty="0">
                <a:solidFill>
                  <a:srgbClr val="002060"/>
                </a:solidFill>
              </a:rPr>
              <a:t> léčba prosté enurézy</a:t>
            </a:r>
          </a:p>
        </p:txBody>
      </p:sp>
      <p:sp>
        <p:nvSpPr>
          <p:cNvPr id="3" name="Podnadpis 2"/>
          <p:cNvSpPr>
            <a:spLocks noGrp="1"/>
          </p:cNvSpPr>
          <p:nvPr>
            <p:ph type="subTitle"/>
          </p:nvPr>
        </p:nvSpPr>
        <p:spPr>
          <a:xfrm>
            <a:off x="819687" y="1439917"/>
            <a:ext cx="10972440" cy="4225966"/>
          </a:xfrm>
        </p:spPr>
        <p:txBody>
          <a:bodyPr/>
          <a:lstStyle/>
          <a:p>
            <a:pPr marL="0" indent="0">
              <a:spcBef>
                <a:spcPts val="1001"/>
              </a:spcBef>
              <a:buNone/>
              <a:tabLst>
                <a:tab pos="0" algn="l"/>
              </a:tabLst>
            </a:pPr>
            <a:r>
              <a:rPr lang="cs-CZ" sz="2400" spc="-1" dirty="0">
                <a:solidFill>
                  <a:srgbClr val="FFFF00"/>
                </a:solidFill>
                <a:latin typeface="Calibri"/>
              </a:rPr>
              <a:t>    </a:t>
            </a:r>
            <a:r>
              <a:rPr lang="cs-CZ" sz="2400" b="1" spc="-1" dirty="0" err="1">
                <a:solidFill>
                  <a:srgbClr val="FFFF00"/>
                </a:solidFill>
                <a:latin typeface="Calibri"/>
              </a:rPr>
              <a:t>Tricyklická</a:t>
            </a:r>
            <a:r>
              <a:rPr lang="cs-CZ" sz="2400" b="1" spc="-1" dirty="0">
                <a:solidFill>
                  <a:srgbClr val="FFFF00"/>
                </a:solidFill>
                <a:latin typeface="Calibri"/>
              </a:rPr>
              <a:t> antidepresiva – </a:t>
            </a:r>
            <a:r>
              <a:rPr lang="cs-CZ" sz="2400" b="1" spc="-1" dirty="0" err="1">
                <a:solidFill>
                  <a:srgbClr val="FFFF00"/>
                </a:solidFill>
                <a:latin typeface="Calibri"/>
              </a:rPr>
              <a:t>imipramin</a:t>
            </a:r>
            <a:r>
              <a:rPr lang="cs-CZ" sz="2400" b="1" spc="-1" dirty="0">
                <a:solidFill>
                  <a:srgbClr val="FFFF00"/>
                </a:solidFill>
                <a:latin typeface="Calibri"/>
              </a:rPr>
              <a:t> /</a:t>
            </a:r>
            <a:r>
              <a:rPr lang="cs-CZ" sz="2400" b="1" spc="-1" dirty="0" err="1">
                <a:solidFill>
                  <a:srgbClr val="FFFF00"/>
                </a:solidFill>
                <a:latin typeface="Calibri"/>
              </a:rPr>
              <a:t>Melipramin</a:t>
            </a:r>
            <a:r>
              <a:rPr lang="cs-CZ" sz="2400" b="1" spc="-1" dirty="0">
                <a:solidFill>
                  <a:srgbClr val="FFFF00"/>
                </a:solidFill>
                <a:latin typeface="Calibri"/>
              </a:rPr>
              <a:t>/</a:t>
            </a:r>
            <a:endParaRPr lang="cs-CZ" sz="2400" b="1" spc="-1" dirty="0"/>
          </a:p>
          <a:p>
            <a:pPr marL="0" indent="0">
              <a:spcBef>
                <a:spcPts val="1001"/>
              </a:spcBef>
              <a:buNone/>
              <a:tabLst>
                <a:tab pos="0" algn="l"/>
              </a:tabLst>
            </a:pPr>
            <a:r>
              <a:rPr lang="cs-CZ" sz="2400" spc="-1" dirty="0">
                <a:solidFill>
                  <a:srgbClr val="FFFF00"/>
                </a:solidFill>
                <a:latin typeface="Calibri"/>
              </a:rPr>
              <a:t>                 Může být účinný tam, kde </a:t>
            </a:r>
            <a:r>
              <a:rPr lang="cs-CZ" sz="2400" spc="-1" dirty="0" err="1">
                <a:solidFill>
                  <a:srgbClr val="FFFF00"/>
                </a:solidFill>
                <a:latin typeface="Calibri"/>
              </a:rPr>
              <a:t>Minirin</a:t>
            </a:r>
            <a:r>
              <a:rPr lang="cs-CZ" sz="2400" spc="-1" dirty="0">
                <a:solidFill>
                  <a:srgbClr val="FFFF00"/>
                </a:solidFill>
                <a:latin typeface="Calibri"/>
              </a:rPr>
              <a:t> je zcela bez efektu.</a:t>
            </a:r>
            <a:endParaRPr lang="cs-CZ" sz="2400" spc="-1" dirty="0"/>
          </a:p>
          <a:p>
            <a:pPr>
              <a:spcBef>
                <a:spcPts val="1001"/>
              </a:spcBef>
              <a:tabLst>
                <a:tab pos="0" algn="l"/>
              </a:tabLst>
            </a:pPr>
            <a:r>
              <a:rPr lang="cs-CZ" sz="2400" spc="-1" dirty="0">
                <a:solidFill>
                  <a:srgbClr val="FFFF00"/>
                </a:solidFill>
                <a:latin typeface="Calibri"/>
              </a:rPr>
              <a:t>          „ Démonizace“ pro </a:t>
            </a:r>
            <a:r>
              <a:rPr lang="cs-CZ" sz="2400" spc="-1" dirty="0" err="1">
                <a:solidFill>
                  <a:srgbClr val="FFFF00"/>
                </a:solidFill>
                <a:latin typeface="Calibri"/>
              </a:rPr>
              <a:t>kardioxicitu</a:t>
            </a:r>
            <a:r>
              <a:rPr lang="cs-CZ" sz="2400" spc="-1" dirty="0">
                <a:solidFill>
                  <a:srgbClr val="FFFF00"/>
                </a:solidFill>
                <a:latin typeface="Calibri"/>
              </a:rPr>
              <a:t> – je toxický v terapeutické dávce?</a:t>
            </a:r>
            <a:endParaRPr lang="cs-CZ" sz="2400" spc="-1" dirty="0"/>
          </a:p>
          <a:p>
            <a:pPr>
              <a:spcBef>
                <a:spcPts val="1001"/>
              </a:spcBef>
              <a:tabLst>
                <a:tab pos="0" algn="l"/>
              </a:tabLst>
            </a:pPr>
            <a:r>
              <a:rPr lang="cs-CZ" sz="1800" spc="-1" dirty="0">
                <a:solidFill>
                  <a:srgbClr val="002060"/>
                </a:solidFill>
              </a:rPr>
              <a:t>             Dávkování</a:t>
            </a:r>
            <a:r>
              <a:rPr lang="cs-CZ" sz="1800" dirty="0">
                <a:solidFill>
                  <a:srgbClr val="002060"/>
                </a:solidFill>
              </a:rPr>
              <a:t>  Do 9 let  1 </a:t>
            </a:r>
            <a:r>
              <a:rPr lang="cs-CZ" sz="1800" dirty="0" err="1">
                <a:solidFill>
                  <a:srgbClr val="002060"/>
                </a:solidFill>
              </a:rPr>
              <a:t>tbt</a:t>
            </a:r>
            <a:r>
              <a:rPr lang="cs-CZ" sz="1800" dirty="0">
                <a:solidFill>
                  <a:srgbClr val="002060"/>
                </a:solidFill>
              </a:rPr>
              <a:t>       nad 9 let 2 </a:t>
            </a:r>
            <a:r>
              <a:rPr lang="cs-CZ" sz="1800" dirty="0" err="1">
                <a:solidFill>
                  <a:srgbClr val="002060"/>
                </a:solidFill>
              </a:rPr>
              <a:t>tbt</a:t>
            </a:r>
            <a:endParaRPr lang="cs-CZ" sz="1800" dirty="0">
              <a:solidFill>
                <a:srgbClr val="002060"/>
              </a:solidFill>
            </a:endParaRPr>
          </a:p>
          <a:p>
            <a:pPr>
              <a:spcBef>
                <a:spcPts val="1001"/>
              </a:spcBef>
              <a:tabLst>
                <a:tab pos="0" algn="l"/>
              </a:tabLst>
            </a:pPr>
            <a:r>
              <a:rPr lang="cs-CZ" sz="2400" spc="-1" dirty="0">
                <a:solidFill>
                  <a:srgbClr val="FFFF00"/>
                </a:solidFill>
                <a:latin typeface="Calibri"/>
              </a:rPr>
              <a:t>            </a:t>
            </a:r>
            <a:r>
              <a:rPr lang="cs-CZ" sz="2400" spc="-1" dirty="0" err="1">
                <a:solidFill>
                  <a:srgbClr val="FFFF00"/>
                </a:solidFill>
                <a:latin typeface="Calibri"/>
              </a:rPr>
              <a:t>Vedlelší</a:t>
            </a:r>
            <a:r>
              <a:rPr lang="cs-CZ" sz="2400" spc="-1" dirty="0">
                <a:solidFill>
                  <a:srgbClr val="FFFF00"/>
                </a:solidFill>
                <a:latin typeface="Calibri"/>
              </a:rPr>
              <a:t> účinky – úzkost, plačtivost, úplná ztráta chuti k jídlu</a:t>
            </a:r>
            <a:endParaRPr lang="cs-CZ" sz="2400" spc="-1" dirty="0"/>
          </a:p>
          <a:p>
            <a:pPr>
              <a:spcBef>
                <a:spcPts val="1001"/>
              </a:spcBef>
              <a:tabLst>
                <a:tab pos="0" algn="l"/>
              </a:tabLst>
            </a:pPr>
            <a:endParaRPr lang="cs-CZ" sz="2400" spc="-1" dirty="0"/>
          </a:p>
          <a:p>
            <a:pPr>
              <a:spcBef>
                <a:spcPts val="1001"/>
              </a:spcBef>
              <a:tabLst>
                <a:tab pos="0" algn="l"/>
              </a:tabLst>
            </a:pPr>
            <a:r>
              <a:rPr lang="cs-CZ" sz="2400" spc="-1" dirty="0" err="1">
                <a:solidFill>
                  <a:srgbClr val="FFFF00"/>
                </a:solidFill>
                <a:latin typeface="Calibri"/>
              </a:rPr>
              <a:t>Anticholinergika</a:t>
            </a:r>
            <a:r>
              <a:rPr lang="cs-CZ" sz="2400" spc="-1" dirty="0">
                <a:solidFill>
                  <a:srgbClr val="FFFF00"/>
                </a:solidFill>
                <a:latin typeface="Calibri"/>
              </a:rPr>
              <a:t> – </a:t>
            </a:r>
            <a:r>
              <a:rPr lang="cs-CZ" sz="2400" spc="-1" dirty="0" err="1">
                <a:solidFill>
                  <a:srgbClr val="FFFF00"/>
                </a:solidFill>
                <a:latin typeface="Calibri"/>
              </a:rPr>
              <a:t>oxybutinin</a:t>
            </a:r>
            <a:r>
              <a:rPr lang="cs-CZ" sz="2400" spc="-1" dirty="0">
                <a:solidFill>
                  <a:srgbClr val="FFFF00"/>
                </a:solidFill>
                <a:latin typeface="Calibri"/>
              </a:rPr>
              <a:t>, </a:t>
            </a:r>
            <a:r>
              <a:rPr lang="cs-CZ" sz="2400" spc="-1" dirty="0" err="1">
                <a:solidFill>
                  <a:srgbClr val="FFFF00"/>
                </a:solidFill>
                <a:latin typeface="Calibri"/>
              </a:rPr>
              <a:t>trospium</a:t>
            </a:r>
            <a:r>
              <a:rPr lang="cs-CZ" sz="2400" spc="-1" dirty="0">
                <a:solidFill>
                  <a:srgbClr val="FFFF00"/>
                </a:solidFill>
                <a:latin typeface="Calibri"/>
              </a:rPr>
              <a:t>, </a:t>
            </a:r>
            <a:r>
              <a:rPr lang="cs-CZ" sz="2400" spc="-1" dirty="0" err="1">
                <a:solidFill>
                  <a:srgbClr val="FFFF00"/>
                </a:solidFill>
                <a:latin typeface="Calibri"/>
              </a:rPr>
              <a:t>propiverin</a:t>
            </a:r>
            <a:endParaRPr lang="cs-CZ" sz="2400" spc="-1" dirty="0"/>
          </a:p>
          <a:p>
            <a:pPr>
              <a:spcBef>
                <a:spcPts val="1001"/>
              </a:spcBef>
              <a:tabLst>
                <a:tab pos="0" algn="l"/>
              </a:tabLst>
            </a:pPr>
            <a:r>
              <a:rPr lang="cs-CZ" sz="2400" spc="-1" dirty="0">
                <a:solidFill>
                  <a:srgbClr val="FFFF00"/>
                </a:solidFill>
                <a:latin typeface="Calibri"/>
              </a:rPr>
              <a:t>               Omezené využití u MNE, v kombinaci u torpidních případů</a:t>
            </a:r>
            <a:endParaRPr lang="cs-CZ" sz="2400" spc="-1" dirty="0"/>
          </a:p>
          <a:p>
            <a:pPr>
              <a:spcBef>
                <a:spcPts val="1001"/>
              </a:spcBef>
              <a:tabLst>
                <a:tab pos="0" algn="l"/>
              </a:tabLst>
            </a:pPr>
            <a:endParaRPr lang="cs-CZ" sz="2400" spc="-1" dirty="0"/>
          </a:p>
          <a:p>
            <a:pPr>
              <a:spcBef>
                <a:spcPts val="1001"/>
              </a:spcBef>
              <a:tabLst>
                <a:tab pos="0" algn="l"/>
              </a:tabLst>
            </a:pPr>
            <a:r>
              <a:rPr lang="cs-CZ" sz="2400" spc="-1" dirty="0">
                <a:solidFill>
                  <a:srgbClr val="FFFF00"/>
                </a:solidFill>
                <a:latin typeface="Calibri"/>
              </a:rPr>
              <a:t>Budící alarm – efektivní, rodiče ale odmítají</a:t>
            </a:r>
            <a:endParaRPr lang="cs-CZ" sz="2400" spc="-1" dirty="0"/>
          </a:p>
          <a:p>
            <a:endParaRPr lang="cs-CZ" dirty="0"/>
          </a:p>
        </p:txBody>
      </p:sp>
    </p:spTree>
    <p:extLst>
      <p:ext uri="{BB962C8B-B14F-4D97-AF65-F5344CB8AC3E}">
        <p14:creationId xmlns:p14="http://schemas.microsoft.com/office/powerpoint/2010/main" val="1475280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9311" y="163431"/>
            <a:ext cx="10972440" cy="695885"/>
          </a:xfrm>
        </p:spPr>
        <p:txBody>
          <a:bodyPr/>
          <a:lstStyle/>
          <a:p>
            <a:r>
              <a:rPr lang="cs-CZ" sz="2400" b="1" dirty="0">
                <a:solidFill>
                  <a:srgbClr val="002060"/>
                </a:solidFill>
              </a:rPr>
              <a:t>Některé zkušenosti s léčbou enurézy</a:t>
            </a:r>
          </a:p>
        </p:txBody>
      </p:sp>
      <p:sp>
        <p:nvSpPr>
          <p:cNvPr id="3" name="Zástupný symbol pro obsah 2"/>
          <p:cNvSpPr>
            <a:spLocks noGrp="1"/>
          </p:cNvSpPr>
          <p:nvPr>
            <p:ph/>
          </p:nvPr>
        </p:nvSpPr>
        <p:spPr>
          <a:xfrm>
            <a:off x="609480" y="1079653"/>
            <a:ext cx="10972440" cy="4502147"/>
          </a:xfrm>
        </p:spPr>
        <p:txBody>
          <a:bodyPr>
            <a:normAutofit fontScale="40000" lnSpcReduction="20000"/>
          </a:bodyPr>
          <a:lstStyle/>
          <a:p>
            <a:r>
              <a:rPr lang="cs-CZ" dirty="0">
                <a:solidFill>
                  <a:srgbClr val="FFFF00"/>
                </a:solidFill>
              </a:rPr>
              <a:t>1/ Průběh enurézy je často nevyzpytatelný před léčbou i při léčbě. </a:t>
            </a:r>
          </a:p>
          <a:p>
            <a:r>
              <a:rPr lang="cs-CZ" dirty="0">
                <a:solidFill>
                  <a:srgbClr val="FFFF00"/>
                </a:solidFill>
              </a:rPr>
              <a:t> </a:t>
            </a:r>
          </a:p>
          <a:p>
            <a:r>
              <a:rPr lang="cs-CZ" dirty="0">
                <a:solidFill>
                  <a:srgbClr val="FFFF00"/>
                </a:solidFill>
              </a:rPr>
              <a:t> 2/ Dobrá spolupráce rodičů není nikdy jistá. Dodržování enuretického režimu s omezení </a:t>
            </a:r>
          </a:p>
          <a:p>
            <a:r>
              <a:rPr lang="cs-CZ" dirty="0">
                <a:solidFill>
                  <a:srgbClr val="FFFF00"/>
                </a:solidFill>
              </a:rPr>
              <a:t>      </a:t>
            </a:r>
          </a:p>
          <a:p>
            <a:r>
              <a:rPr lang="cs-CZ" dirty="0">
                <a:solidFill>
                  <a:srgbClr val="FFFF00"/>
                </a:solidFill>
              </a:rPr>
              <a:t>    tekutin noc je objektivně  obtížné. Vyplnění PMK je objektivně také složité a omezující.</a:t>
            </a:r>
          </a:p>
          <a:p>
            <a:r>
              <a:rPr lang="cs-CZ" dirty="0">
                <a:solidFill>
                  <a:srgbClr val="FFFF00"/>
                </a:solidFill>
              </a:rPr>
              <a:t> </a:t>
            </a:r>
          </a:p>
          <a:p>
            <a:endParaRPr lang="cs-CZ" dirty="0">
              <a:solidFill>
                <a:srgbClr val="FFFF00"/>
              </a:solidFill>
            </a:endParaRPr>
          </a:p>
          <a:p>
            <a:r>
              <a:rPr lang="cs-CZ" dirty="0">
                <a:solidFill>
                  <a:srgbClr val="FFFF00"/>
                </a:solidFill>
              </a:rPr>
              <a:t>2/ Samotná úprava pitného režimu nikdy nevedla k ústupu enurézy.</a:t>
            </a:r>
          </a:p>
          <a:p>
            <a:endParaRPr lang="cs-CZ" dirty="0">
              <a:solidFill>
                <a:srgbClr val="FFFF00"/>
              </a:solidFill>
            </a:endParaRPr>
          </a:p>
          <a:p>
            <a:endParaRPr lang="cs-CZ" dirty="0">
              <a:solidFill>
                <a:srgbClr val="FFFF00"/>
              </a:solidFill>
            </a:endParaRPr>
          </a:p>
          <a:p>
            <a:r>
              <a:rPr lang="cs-CZ" dirty="0">
                <a:solidFill>
                  <a:srgbClr val="FFFF00"/>
                </a:solidFill>
              </a:rPr>
              <a:t>3/ Nepozoroval jsem zvýšený výskyt zácpy a ADHD u enuretiků.</a:t>
            </a:r>
          </a:p>
          <a:p>
            <a:endParaRPr lang="cs-CZ" dirty="0">
              <a:solidFill>
                <a:srgbClr val="FFFF00"/>
              </a:solidFill>
            </a:endParaRPr>
          </a:p>
          <a:p>
            <a:endParaRPr lang="cs-CZ" dirty="0">
              <a:solidFill>
                <a:srgbClr val="FFFF00"/>
              </a:solidFill>
            </a:endParaRPr>
          </a:p>
          <a:p>
            <a:r>
              <a:rPr lang="cs-CZ" dirty="0">
                <a:solidFill>
                  <a:srgbClr val="FFFF00"/>
                </a:solidFill>
              </a:rPr>
              <a:t>4/ Rodiče nezatěžuji složitými domácími vyšetřeními, protože léčebné metody jsou velmi  </a:t>
            </a:r>
          </a:p>
          <a:p>
            <a:r>
              <a:rPr lang="cs-CZ" dirty="0">
                <a:solidFill>
                  <a:srgbClr val="FFFF00"/>
                </a:solidFill>
              </a:rPr>
              <a:t>   </a:t>
            </a:r>
          </a:p>
          <a:p>
            <a:r>
              <a:rPr lang="cs-CZ" dirty="0">
                <a:solidFill>
                  <a:srgbClr val="FFFF00"/>
                </a:solidFill>
              </a:rPr>
              <a:t>   omezené a nakonec stejně zkoušíme </a:t>
            </a:r>
            <a:r>
              <a:rPr lang="cs-CZ" dirty="0" err="1">
                <a:solidFill>
                  <a:srgbClr val="FFFF00"/>
                </a:solidFill>
              </a:rPr>
              <a:t>Minirin,Melipramin</a:t>
            </a:r>
            <a:r>
              <a:rPr lang="cs-CZ" dirty="0">
                <a:solidFill>
                  <a:srgbClr val="FFFF00"/>
                </a:solidFill>
              </a:rPr>
              <a:t> a </a:t>
            </a:r>
            <a:r>
              <a:rPr lang="cs-CZ" dirty="0" err="1">
                <a:solidFill>
                  <a:srgbClr val="FFFF00"/>
                </a:solidFill>
              </a:rPr>
              <a:t>anticholinergika</a:t>
            </a:r>
            <a:r>
              <a:rPr lang="cs-CZ" dirty="0">
                <a:solidFill>
                  <a:srgbClr val="FFFF00"/>
                </a:solidFill>
              </a:rPr>
              <a:t> v různých </a:t>
            </a:r>
          </a:p>
          <a:p>
            <a:endParaRPr lang="cs-CZ" dirty="0">
              <a:solidFill>
                <a:srgbClr val="FFFF00"/>
              </a:solidFill>
            </a:endParaRPr>
          </a:p>
          <a:p>
            <a:r>
              <a:rPr lang="cs-CZ" dirty="0">
                <a:solidFill>
                  <a:srgbClr val="FFFF00"/>
                </a:solidFill>
              </a:rPr>
              <a:t>   </a:t>
            </a:r>
          </a:p>
          <a:p>
            <a:r>
              <a:rPr lang="cs-CZ" dirty="0">
                <a:solidFill>
                  <a:srgbClr val="FFFF00"/>
                </a:solidFill>
              </a:rPr>
              <a:t>  dávkách a  kombinacích. A to občas neúspěšně. </a:t>
            </a:r>
          </a:p>
          <a:p>
            <a:endParaRPr lang="cs-CZ" dirty="0">
              <a:solidFill>
                <a:srgbClr val="FFFF00"/>
              </a:solidFill>
            </a:endParaRPr>
          </a:p>
          <a:p>
            <a:endParaRPr lang="cs-CZ" dirty="0">
              <a:solidFill>
                <a:srgbClr val="FFFF00"/>
              </a:solidFill>
            </a:endParaRPr>
          </a:p>
          <a:p>
            <a:r>
              <a:rPr lang="cs-CZ" dirty="0">
                <a:solidFill>
                  <a:srgbClr val="FFFF00"/>
                </a:solidFill>
              </a:rPr>
              <a:t>5/ Alarm rodiče odmítají.</a:t>
            </a:r>
          </a:p>
          <a:p>
            <a:endParaRPr lang="cs-CZ" dirty="0"/>
          </a:p>
        </p:txBody>
      </p:sp>
    </p:spTree>
    <p:extLst>
      <p:ext uri="{BB962C8B-B14F-4D97-AF65-F5344CB8AC3E}">
        <p14:creationId xmlns:p14="http://schemas.microsoft.com/office/powerpoint/2010/main" val="2483044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p:cNvSpPr>
          <p:nvPr>
            <p:ph type="title"/>
          </p:nvPr>
        </p:nvSpPr>
        <p:spPr>
          <a:xfrm>
            <a:off x="831960" y="168840"/>
            <a:ext cx="10514160" cy="941040"/>
          </a:xfrm>
          <a:prstGeom prst="rect">
            <a:avLst/>
          </a:prstGeom>
          <a:noFill/>
          <a:ln w="0">
            <a:noFill/>
          </a:ln>
        </p:spPr>
        <p:txBody>
          <a:bodyPr lIns="90000" tIns="45000" rIns="90000" bIns="45000" anchor="b">
            <a:noAutofit/>
          </a:bodyPr>
          <a:lstStyle/>
          <a:p>
            <a:pPr>
              <a:lnSpc>
                <a:spcPct val="90000"/>
              </a:lnSpc>
            </a:pPr>
            <a:r>
              <a:rPr lang="cs-CZ" sz="6000" b="0" strike="noStrike" spc="-1">
                <a:solidFill>
                  <a:srgbClr val="000000"/>
                </a:solidFill>
                <a:latin typeface="Calibri Light"/>
              </a:rPr>
              <a:t> </a:t>
            </a:r>
            <a:r>
              <a:rPr lang="cs-CZ" sz="6000" b="1" strike="noStrike" spc="-1">
                <a:solidFill>
                  <a:srgbClr val="002060"/>
                </a:solidFill>
                <a:latin typeface="Calibri Light"/>
              </a:rPr>
              <a:t>Závěr:</a:t>
            </a:r>
            <a:endParaRPr lang="cs-CZ" sz="6000" b="0" strike="noStrike" spc="-1">
              <a:latin typeface="Arial"/>
            </a:endParaRPr>
          </a:p>
        </p:txBody>
      </p:sp>
      <p:sp>
        <p:nvSpPr>
          <p:cNvPr id="443" name="PlaceHolder 2"/>
          <p:cNvSpPr>
            <a:spLocks noGrp="1"/>
          </p:cNvSpPr>
          <p:nvPr>
            <p:ph/>
          </p:nvPr>
        </p:nvSpPr>
        <p:spPr>
          <a:xfrm>
            <a:off x="831960" y="1631880"/>
            <a:ext cx="10514160" cy="4456440"/>
          </a:xfrm>
          <a:prstGeom prst="rect">
            <a:avLst/>
          </a:prstGeom>
          <a:noFill/>
          <a:ln w="0">
            <a:noFill/>
          </a:ln>
        </p:spPr>
        <p:txBody>
          <a:bodyPr lIns="90000" tIns="45000" rIns="90000" bIns="45000" anchor="t">
            <a:normAutofit/>
          </a:bodyPr>
          <a:lstStyle/>
          <a:p>
            <a:pPr>
              <a:lnSpc>
                <a:spcPct val="90000"/>
              </a:lnSpc>
              <a:spcBef>
                <a:spcPts val="1001"/>
              </a:spcBef>
              <a:tabLst>
                <a:tab pos="0" algn="l"/>
              </a:tabLst>
            </a:pPr>
            <a:r>
              <a:rPr lang="cs-CZ" sz="3200" b="0" strike="noStrike" spc="-1" dirty="0">
                <a:solidFill>
                  <a:srgbClr val="FFFF00"/>
                </a:solidFill>
                <a:latin typeface="Calibri"/>
              </a:rPr>
              <a:t>I když mnohé prezentované myšlenky stran patogeneze prosté noční enurézy byly možná netradiční, tak to nemění nic na jedné věci: dosavadní léčebné postupy jsou v současnosti jediné možné a proto správné, protože často fungují a lepší nemáme.</a:t>
            </a:r>
            <a:endParaRPr lang="cs-CZ" sz="3200" b="0" strike="noStrike" spc="-1" dirty="0">
              <a:latin typeface="Arial"/>
            </a:endParaRPr>
          </a:p>
          <a:p>
            <a:pPr>
              <a:lnSpc>
                <a:spcPct val="90000"/>
              </a:lnSpc>
              <a:spcBef>
                <a:spcPts val="1001"/>
              </a:spcBef>
              <a:tabLst>
                <a:tab pos="0" algn="l"/>
              </a:tabLst>
            </a:pPr>
            <a:endParaRPr lang="cs-CZ" sz="3200" b="0" strike="noStrike" spc="-1" dirty="0">
              <a:latin typeface="Arial"/>
            </a:endParaRPr>
          </a:p>
          <a:p>
            <a:pPr>
              <a:lnSpc>
                <a:spcPct val="90000"/>
              </a:lnSpc>
              <a:spcBef>
                <a:spcPts val="1001"/>
              </a:spcBef>
              <a:tabLst>
                <a:tab pos="0" algn="l"/>
              </a:tabLst>
            </a:pPr>
            <a:r>
              <a:rPr lang="cs-CZ" sz="3200" b="0" strike="noStrike" spc="-1" dirty="0">
                <a:solidFill>
                  <a:srgbClr val="FFFF00"/>
                </a:solidFill>
                <a:latin typeface="Calibri"/>
              </a:rPr>
              <a:t>Děkuji za  pozornost !</a:t>
            </a:r>
            <a:endParaRPr lang="cs-CZ" sz="32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831960" y="0"/>
            <a:ext cx="10514160" cy="617760"/>
          </a:xfrm>
          <a:prstGeom prst="rect">
            <a:avLst/>
          </a:prstGeom>
          <a:noFill/>
          <a:ln w="0">
            <a:noFill/>
          </a:ln>
        </p:spPr>
        <p:txBody>
          <a:bodyPr lIns="90000" tIns="45000" rIns="90000" bIns="45000" anchor="b">
            <a:normAutofit/>
          </a:bodyPr>
          <a:lstStyle/>
          <a:p>
            <a:pPr>
              <a:lnSpc>
                <a:spcPct val="90000"/>
              </a:lnSpc>
            </a:pPr>
            <a:r>
              <a:rPr lang="cs-CZ" sz="2000" b="0" strike="noStrike" spc="-1">
                <a:solidFill>
                  <a:srgbClr val="002060"/>
                </a:solidFill>
                <a:latin typeface="Arial Black"/>
              </a:rPr>
              <a:t>Sekundární enuréza, neboli enuréza se suchým intervalem</a:t>
            </a:r>
            <a:endParaRPr lang="cs-CZ" sz="2000" b="0" strike="noStrike" spc="-1">
              <a:latin typeface="Arial"/>
            </a:endParaRPr>
          </a:p>
        </p:txBody>
      </p:sp>
      <p:sp>
        <p:nvSpPr>
          <p:cNvPr id="314" name="PlaceHolder 2"/>
          <p:cNvSpPr>
            <a:spLocks noGrp="1"/>
          </p:cNvSpPr>
          <p:nvPr>
            <p:ph/>
          </p:nvPr>
        </p:nvSpPr>
        <p:spPr>
          <a:xfrm>
            <a:off x="155520" y="1080720"/>
            <a:ext cx="10514160" cy="4996440"/>
          </a:xfrm>
          <a:prstGeom prst="rect">
            <a:avLst/>
          </a:prstGeom>
          <a:noFill/>
          <a:ln w="0">
            <a:noFill/>
          </a:ln>
        </p:spPr>
        <p:txBody>
          <a:bodyPr lIns="90000" tIns="45000" rIns="90000" bIns="45000" anchor="t">
            <a:normAutofit fontScale="93000" lnSpcReduction="10000"/>
          </a:bodyPr>
          <a:lstStyle/>
          <a:p>
            <a:pPr>
              <a:lnSpc>
                <a:spcPct val="90000"/>
              </a:lnSpc>
              <a:spcBef>
                <a:spcPts val="1001"/>
              </a:spcBef>
              <a:tabLst>
                <a:tab pos="0" algn="l"/>
              </a:tabLst>
            </a:pPr>
            <a:r>
              <a:rPr lang="cs-CZ" sz="2400" b="1" strike="noStrike" spc="-1" dirty="0">
                <a:solidFill>
                  <a:srgbClr val="FFFF00"/>
                </a:solidFill>
                <a:latin typeface="Calibri"/>
              </a:rPr>
              <a:t>Čistá enuréza se suchým intervalem je vzácná, často se jedná o zhoršení sporadické primární enurézy. </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a:rPr>
              <a:t>Podstata poruchy je stejná jako u primární MNE, léčba také. Jedná se prostě o odloženou manifestaci primární enurézy u disponovaného jedince – geneticky nebo negeneticky.</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a:rPr>
              <a:t>Jako vyvolávající faktor se zdůrazňuje psychosociální faktory nebo i přímo narušená psychika . Vyvolávající faktory mohou být i jiné. Příčina může být i jiné či neznámé.</a:t>
            </a: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a:rPr>
              <a:t>Pochybuji, že by u zcela zdravého dítěte stran enurézy šlo psychogenně vyvolat déletrvající enurézu.</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r>
              <a:rPr lang="cs-CZ" sz="2400" b="1" strike="noStrike" spc="-1" dirty="0">
                <a:solidFill>
                  <a:srgbClr val="FFFF00"/>
                </a:solidFill>
                <a:latin typeface="Calibri"/>
              </a:rPr>
              <a:t>Není mi známo, že by u sekundární enurézy proběhl výzkum stran noční polyurie, </a:t>
            </a:r>
            <a:r>
              <a:rPr lang="cs-CZ" sz="2400" b="1" strike="noStrike" spc="-1" dirty="0" err="1">
                <a:solidFill>
                  <a:srgbClr val="FFFF00"/>
                </a:solidFill>
                <a:latin typeface="Calibri"/>
              </a:rPr>
              <a:t>arousal</a:t>
            </a:r>
            <a:r>
              <a:rPr lang="cs-CZ" sz="2400" b="1" strike="noStrike" spc="-1" dirty="0">
                <a:solidFill>
                  <a:srgbClr val="FFFF00"/>
                </a:solidFill>
                <a:latin typeface="Calibri"/>
              </a:rPr>
              <a:t> reakce či snížené kapacity měchýře. Asi nejsou dostatečně velké soubory.</a:t>
            </a: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a:p>
            <a:pPr>
              <a:lnSpc>
                <a:spcPct val="90000"/>
              </a:lnSpc>
              <a:spcBef>
                <a:spcPts val="1001"/>
              </a:spcBef>
              <a:tabLst>
                <a:tab pos="0" algn="l"/>
              </a:tabLst>
            </a:pPr>
            <a:endParaRPr lang="cs-CZ" sz="24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subTitle"/>
          </p:nvPr>
        </p:nvSpPr>
        <p:spPr>
          <a:xfrm>
            <a:off x="596520" y="914400"/>
            <a:ext cx="10441440" cy="5246280"/>
          </a:xfrm>
          <a:prstGeom prst="rect">
            <a:avLst/>
          </a:prstGeom>
          <a:noFill/>
          <a:ln w="0">
            <a:noFill/>
          </a:ln>
        </p:spPr>
        <p:txBody>
          <a:bodyPr lIns="0" tIns="0" rIns="0" bIns="0" anchor="t">
            <a:normAutofit fontScale="25000" lnSpcReduction="20000"/>
          </a:bodyPr>
          <a:lstStyle/>
          <a:p>
            <a:pPr>
              <a:lnSpc>
                <a:spcPct val="90000"/>
              </a:lnSpc>
              <a:spcBef>
                <a:spcPts val="1001"/>
              </a:spcBef>
              <a:tabLst>
                <a:tab pos="0" algn="l"/>
              </a:tabLst>
            </a:pPr>
            <a:endParaRPr lang="cs-CZ" sz="3200" b="0" strike="noStrike" spc="-1">
              <a:latin typeface="Arial"/>
            </a:endParaRPr>
          </a:p>
          <a:p>
            <a:pPr>
              <a:lnSpc>
                <a:spcPct val="90000"/>
              </a:lnSpc>
              <a:spcBef>
                <a:spcPts val="1001"/>
              </a:spcBef>
              <a:tabLst>
                <a:tab pos="0" algn="l"/>
              </a:tabLst>
            </a:pPr>
            <a:r>
              <a:rPr lang="cs-CZ" sz="11200" b="1" strike="noStrike" spc="-1">
                <a:solidFill>
                  <a:srgbClr val="FFFF00"/>
                </a:solidFill>
                <a:latin typeface="Calibri"/>
              </a:rPr>
              <a:t> 1.</a:t>
            </a:r>
            <a:r>
              <a:rPr lang="cs-CZ" sz="6000" b="1" strike="noStrike" spc="-1">
                <a:solidFill>
                  <a:srgbClr val="FFFF00"/>
                </a:solidFill>
                <a:latin typeface="Calibri"/>
              </a:rPr>
              <a:t>   </a:t>
            </a:r>
            <a:r>
              <a:rPr lang="cs-CZ" sz="11200" b="1" strike="noStrike" spc="-1">
                <a:solidFill>
                  <a:srgbClr val="FFFF00"/>
                </a:solidFill>
                <a:latin typeface="Calibri"/>
              </a:rPr>
              <a:t>k pomočování  dochází ve spánku. Vhodný termín by mohl být –</a:t>
            </a:r>
            <a:endParaRPr lang="cs-CZ" sz="11200" b="0" strike="noStrike" spc="-1">
              <a:latin typeface="Arial"/>
            </a:endParaRPr>
          </a:p>
          <a:p>
            <a:pPr>
              <a:lnSpc>
                <a:spcPct val="90000"/>
              </a:lnSpc>
              <a:spcBef>
                <a:spcPts val="1001"/>
              </a:spcBef>
              <a:tabLst>
                <a:tab pos="0" algn="l"/>
              </a:tabLst>
            </a:pPr>
            <a:r>
              <a:rPr lang="cs-CZ" sz="11200" b="1" strike="noStrike" spc="-1">
                <a:solidFill>
                  <a:srgbClr val="FFFF00"/>
                </a:solidFill>
                <a:latin typeface="Calibri"/>
              </a:rPr>
              <a:t>     spánková enuréza nebo spánková inkontinence.</a:t>
            </a:r>
            <a:endParaRPr lang="cs-CZ" sz="11200" b="0" strike="noStrike" spc="-1">
              <a:latin typeface="Arial"/>
            </a:endParaRPr>
          </a:p>
          <a:p>
            <a:pPr>
              <a:lnSpc>
                <a:spcPct val="90000"/>
              </a:lnSpc>
              <a:spcBef>
                <a:spcPts val="1001"/>
              </a:spcBef>
              <a:tabLst>
                <a:tab pos="0" algn="l"/>
              </a:tabLst>
            </a:pPr>
            <a:endParaRPr lang="cs-CZ" sz="11200" b="0" strike="noStrike" spc="-1">
              <a:latin typeface="Arial"/>
            </a:endParaRPr>
          </a:p>
          <a:p>
            <a:pPr>
              <a:lnSpc>
                <a:spcPct val="90000"/>
              </a:lnSpc>
              <a:spcBef>
                <a:spcPts val="1001"/>
              </a:spcBef>
              <a:tabLst>
                <a:tab pos="0" algn="l"/>
              </a:tabLst>
            </a:pPr>
            <a:r>
              <a:rPr lang="cs-CZ" sz="11200" b="1" strike="noStrike" spc="-1">
                <a:solidFill>
                  <a:srgbClr val="FFFF00"/>
                </a:solidFill>
                <a:latin typeface="Calibri"/>
              </a:rPr>
              <a:t>2. pomočení se děje jednorázovou koordinovanou  mikcí. Je shodné </a:t>
            </a:r>
            <a:endParaRPr lang="cs-CZ" sz="11200" b="0" strike="noStrike" spc="-1">
              <a:latin typeface="Arial"/>
            </a:endParaRPr>
          </a:p>
          <a:p>
            <a:pPr>
              <a:lnSpc>
                <a:spcPct val="90000"/>
              </a:lnSpc>
              <a:spcBef>
                <a:spcPts val="1001"/>
              </a:spcBef>
              <a:tabLst>
                <a:tab pos="0" algn="l"/>
              </a:tabLst>
            </a:pPr>
            <a:r>
              <a:rPr lang="cs-CZ" sz="11200" b="1" strike="noStrike" spc="-1">
                <a:solidFill>
                  <a:srgbClr val="FFFF00"/>
                </a:solidFill>
                <a:latin typeface="Calibri"/>
              </a:rPr>
              <a:t>    s  močením v  době bdělosti, až  na to, že není spuštěno vůlí.      </a:t>
            </a:r>
            <a:endParaRPr lang="cs-CZ" sz="11200" b="0" strike="noStrike" spc="-1">
              <a:latin typeface="Arial"/>
            </a:endParaRPr>
          </a:p>
          <a:p>
            <a:pPr algn="ctr">
              <a:lnSpc>
                <a:spcPct val="90000"/>
              </a:lnSpc>
              <a:spcBef>
                <a:spcPts val="1001"/>
              </a:spcBef>
              <a:tabLst>
                <a:tab pos="0" algn="l"/>
              </a:tabLst>
            </a:pPr>
            <a:endParaRPr lang="cs-CZ" sz="11200" b="0" strike="noStrike" spc="-1">
              <a:latin typeface="Arial"/>
            </a:endParaRPr>
          </a:p>
          <a:p>
            <a:pPr>
              <a:lnSpc>
                <a:spcPct val="90000"/>
              </a:lnSpc>
              <a:spcBef>
                <a:spcPts val="1001"/>
              </a:spcBef>
              <a:tabLst>
                <a:tab pos="0" algn="l"/>
              </a:tabLst>
            </a:pPr>
            <a:r>
              <a:rPr lang="cs-CZ" sz="11200" b="1" strike="noStrike" spc="-1">
                <a:solidFill>
                  <a:srgbClr val="FFFF00"/>
                </a:solidFill>
                <a:latin typeface="Calibri"/>
              </a:rPr>
              <a:t>3. k pomočování docházím ve věku, kdy se má za to, že se děti již ve  </a:t>
            </a:r>
            <a:endParaRPr lang="cs-CZ" sz="11200" b="0" strike="noStrike" spc="-1">
              <a:latin typeface="Arial"/>
            </a:endParaRPr>
          </a:p>
          <a:p>
            <a:pPr>
              <a:lnSpc>
                <a:spcPct val="90000"/>
              </a:lnSpc>
              <a:spcBef>
                <a:spcPts val="1001"/>
              </a:spcBef>
              <a:tabLst>
                <a:tab pos="0" algn="l"/>
              </a:tabLst>
            </a:pPr>
            <a:r>
              <a:rPr lang="cs-CZ" sz="11200" b="1" strike="noStrike" spc="-1">
                <a:solidFill>
                  <a:srgbClr val="FFFF00"/>
                </a:solidFill>
                <a:latin typeface="Calibri"/>
              </a:rPr>
              <a:t>    spánku  nepomočují. „ Úředně“ stanoven věk 5 let.</a:t>
            </a:r>
            <a:endParaRPr lang="cs-CZ" sz="11200" b="0" strike="noStrike" spc="-1">
              <a:latin typeface="Arial"/>
            </a:endParaRPr>
          </a:p>
          <a:p>
            <a:pPr>
              <a:lnSpc>
                <a:spcPct val="90000"/>
              </a:lnSpc>
              <a:spcBef>
                <a:spcPts val="1001"/>
              </a:spcBef>
              <a:tabLst>
                <a:tab pos="0" algn="l"/>
              </a:tabLst>
            </a:pPr>
            <a:endParaRPr lang="cs-CZ" sz="11200" b="0" strike="noStrike" spc="-1">
              <a:latin typeface="Arial"/>
            </a:endParaRPr>
          </a:p>
          <a:p>
            <a:pPr>
              <a:lnSpc>
                <a:spcPct val="90000"/>
              </a:lnSpc>
              <a:spcBef>
                <a:spcPts val="1001"/>
              </a:spcBef>
              <a:tabLst>
                <a:tab pos="0" algn="l"/>
              </a:tabLst>
            </a:pPr>
            <a:endParaRPr lang="cs-CZ" sz="11200" b="0" strike="noStrike" spc="-1">
              <a:latin typeface="Arial"/>
            </a:endParaRPr>
          </a:p>
          <a:p>
            <a:pPr>
              <a:lnSpc>
                <a:spcPct val="90000"/>
              </a:lnSpc>
              <a:spcBef>
                <a:spcPts val="1001"/>
              </a:spcBef>
              <a:tabLst>
                <a:tab pos="0" algn="l"/>
              </a:tabLst>
            </a:pPr>
            <a:endParaRPr lang="cs-CZ" sz="11200" b="0" strike="noStrike" spc="-1">
              <a:latin typeface="Arial"/>
            </a:endParaRPr>
          </a:p>
          <a:p>
            <a:pPr>
              <a:lnSpc>
                <a:spcPct val="90000"/>
              </a:lnSpc>
              <a:spcBef>
                <a:spcPts val="1001"/>
              </a:spcBef>
              <a:tabLst>
                <a:tab pos="0" algn="l"/>
              </a:tabLst>
            </a:pPr>
            <a:endParaRPr lang="cs-CZ" sz="11200" b="0" strike="noStrike" spc="-1">
              <a:latin typeface="Arial"/>
            </a:endParaRPr>
          </a:p>
          <a:p>
            <a:pPr>
              <a:lnSpc>
                <a:spcPct val="90000"/>
              </a:lnSpc>
              <a:spcBef>
                <a:spcPts val="1001"/>
              </a:spcBef>
              <a:tabLst>
                <a:tab pos="0" algn="l"/>
              </a:tabLst>
            </a:pPr>
            <a:r>
              <a:rPr lang="cs-CZ" sz="3600" b="0" strike="noStrike" spc="-1">
                <a:solidFill>
                  <a:srgbClr val="FFFF00"/>
                </a:solidFill>
                <a:latin typeface="Calibri"/>
              </a:rPr>
              <a:t> </a:t>
            </a:r>
            <a:endParaRPr lang="cs-CZ" sz="3600" b="0" strike="noStrike" spc="-1">
              <a:latin typeface="Arial"/>
            </a:endParaRPr>
          </a:p>
          <a:p>
            <a:pPr>
              <a:lnSpc>
                <a:spcPct val="90000"/>
              </a:lnSpc>
              <a:spcBef>
                <a:spcPts val="1001"/>
              </a:spcBef>
              <a:tabLst>
                <a:tab pos="0" algn="l"/>
              </a:tabLst>
            </a:pPr>
            <a:endParaRPr lang="cs-CZ" sz="3600" b="0" strike="noStrike" spc="-1">
              <a:latin typeface="Arial"/>
            </a:endParaRPr>
          </a:p>
          <a:p>
            <a:pPr>
              <a:lnSpc>
                <a:spcPct val="90000"/>
              </a:lnSpc>
              <a:spcBef>
                <a:spcPts val="1001"/>
              </a:spcBef>
              <a:tabLst>
                <a:tab pos="0" algn="l"/>
              </a:tabLst>
            </a:pPr>
            <a:r>
              <a:rPr lang="cs-CZ" sz="3600" b="0" strike="noStrike" spc="-1">
                <a:solidFill>
                  <a:srgbClr val="FFFF00"/>
                </a:solidFill>
                <a:latin typeface="Calibri"/>
              </a:rPr>
              <a:t>  </a:t>
            </a:r>
            <a:endParaRPr lang="cs-CZ" sz="3600" b="0" strike="noStrike" spc="-1">
              <a:latin typeface="Arial"/>
            </a:endParaRPr>
          </a:p>
        </p:txBody>
      </p:sp>
      <p:sp>
        <p:nvSpPr>
          <p:cNvPr id="316" name="PlaceHolder 2"/>
          <p:cNvSpPr>
            <a:spLocks noGrp="1"/>
          </p:cNvSpPr>
          <p:nvPr>
            <p:ph type="title"/>
          </p:nvPr>
        </p:nvSpPr>
        <p:spPr>
          <a:xfrm>
            <a:off x="133200" y="299880"/>
            <a:ext cx="10757160" cy="441360"/>
          </a:xfrm>
          <a:prstGeom prst="rect">
            <a:avLst/>
          </a:prstGeom>
          <a:noFill/>
          <a:ln w="0">
            <a:noFill/>
          </a:ln>
        </p:spPr>
        <p:txBody>
          <a:bodyPr lIns="0" tIns="0" rIns="0" bIns="0" anchor="b">
            <a:noAutofit/>
          </a:bodyPr>
          <a:lstStyle/>
          <a:p>
            <a:pPr>
              <a:lnSpc>
                <a:spcPct val="90000"/>
              </a:lnSpc>
            </a:pPr>
            <a:r>
              <a:rPr lang="cs-CZ" sz="2800" b="1" strike="noStrike" spc="-1">
                <a:solidFill>
                  <a:srgbClr val="002060"/>
                </a:solidFill>
                <a:latin typeface="Arial"/>
              </a:rPr>
              <a:t>           </a:t>
            </a:r>
            <a:r>
              <a:rPr lang="cs-CZ" sz="2800" b="1" strike="noStrike" spc="-1">
                <a:solidFill>
                  <a:srgbClr val="002060"/>
                </a:solidFill>
                <a:latin typeface="Arial Black"/>
              </a:rPr>
              <a:t>Prostá noční enuréza – definice</a:t>
            </a:r>
            <a:endParaRPr lang="cs-CZ" sz="2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1076760" y="0"/>
            <a:ext cx="10514160" cy="679680"/>
          </a:xfrm>
          <a:prstGeom prst="rect">
            <a:avLst/>
          </a:prstGeom>
          <a:noFill/>
          <a:ln w="0">
            <a:noFill/>
          </a:ln>
        </p:spPr>
        <p:txBody>
          <a:bodyPr lIns="0" tIns="0" rIns="0" bIns="0" anchor="ctr">
            <a:normAutofit/>
          </a:bodyPr>
          <a:lstStyle/>
          <a:p>
            <a:pPr>
              <a:lnSpc>
                <a:spcPct val="90000"/>
              </a:lnSpc>
            </a:pPr>
            <a:r>
              <a:rPr lang="cs-CZ" sz="3200" b="1" strike="noStrike" spc="-1">
                <a:solidFill>
                  <a:srgbClr val="002060"/>
                </a:solidFill>
                <a:latin typeface="Arial Black"/>
              </a:rPr>
              <a:t>Koordinovaná mikce</a:t>
            </a:r>
            <a:endParaRPr lang="cs-CZ" sz="3200" b="0" strike="noStrike" spc="-1">
              <a:latin typeface="Arial"/>
            </a:endParaRPr>
          </a:p>
        </p:txBody>
      </p:sp>
      <p:sp>
        <p:nvSpPr>
          <p:cNvPr id="318" name="PlaceHolder 2"/>
          <p:cNvSpPr>
            <a:spLocks noGrp="1"/>
          </p:cNvSpPr>
          <p:nvPr>
            <p:ph/>
          </p:nvPr>
        </p:nvSpPr>
        <p:spPr>
          <a:xfrm>
            <a:off x="-2557800" y="543240"/>
            <a:ext cx="9023400" cy="5380560"/>
          </a:xfrm>
          <a:prstGeom prst="rect">
            <a:avLst/>
          </a:prstGeom>
          <a:noFill/>
          <a:ln w="0">
            <a:noFill/>
          </a:ln>
        </p:spPr>
        <p:txBody>
          <a:bodyPr lIns="0" tIns="0" rIns="0" bIns="0" anchor="t">
            <a:noAutofit/>
          </a:bodyPr>
          <a:lstStyle/>
          <a:p>
            <a:pPr marL="2743200">
              <a:lnSpc>
                <a:spcPct val="90000"/>
              </a:lnSpc>
              <a:spcBef>
                <a:spcPts val="499"/>
              </a:spcBef>
              <a:tabLst>
                <a:tab pos="0" algn="l"/>
              </a:tabLst>
            </a:pPr>
            <a:r>
              <a:rPr lang="cs-CZ" sz="1800" b="0" strike="noStrike" spc="-1">
                <a:solidFill>
                  <a:srgbClr val="FFFF00"/>
                </a:solidFill>
                <a:latin typeface="Calibri"/>
              </a:rPr>
              <a:t>1.  Příčně pruhovaný sfinkter jako jediný zúčastněný sval je pod kontrolou vůle. Má bazální tonus, který uzavírá uretru automaticky či pasivně, tj. nemusíme  myslet  na to, že musíme držet uretru uzavřenou  aktivním stiskem. Při vzestupu tlaku v měchýři stoupá tonus uměrně automaticky. Při urgetní nutnosti mikce je stisk sfinkteru aktivní.</a:t>
            </a:r>
            <a:endParaRPr lang="cs-CZ" sz="1800" b="0" strike="noStrike" spc="-1">
              <a:latin typeface="Arial"/>
            </a:endParaRPr>
          </a:p>
          <a:p>
            <a:pPr marL="2743200">
              <a:lnSpc>
                <a:spcPct val="90000"/>
              </a:lnSpc>
              <a:spcBef>
                <a:spcPts val="499"/>
              </a:spcBef>
              <a:tabLst>
                <a:tab pos="0" algn="l"/>
              </a:tabLst>
            </a:pPr>
            <a:endParaRPr lang="cs-CZ" sz="1800" b="0" strike="noStrike" spc="-1">
              <a:latin typeface="Arial"/>
            </a:endParaRPr>
          </a:p>
          <a:p>
            <a:pPr marL="3086280" lvl="6" indent="-343080">
              <a:lnSpc>
                <a:spcPct val="90000"/>
              </a:lnSpc>
              <a:spcBef>
                <a:spcPts val="499"/>
              </a:spcBef>
              <a:buClr>
                <a:srgbClr val="FFFF00"/>
              </a:buClr>
              <a:buFont typeface="Arial"/>
              <a:buAutoNum type="arabicPeriod"/>
              <a:tabLst>
                <a:tab pos="0" algn="l"/>
              </a:tabLst>
            </a:pPr>
            <a:r>
              <a:rPr lang="cs-CZ" sz="1800" b="0" strike="noStrike" spc="-1">
                <a:solidFill>
                  <a:srgbClr val="FFFF00"/>
                </a:solidFill>
                <a:latin typeface="Calibri"/>
              </a:rPr>
              <a:t>Je-li  nutnost mikce a vhodné místo začíná  volní mikce relaxací svalů pánevního dna včetně uretrálního i análního sfinkteru.</a:t>
            </a:r>
            <a:endParaRPr lang="cs-CZ" sz="1800" b="0" strike="noStrike" spc="-1">
              <a:latin typeface="Arial"/>
            </a:endParaRPr>
          </a:p>
          <a:p>
            <a:pPr marL="3086280" lvl="6" indent="-343080">
              <a:lnSpc>
                <a:spcPct val="90000"/>
              </a:lnSpc>
              <a:spcBef>
                <a:spcPts val="499"/>
              </a:spcBef>
              <a:buClr>
                <a:srgbClr val="FFFF00"/>
              </a:buClr>
              <a:buFont typeface="Arial"/>
              <a:buAutoNum type="arabicPeriod" startAt="2"/>
              <a:tabLst>
                <a:tab pos="0" algn="l"/>
              </a:tabLst>
            </a:pPr>
            <a:r>
              <a:rPr lang="cs-CZ" sz="1800" b="0" strike="noStrike" spc="-1">
                <a:solidFill>
                  <a:srgbClr val="FFFF00"/>
                </a:solidFill>
                <a:latin typeface="Calibri"/>
              </a:rPr>
              <a:t>Následuje relaxace vnitřního sfinkteru, tj. uvolnění hrdla    </a:t>
            </a: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měchýře,a moč naplní zadní uretru. </a:t>
            </a:r>
            <a:endParaRPr lang="cs-CZ" sz="1800" b="0" strike="noStrike" spc="-1">
              <a:latin typeface="Arial"/>
            </a:endParaRPr>
          </a:p>
          <a:p>
            <a:pPr marL="2743200">
              <a:lnSpc>
                <a:spcPct val="90000"/>
              </a:lnSpc>
              <a:spcBef>
                <a:spcPts val="499"/>
              </a:spcBef>
              <a:tabLst>
                <a:tab pos="0" algn="l"/>
              </a:tabLst>
            </a:pP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3.  To je podnět  k plné akci  detrusoru  vypuzení moče. To je děj    </a:t>
            </a: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mimovolní. Lze jej podpořit břišním lisem. Lze jej i zastavit   </a:t>
            </a: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aktivním stiskem sfinkteru. Je to spojeno s nepříjemným    </a:t>
            </a: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pocitem nutkáním k mikci, protože část uretry a hrdlo </a:t>
            </a: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zůstává naplněné močí. Ta se musí dostat zpět do měchýře.</a:t>
            </a:r>
            <a:endParaRPr lang="cs-CZ" sz="1800" b="0" strike="noStrike" spc="-1">
              <a:latin typeface="Arial"/>
            </a:endParaRPr>
          </a:p>
          <a:p>
            <a:pPr marL="2743200">
              <a:lnSpc>
                <a:spcPct val="90000"/>
              </a:lnSpc>
              <a:spcBef>
                <a:spcPts val="499"/>
              </a:spcBef>
              <a:tabLst>
                <a:tab pos="0" algn="l"/>
              </a:tabLst>
            </a:pP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Při plném měchýři proběhne vše jakoby najednou.</a:t>
            </a:r>
            <a:endParaRPr lang="cs-CZ" sz="1800" b="0" strike="noStrike" spc="-1">
              <a:latin typeface="Arial"/>
            </a:endParaRPr>
          </a:p>
          <a:p>
            <a:pPr marL="2743200">
              <a:lnSpc>
                <a:spcPct val="90000"/>
              </a:lnSpc>
              <a:spcBef>
                <a:spcPts val="499"/>
              </a:spcBef>
              <a:tabLst>
                <a:tab pos="0" algn="l"/>
              </a:tabLst>
            </a:pPr>
            <a:r>
              <a:rPr lang="cs-CZ" sz="1800" b="0" strike="noStrike" spc="-1">
                <a:solidFill>
                  <a:srgbClr val="FFFF00"/>
                </a:solidFill>
                <a:latin typeface="Calibri"/>
              </a:rPr>
              <a:t> </a:t>
            </a:r>
            <a:endParaRPr lang="cs-CZ" sz="1800" b="0" strike="noStrike" spc="-1">
              <a:latin typeface="Arial"/>
            </a:endParaRPr>
          </a:p>
          <a:p>
            <a:pPr marL="2743200">
              <a:lnSpc>
                <a:spcPct val="90000"/>
              </a:lnSpc>
              <a:spcBef>
                <a:spcPts val="499"/>
              </a:spcBef>
              <a:tabLst>
                <a:tab pos="0" algn="l"/>
              </a:tabLst>
            </a:pPr>
            <a:endParaRPr lang="cs-CZ" sz="1800" b="0" strike="noStrike" spc="-1">
              <a:latin typeface="Arial"/>
            </a:endParaRPr>
          </a:p>
        </p:txBody>
      </p:sp>
      <p:pic>
        <p:nvPicPr>
          <p:cNvPr id="319" name="Obrázek 2"/>
          <p:cNvPicPr/>
          <p:nvPr/>
        </p:nvPicPr>
        <p:blipFill>
          <a:blip r:embed="rId2"/>
          <a:stretch/>
        </p:blipFill>
        <p:spPr>
          <a:xfrm>
            <a:off x="6373080" y="0"/>
            <a:ext cx="5913360" cy="68565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p:cNvSpPr>
          <p:nvPr>
            <p:ph type="title"/>
          </p:nvPr>
        </p:nvSpPr>
        <p:spPr>
          <a:xfrm>
            <a:off x="682605" y="104040"/>
            <a:ext cx="10514160" cy="6485825"/>
          </a:xfrm>
          <a:prstGeom prst="rect">
            <a:avLst/>
          </a:prstGeom>
          <a:noFill/>
          <a:ln w="0">
            <a:noFill/>
          </a:ln>
        </p:spPr>
        <p:txBody>
          <a:bodyPr lIns="0" tIns="0" rIns="0" bIns="0" anchor="ctr">
            <a:normAutofit fontScale="90000"/>
          </a:bodyPr>
          <a:lstStyle/>
          <a:p>
            <a:pPr>
              <a:lnSpc>
                <a:spcPct val="90000"/>
              </a:lnSpc>
            </a:pPr>
            <a:br>
              <a:rPr sz="2400" dirty="0"/>
            </a:br>
            <a:br>
              <a:rPr lang="cs-CZ" sz="2400" dirty="0"/>
            </a:br>
            <a:br>
              <a:rPr lang="cs-CZ" sz="2400" dirty="0"/>
            </a:br>
            <a:r>
              <a:rPr lang="cs-CZ" sz="2400" b="1" strike="noStrike" spc="-1" dirty="0">
                <a:solidFill>
                  <a:srgbClr val="002060"/>
                </a:solidFill>
                <a:latin typeface="Calibri Light"/>
              </a:rPr>
              <a:t>a/Močení minimální náplně měchýře z důvodu nutnosti získat vzorek moče / u lékaře/</a:t>
            </a:r>
            <a:br>
              <a:rPr sz="2400" dirty="0"/>
            </a:br>
            <a:r>
              <a:rPr lang="cs-CZ" sz="2400" b="1" strike="noStrike" spc="-1" dirty="0">
                <a:solidFill>
                  <a:srgbClr val="FFFF00"/>
                </a:solidFill>
                <a:latin typeface="Calibri Light"/>
              </a:rPr>
              <a:t>1.Uvolnění zevního svěrače a pánevního dna</a:t>
            </a:r>
            <a:br>
              <a:rPr sz="2400" b="1" dirty="0"/>
            </a:br>
            <a:r>
              <a:rPr lang="cs-CZ" sz="2400" b="1" strike="noStrike" spc="-1" dirty="0">
                <a:solidFill>
                  <a:srgbClr val="FFFF00"/>
                </a:solidFill>
                <a:latin typeface="Calibri Light"/>
              </a:rPr>
              <a:t>2. Následuje čekání  na zvláštní pocit, že už to brzy bude - otevření vnitřního svěrače.</a:t>
            </a:r>
            <a:br>
              <a:rPr sz="2400" b="1" dirty="0"/>
            </a:br>
            <a:r>
              <a:rPr lang="cs-CZ" sz="2400" b="1" strike="noStrike" spc="-1" dirty="0">
                <a:solidFill>
                  <a:srgbClr val="FFFF00"/>
                </a:solidFill>
                <a:latin typeface="Calibri Light"/>
              </a:rPr>
              <a:t>3. Stah </a:t>
            </a:r>
            <a:r>
              <a:rPr lang="cs-CZ" sz="2400" b="1" strike="noStrike" spc="-1" dirty="0" err="1">
                <a:solidFill>
                  <a:srgbClr val="FFFF00"/>
                </a:solidFill>
                <a:latin typeface="Calibri Light"/>
              </a:rPr>
              <a:t>detrusoru</a:t>
            </a:r>
            <a:r>
              <a:rPr lang="cs-CZ" sz="2400" b="1" strike="noStrike" spc="-1" dirty="0">
                <a:solidFill>
                  <a:srgbClr val="FFFF00"/>
                </a:solidFill>
                <a:latin typeface="Calibri Light"/>
              </a:rPr>
              <a:t> a mikce – třeba jen 10ml náplně</a:t>
            </a:r>
            <a:br>
              <a:rPr sz="2400" b="1" dirty="0"/>
            </a:br>
            <a:br>
              <a:rPr sz="2400" b="1" dirty="0"/>
            </a:br>
            <a:r>
              <a:rPr lang="cs-CZ" sz="2400" b="1" strike="noStrike" spc="-1" dirty="0">
                <a:solidFill>
                  <a:srgbClr val="FFFF00"/>
                </a:solidFill>
                <a:latin typeface="Calibri Light"/>
              </a:rPr>
              <a:t>Závěr: Mikci lze aktivovat i bez stimulace tahových receptorů ve stěně měchýře uvolněním          </a:t>
            </a:r>
            <a:br>
              <a:rPr lang="cs-CZ" sz="2400" b="1" strike="noStrike" spc="-1" dirty="0">
                <a:solidFill>
                  <a:srgbClr val="FFFF00"/>
                </a:solidFill>
                <a:latin typeface="Calibri Light"/>
              </a:rPr>
            </a:br>
            <a:r>
              <a:rPr lang="cs-CZ" sz="2400" b="1" strike="noStrike" spc="-1" dirty="0">
                <a:solidFill>
                  <a:srgbClr val="FFFF00"/>
                </a:solidFill>
                <a:latin typeface="Calibri Light"/>
              </a:rPr>
              <a:t>           zevního svěrače.</a:t>
            </a:r>
            <a:br>
              <a:rPr sz="2400" b="1" dirty="0"/>
            </a:br>
            <a:br>
              <a:rPr sz="2400" b="1" dirty="0"/>
            </a:br>
            <a:br>
              <a:rPr lang="cs-CZ" sz="2400" b="1" dirty="0"/>
            </a:br>
            <a:br>
              <a:rPr lang="cs-CZ" sz="2400" b="1" dirty="0"/>
            </a:br>
            <a:r>
              <a:rPr lang="cs-CZ" sz="2400" b="1" strike="noStrike" spc="-1" dirty="0">
                <a:solidFill>
                  <a:srgbClr val="002060"/>
                </a:solidFill>
                <a:latin typeface="Calibri Light"/>
              </a:rPr>
              <a:t>b/Močení ve stresu s přítomnosti jiných osob – ztráta intimity.</a:t>
            </a:r>
            <a:br>
              <a:rPr sz="2400" b="1" dirty="0"/>
            </a:br>
            <a:r>
              <a:rPr lang="cs-CZ" sz="2400" b="1" strike="noStrike" spc="-1" dirty="0">
                <a:solidFill>
                  <a:srgbClr val="FFFF00"/>
                </a:solidFill>
                <a:latin typeface="Calibri Light"/>
              </a:rPr>
              <a:t>1. uvolnění zevního svěrače</a:t>
            </a:r>
            <a:br>
              <a:rPr sz="2400" b="1" dirty="0"/>
            </a:br>
            <a:r>
              <a:rPr lang="cs-CZ" sz="2400" b="1" strike="noStrike" spc="-1" dirty="0">
                <a:solidFill>
                  <a:srgbClr val="FFFF00"/>
                </a:solidFill>
                <a:latin typeface="Calibri Light"/>
              </a:rPr>
              <a:t>2. čekání na rozběhnutí mikce. U citlivých lidí k mikci vůbec nedojde.</a:t>
            </a:r>
            <a:br>
              <a:rPr sz="2400" b="1" dirty="0"/>
            </a:br>
            <a:r>
              <a:rPr lang="cs-CZ" sz="2400" b="1" strike="noStrike" spc="-1" dirty="0">
                <a:solidFill>
                  <a:srgbClr val="FFFF00"/>
                </a:solidFill>
                <a:latin typeface="Calibri Light"/>
              </a:rPr>
              <a:t> </a:t>
            </a:r>
            <a:br>
              <a:rPr lang="cs-CZ" sz="2400" b="1" strike="noStrike" spc="-1" dirty="0">
                <a:solidFill>
                  <a:srgbClr val="FFFF00"/>
                </a:solidFill>
                <a:latin typeface="Calibri Light"/>
              </a:rPr>
            </a:br>
            <a:r>
              <a:rPr lang="cs-CZ" sz="2400" b="1" spc="-1" dirty="0">
                <a:solidFill>
                  <a:srgbClr val="FFFF00"/>
                </a:solidFill>
                <a:latin typeface="Calibri Light"/>
              </a:rPr>
              <a:t>Závěr:</a:t>
            </a:r>
            <a:r>
              <a:rPr lang="cs-CZ" sz="2400" b="1" strike="noStrike" spc="-1" dirty="0">
                <a:solidFill>
                  <a:srgbClr val="FFFF00"/>
                </a:solidFill>
                <a:latin typeface="Calibri Light"/>
              </a:rPr>
              <a:t>  Mikce se nemusí rozběhnou i při stimulaci tahových receptorů . Blokáda otevření vnitřního  svěrače</a:t>
            </a:r>
            <a:r>
              <a:rPr lang="cs-CZ" sz="2400" b="1" dirty="0"/>
              <a:t> </a:t>
            </a:r>
            <a:r>
              <a:rPr lang="cs-CZ" sz="2400" b="1" strike="noStrike" spc="-1" dirty="0">
                <a:solidFill>
                  <a:srgbClr val="FFFF00"/>
                </a:solidFill>
                <a:latin typeface="Calibri Light"/>
              </a:rPr>
              <a:t>- aktivita sympatiku?</a:t>
            </a:r>
            <a:br>
              <a:rPr sz="2400" b="1" dirty="0"/>
            </a:br>
            <a:br>
              <a:rPr sz="2400" b="1" dirty="0"/>
            </a:br>
            <a:r>
              <a:rPr lang="cs-CZ" sz="2400" b="1" strike="noStrike" spc="-1" dirty="0">
                <a:solidFill>
                  <a:srgbClr val="FFFF00"/>
                </a:solidFill>
                <a:latin typeface="Calibri Light"/>
              </a:rPr>
              <a:t>  </a:t>
            </a:r>
            <a:endParaRPr lang="cs-CZ" sz="2400" b="1" strike="noStrike" spc="-1" dirty="0">
              <a:latin typeface="Arial"/>
            </a:endParaRPr>
          </a:p>
        </p:txBody>
      </p:sp>
      <p:sp>
        <p:nvSpPr>
          <p:cNvPr id="321" name="TextovéPole 2"/>
          <p:cNvSpPr/>
          <p:nvPr/>
        </p:nvSpPr>
        <p:spPr>
          <a:xfrm>
            <a:off x="471488" y="104040"/>
            <a:ext cx="8691952" cy="52176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cs-CZ" sz="2800" b="1" strike="noStrike" spc="-1" dirty="0">
                <a:solidFill>
                  <a:srgbClr val="000000"/>
                </a:solidFill>
                <a:latin typeface="Calibri"/>
                <a:ea typeface="DejaVu Sans"/>
              </a:rPr>
              <a:t>Odlišné, ale fysiologické případy mikčního mechanismu</a:t>
            </a:r>
            <a:endParaRPr lang="cs-CZ" sz="2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480" y="273600"/>
            <a:ext cx="10972440" cy="597938"/>
          </a:xfrm>
        </p:spPr>
        <p:txBody>
          <a:bodyPr/>
          <a:lstStyle/>
          <a:p>
            <a:r>
              <a:rPr lang="cs-CZ" sz="3600" b="1" dirty="0">
                <a:solidFill>
                  <a:srgbClr val="002060"/>
                </a:solidFill>
              </a:rPr>
              <a:t>         Odlišné mikční mechanizmy</a:t>
            </a:r>
          </a:p>
        </p:txBody>
      </p:sp>
      <p:sp>
        <p:nvSpPr>
          <p:cNvPr id="3" name="Podnadpis 2"/>
          <p:cNvSpPr>
            <a:spLocks noGrp="1"/>
          </p:cNvSpPr>
          <p:nvPr>
            <p:ph type="subTitle"/>
          </p:nvPr>
        </p:nvSpPr>
        <p:spPr/>
        <p:txBody>
          <a:bodyPr/>
          <a:lstStyle/>
          <a:p>
            <a:pPr marL="0" indent="0">
              <a:buNone/>
            </a:pPr>
            <a:br>
              <a:rPr lang="cs-CZ" dirty="0"/>
            </a:br>
            <a:r>
              <a:rPr lang="cs-CZ" b="0" strike="noStrike" spc="-1" dirty="0">
                <a:solidFill>
                  <a:srgbClr val="FFFF00"/>
                </a:solidFill>
                <a:latin typeface="Calibri Light"/>
              </a:rPr>
              <a:t>  </a:t>
            </a:r>
          </a:p>
          <a:p>
            <a:endParaRPr lang="cs-CZ" spc="-1" dirty="0">
              <a:solidFill>
                <a:srgbClr val="FFFF00"/>
              </a:solidFill>
              <a:latin typeface="Calibri Light"/>
            </a:endParaRPr>
          </a:p>
        </p:txBody>
      </p:sp>
      <p:sp>
        <p:nvSpPr>
          <p:cNvPr id="4" name="Obdélník 3"/>
          <p:cNvSpPr/>
          <p:nvPr/>
        </p:nvSpPr>
        <p:spPr>
          <a:xfrm>
            <a:off x="609480" y="1200150"/>
            <a:ext cx="8534520" cy="4555093"/>
          </a:xfrm>
          <a:prstGeom prst="rect">
            <a:avLst/>
          </a:prstGeom>
        </p:spPr>
        <p:txBody>
          <a:bodyPr wrap="square">
            <a:spAutoFit/>
          </a:bodyPr>
          <a:lstStyle/>
          <a:p>
            <a:r>
              <a:rPr lang="cs-CZ" b="1" dirty="0">
                <a:solidFill>
                  <a:srgbClr val="002060"/>
                </a:solidFill>
              </a:rPr>
              <a:t>C/ Pomočení při extrémní emoci </a:t>
            </a:r>
            <a:r>
              <a:rPr lang="cs-CZ" b="1" dirty="0">
                <a:solidFill>
                  <a:srgbClr val="FFFF00"/>
                </a:solidFill>
              </a:rPr>
              <a:t>– strach ze smrti, extrémní nadšení, </a:t>
            </a:r>
          </a:p>
          <a:p>
            <a:r>
              <a:rPr lang="cs-CZ" b="1" dirty="0">
                <a:solidFill>
                  <a:srgbClr val="FFFF00"/>
                </a:solidFill>
              </a:rPr>
              <a:t>                                                          smích –  </a:t>
            </a:r>
            <a:r>
              <a:rPr lang="cs-CZ" b="1" dirty="0" err="1">
                <a:solidFill>
                  <a:srgbClr val="FFFF00"/>
                </a:solidFill>
              </a:rPr>
              <a:t>giggle</a:t>
            </a:r>
            <a:r>
              <a:rPr lang="cs-CZ" b="1" dirty="0">
                <a:solidFill>
                  <a:srgbClr val="FFFF00"/>
                </a:solidFill>
              </a:rPr>
              <a:t> inkontinence</a:t>
            </a:r>
            <a:endParaRPr lang="cs-CZ" b="1" strike="noStrike" spc="-1" dirty="0">
              <a:solidFill>
                <a:srgbClr val="FFFF00"/>
              </a:solidFill>
              <a:latin typeface="Calibri Light"/>
            </a:endParaRPr>
          </a:p>
          <a:p>
            <a:r>
              <a:rPr lang="cs-CZ" b="1" spc="-1" dirty="0">
                <a:solidFill>
                  <a:srgbClr val="FFFF00"/>
                </a:solidFill>
                <a:latin typeface="Calibri Light"/>
              </a:rPr>
              <a:t>     </a:t>
            </a:r>
            <a:r>
              <a:rPr lang="cs-CZ" sz="2000" b="1" spc="-1" dirty="0">
                <a:solidFill>
                  <a:srgbClr val="002060"/>
                </a:solidFill>
                <a:latin typeface="Calibri Light"/>
              </a:rPr>
              <a:t>Pomočení v opilosti                                                                  </a:t>
            </a:r>
          </a:p>
          <a:p>
            <a:endParaRPr lang="cs-CZ" sz="2400" b="1" strike="noStrike" spc="-1" dirty="0">
              <a:solidFill>
                <a:srgbClr val="FFFF00"/>
              </a:solidFill>
              <a:latin typeface="Calibri Light"/>
            </a:endParaRPr>
          </a:p>
          <a:p>
            <a:r>
              <a:rPr lang="cs-CZ" sz="2400" b="1" strike="noStrike" spc="-1" dirty="0">
                <a:solidFill>
                  <a:srgbClr val="FFFF00"/>
                </a:solidFill>
                <a:latin typeface="Calibri Light"/>
              </a:rPr>
              <a:t>Příčina – relaxace zevního svěrače? </a:t>
            </a:r>
          </a:p>
          <a:p>
            <a:endParaRPr lang="cs-CZ" spc="-1" dirty="0">
              <a:solidFill>
                <a:srgbClr val="FFFF00"/>
              </a:solidFill>
              <a:latin typeface="Calibri Light"/>
            </a:endParaRPr>
          </a:p>
          <a:p>
            <a:endParaRPr lang="cs-CZ" sz="2400" b="1" strike="noStrike" spc="-1" dirty="0">
              <a:solidFill>
                <a:srgbClr val="FFFF00"/>
              </a:solidFill>
              <a:latin typeface="Calibri Light"/>
            </a:endParaRPr>
          </a:p>
          <a:p>
            <a:r>
              <a:rPr lang="cs-CZ" sz="2400" b="1" strike="noStrike" spc="-1" dirty="0">
                <a:solidFill>
                  <a:srgbClr val="FFFF00"/>
                </a:solidFill>
                <a:latin typeface="Calibri Light"/>
              </a:rPr>
              <a:t>Závěr: Relaxace zevního svěrače má klíčovou roli při spuštění koordinované mikce.</a:t>
            </a:r>
            <a:br>
              <a:rPr lang="cs-CZ" sz="2400" dirty="0"/>
            </a:br>
            <a:br>
              <a:rPr lang="cs-CZ" sz="2400" dirty="0"/>
            </a:br>
            <a:r>
              <a:rPr lang="cs-CZ" sz="2400" b="1" strike="noStrike" spc="-1" dirty="0">
                <a:solidFill>
                  <a:srgbClr val="002060"/>
                </a:solidFill>
                <a:latin typeface="Calibri Light"/>
              </a:rPr>
              <a:t>Otázka </a:t>
            </a:r>
            <a:r>
              <a:rPr lang="cs-CZ" sz="2400" b="1" strike="noStrike" spc="-1" dirty="0">
                <a:solidFill>
                  <a:srgbClr val="FFFF00"/>
                </a:solidFill>
                <a:latin typeface="Calibri Light"/>
              </a:rPr>
              <a:t>– není prvotní příčinou nočního pomočení ztráta </a:t>
            </a:r>
            <a:r>
              <a:rPr lang="cs-CZ" sz="2400" b="1" strike="noStrike" spc="-1" dirty="0" err="1">
                <a:solidFill>
                  <a:srgbClr val="FFFF00"/>
                </a:solidFill>
                <a:latin typeface="Calibri Light"/>
              </a:rPr>
              <a:t>tonusu</a:t>
            </a:r>
            <a:r>
              <a:rPr lang="cs-CZ" sz="2400" b="1" strike="noStrike" spc="-1" dirty="0">
                <a:solidFill>
                  <a:srgbClr val="FFFF00"/>
                </a:solidFill>
                <a:latin typeface="Calibri Light"/>
              </a:rPr>
              <a:t>   </a:t>
            </a:r>
          </a:p>
          <a:p>
            <a:r>
              <a:rPr lang="cs-CZ" sz="2400" b="1" spc="-1" dirty="0">
                <a:solidFill>
                  <a:srgbClr val="FFFF00"/>
                </a:solidFill>
                <a:latin typeface="Calibri Light"/>
              </a:rPr>
              <a:t>                </a:t>
            </a:r>
            <a:r>
              <a:rPr lang="cs-CZ" sz="2400" b="1" strike="noStrike" spc="-1" dirty="0">
                <a:solidFill>
                  <a:srgbClr val="FFFF00"/>
                </a:solidFill>
                <a:latin typeface="Calibri Light"/>
              </a:rPr>
              <a:t>zevního svěrače, která rozběhne koordinovanou mikci,</a:t>
            </a:r>
          </a:p>
          <a:p>
            <a:r>
              <a:rPr lang="cs-CZ" sz="2400" b="1" spc="-1" dirty="0">
                <a:solidFill>
                  <a:srgbClr val="FFFF00"/>
                </a:solidFill>
                <a:latin typeface="Calibri Light"/>
              </a:rPr>
              <a:t>                </a:t>
            </a:r>
            <a:r>
              <a:rPr lang="cs-CZ" sz="2400" b="1" strike="noStrike" spc="-1" dirty="0">
                <a:solidFill>
                  <a:srgbClr val="FFFF00"/>
                </a:solidFill>
                <a:latin typeface="Calibri Light"/>
              </a:rPr>
              <a:t>i když měchýř není zcela plný.</a:t>
            </a:r>
            <a:endParaRPr lang="cs-CZ" sz="2400" b="1" dirty="0"/>
          </a:p>
        </p:txBody>
      </p:sp>
    </p:spTree>
    <p:extLst>
      <p:ext uri="{BB962C8B-B14F-4D97-AF65-F5344CB8AC3E}">
        <p14:creationId xmlns:p14="http://schemas.microsoft.com/office/powerpoint/2010/main" val="255802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Obrázek 1"/>
          <p:cNvPicPr/>
          <p:nvPr/>
        </p:nvPicPr>
        <p:blipFill>
          <a:blip r:embed="rId2"/>
          <a:stretch/>
        </p:blipFill>
        <p:spPr>
          <a:xfrm rot="16200000">
            <a:off x="3202920" y="317520"/>
            <a:ext cx="6224400" cy="6856560"/>
          </a:xfrm>
          <a:prstGeom prst="rect">
            <a:avLst/>
          </a:prstGeom>
          <a:ln w="0">
            <a:noFill/>
          </a:ln>
        </p:spPr>
      </p:pic>
      <p:sp>
        <p:nvSpPr>
          <p:cNvPr id="323" name="TextovéPole 2"/>
          <p:cNvSpPr/>
          <p:nvPr/>
        </p:nvSpPr>
        <p:spPr>
          <a:xfrm>
            <a:off x="2702880" y="120960"/>
            <a:ext cx="7614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cs-CZ" sz="2400" b="0" strike="noStrike" spc="-1">
                <a:solidFill>
                  <a:srgbClr val="FFFF00"/>
                </a:solidFill>
                <a:latin typeface="Calibri"/>
                <a:ea typeface="DejaVu Sans"/>
              </a:rPr>
              <a:t>Uroflowmetrie + EMG zevního svěrače /análního svěrače/</a:t>
            </a:r>
            <a:endParaRPr lang="cs-CZ" sz="2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8501</TotalTime>
  <Words>2943</Words>
  <Application>Microsoft Office PowerPoint</Application>
  <PresentationFormat>Širokoúhlá obrazovka</PresentationFormat>
  <Paragraphs>385</Paragraphs>
  <Slides>37</Slides>
  <Notes>0</Notes>
  <HiddenSlides>0</HiddenSlides>
  <MMClips>0</MMClips>
  <ScaleCrop>false</ScaleCrop>
  <HeadingPairs>
    <vt:vector size="6" baseType="variant">
      <vt:variant>
        <vt:lpstr>Použitá písma</vt:lpstr>
      </vt:variant>
      <vt:variant>
        <vt:i4>8</vt:i4>
      </vt:variant>
      <vt:variant>
        <vt:lpstr>Motiv</vt:lpstr>
      </vt:variant>
      <vt:variant>
        <vt:i4>8</vt:i4>
      </vt:variant>
      <vt:variant>
        <vt:lpstr>Nadpisy snímků</vt:lpstr>
      </vt:variant>
      <vt:variant>
        <vt:i4>37</vt:i4>
      </vt:variant>
    </vt:vector>
  </HeadingPairs>
  <TitlesOfParts>
    <vt:vector size="53" baseType="lpstr">
      <vt:lpstr>Arial</vt:lpstr>
      <vt:lpstr>Arial Black</vt:lpstr>
      <vt:lpstr>Calibri</vt:lpstr>
      <vt:lpstr>Calibri Light</vt:lpstr>
      <vt:lpstr>inherit</vt:lpstr>
      <vt:lpstr>StarSymbol</vt:lpstr>
      <vt:lpstr>Symbol</vt:lpstr>
      <vt:lpstr>Wingdings</vt:lpstr>
      <vt:lpstr>Office Theme</vt:lpstr>
      <vt:lpstr>Office Theme</vt:lpstr>
      <vt:lpstr>Office Theme</vt:lpstr>
      <vt:lpstr>Office Theme</vt:lpstr>
      <vt:lpstr>Office Theme</vt:lpstr>
      <vt:lpstr>Office Theme</vt:lpstr>
      <vt:lpstr>Office Theme</vt:lpstr>
      <vt:lpstr>Office Theme</vt:lpstr>
      <vt:lpstr>Netradiční pohled na noční enurézu</vt:lpstr>
      <vt:lpstr>           Prostá noční enuréza – definice</vt:lpstr>
      <vt:lpstr> Rozdělení prosté neboli monosymptomatické /MNE/ enurézy dle ISSC</vt:lpstr>
      <vt:lpstr>Sekundární enuréza, neboli enuréza se suchým intervalem</vt:lpstr>
      <vt:lpstr>           Prostá noční enuréza – definice</vt:lpstr>
      <vt:lpstr>Koordinovaná mikce</vt:lpstr>
      <vt:lpstr>   a/Močení minimální náplně měchýře z důvodu nutnosti získat vzorek moče / u lékaře/ 1.Uvolnění zevního svěrače a pánevního dna 2. Následuje čekání  na zvláštní pocit, že už to brzy bude - otevření vnitřního svěrače. 3. Stah detrusoru a mikce – třeba jen 10ml náplně  Závěr: Mikci lze aktivovat i bez stimulace tahových receptorů ve stěně měchýře uvolněním                      zevního svěrače.    b/Močení ve stresu s přítomnosti jiných osob – ztráta intimity. 1. uvolnění zevního svěrače 2. čekání na rozběhnutí mikce. U citlivých lidí k mikci vůbec nedojde.   Závěr:  Mikce se nemusí rozběhnou i při stimulaci tahových receptorů . Blokáda otevření vnitřního  svěrače - aktivita sympatiku?    </vt:lpstr>
      <vt:lpstr>         Odlišné mikční mechanizmy</vt:lpstr>
      <vt:lpstr>Prezentace aplikace PowerPoint</vt:lpstr>
      <vt:lpstr>Zvláštnosti urgentní inkontinence /hyperaktivního detrusoru/  u dětí</vt:lpstr>
      <vt:lpstr>           Prostá noční enuréza – definice</vt:lpstr>
      <vt:lpstr>      Může a musí být dítě učeno spánkové kontinenci?</vt:lpstr>
      <vt:lpstr>Prezentace aplikace PowerPoint</vt:lpstr>
      <vt:lpstr>Prezentace aplikace PowerPoint</vt:lpstr>
      <vt:lpstr>               Myši ovládají vyměšování dokonale</vt:lpstr>
      <vt:lpstr>Prezentace aplikace PowerPoint</vt:lpstr>
      <vt:lpstr>CK Yeung, 1995, Některé nové vhledy do funkce měchýře kojenců:                              Polysomnografické sledování NR a kojenců při mikci. </vt:lpstr>
      <vt:lpstr> </vt:lpstr>
      <vt:lpstr>Kdy dítě přestává močit ve spánku?</vt:lpstr>
      <vt:lpstr>Prezentace aplikace PowerPoint</vt:lpstr>
      <vt:lpstr>Prezentace aplikace PowerPoint</vt:lpstr>
      <vt:lpstr>Prezentace aplikace PowerPoint</vt:lpstr>
      <vt:lpstr>    Reativní noční polyurie ?</vt:lpstr>
      <vt:lpstr>Prezentace aplikace PowerPoint</vt:lpstr>
      <vt:lpstr>MOŽNÉ VYSVĚTLENÍ RELATIVNÍ POLYURIE U ENURETIKŮ</vt:lpstr>
      <vt:lpstr>Prezentace aplikace PowerPoint</vt:lpstr>
      <vt:lpstr> Formule na výpočet denní funkční kapacity /?/</vt:lpstr>
      <vt:lpstr>Kapacity močového měchýře </vt:lpstr>
      <vt:lpstr>Prezentace aplikace PowerPoint</vt:lpstr>
      <vt:lpstr>Prezentace aplikace PowerPoint</vt:lpstr>
      <vt:lpstr>Prezentace aplikace PowerPoint</vt:lpstr>
      <vt:lpstr>Tvrdý spánek, arousal reakce, plný měchýř</vt:lpstr>
      <vt:lpstr>Medikamentózní léčba enurézy</vt:lpstr>
      <vt:lpstr>To je tedy úspěch!</vt:lpstr>
      <vt:lpstr>Medikamentozní léčba prosté enurézy</vt:lpstr>
      <vt:lpstr>Některé zkušenosti s léčbou enurézy</vt:lpstr>
      <vt:lpstr> 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Prostá noční enuréza - definice</dc:title>
  <dc:subject/>
  <dc:creator>Asus</dc:creator>
  <dc:description/>
  <cp:lastModifiedBy>Notebook</cp:lastModifiedBy>
  <cp:revision>187</cp:revision>
  <dcterms:created xsi:type="dcterms:W3CDTF">2022-08-08T21:40:56Z</dcterms:created>
  <dcterms:modified xsi:type="dcterms:W3CDTF">2022-09-17T05:28:27Z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Širokoúhlá obrazovka</vt:lpwstr>
  </property>
  <property fmtid="{D5CDD505-2E9C-101B-9397-08002B2CF9AE}" pid="3" name="Slides">
    <vt:i4>40</vt:i4>
  </property>
</Properties>
</file>