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5" r:id="rId11"/>
    <p:sldId id="266" r:id="rId12"/>
    <p:sldId id="267" r:id="rId13"/>
    <p:sldId id="271" r:id="rId14"/>
    <p:sldId id="270" r:id="rId15"/>
    <p:sldId id="26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FF00"/>
    <a:srgbClr val="66CCFF"/>
    <a:srgbClr val="FFCC00"/>
    <a:srgbClr val="FF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DD56D-5E14-B777-3D1E-DFC71CC27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8DEA79-9A5D-6C48-B863-520208C5A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97890D-DA72-97E9-C3B3-A43C6A72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89112E-FFA4-7FE7-CD05-A35910E51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6B3051-D4CD-5244-F401-1983B4080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03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D2927-C0D0-59FB-5101-C63A787E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E49B66-3849-4870-3DAF-A69CA0D78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00501B-4643-BCBE-4CED-FC18E6D1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137D16-ED4B-8218-16AB-680593085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F838DE-36E0-080D-F4E1-5A7580AC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71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81F791-3B00-BCBE-EAC5-BF8893D005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DFD435-41F6-2154-1922-16F83D175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9238C1-FE48-B185-1AF6-E853DD95A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A929CB-A8E3-F7D3-1DA8-25E3AF14A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ECB87F-1181-1CFF-1E23-8A195E2C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67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E999F-3E91-B7AE-585F-DDFE538C3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01B7EB-3C33-9998-77CC-F33ABBD7C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C01E9B-830F-59A8-FCD7-7F7DDDFA7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F65202-3262-B7FC-B3BA-2DC65DEE7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36524E-8695-A265-54BE-6CAFC5ED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36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409C1-C6A4-BD22-4711-7059A337F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E49F17-8D90-5128-BA2D-AA5A692D8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77432F-8E3C-D351-DE23-E480A01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82D601-BB04-E08A-9A59-F30F7849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9981A1-2439-DAA1-B4B0-8E28FF32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89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37F6A-5421-B6AD-5A70-83081EC1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5A31DB-9EED-3C46-35B8-F8AD9E49A1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B1CF4B-FF1B-4D45-32BC-A62EB9825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D1C363-FA6C-40B0-35BD-CBDFF25A1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B21505-FA7F-74E3-7A09-C0A42872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12FF04-ECC1-FEF6-7B8A-805BD0C9A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4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3C945-28D6-78CD-F4F2-5C6131135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BDF0D4-9582-6772-E33E-49285901E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37B279-E26C-2EB4-2E75-C922FB13A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922DD9-3C40-D54F-7EB7-B3415559E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8AE44D-4ADA-5C26-F0DC-F49CEED3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FE2A827-A5DD-16AB-D72C-B66849B47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1CC04D3-FE52-5EA9-E744-35519E8E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308AB6-B552-9ADD-6673-81E8F545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33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2E7658-A377-1939-B752-1FF6D87CC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F0AF731-F823-5F80-B9AC-C3579FEB6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6B7CEA-6FA1-B45F-F49B-B1CB6108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3EE9BE-C159-F612-8BC1-02AAC95BC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25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903A56-4843-5EB8-74DD-0D5AD1D6C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3102EE-DCBF-078B-2915-719C1B76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BD668A-AC2D-6597-4D1D-DD5EB1A38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8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912CD-5A07-51AD-7F80-EB6248C2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18D388-70E9-633B-EB30-28A4D6D5A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822B1F-4714-C6A7-DD08-E515BD734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B14E4E-5B2A-678F-D00A-8A72A0C6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97DC48-C81D-C08A-FEEF-A366ACA8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608030-4F9D-B121-22B1-C9E25B62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46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1A9CC-A1F3-5BAA-4EBF-840C631F0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C097841-500B-155D-EAD0-B938699F77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BF0CEE-4CFE-0825-CF7D-2813AA9E6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A48DD1-E95A-430B-4841-94949312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ABE867-5787-556D-118A-FF4B680C8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FD6EFE-A249-8F91-0A0D-FFD820D69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36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F94A966-59AE-AC52-45C2-D258A00D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7CF8B7-DCED-C790-4F77-87AAD1524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39DE57-0EBC-8607-963E-6951644CE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EEC18-19D0-4070-92E4-24C43C58BF8E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DE05A3-48C3-F9D4-C01D-D095BCF96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16CC07-D4C7-BB32-47FB-407328D98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FEA35-C164-4E9F-A7E6-5A1AC1866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06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17F07-3E1C-53C6-3295-C3A2B03CE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F50831-B679-B153-CEBB-850226152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61" y="754144"/>
            <a:ext cx="10199801" cy="5863472"/>
          </a:xfrm>
        </p:spPr>
        <p:txBody>
          <a:bodyPr>
            <a:normAutofit fontScale="92500" lnSpcReduction="10000"/>
          </a:bodyPr>
          <a:lstStyle/>
          <a:p>
            <a:endParaRPr lang="cs-CZ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71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„My se </a:t>
            </a:r>
            <a:r>
              <a:rPr lang="cs-CZ" sz="71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počůráváme</a:t>
            </a:r>
            <a:r>
              <a:rPr lang="cs-CZ" sz="71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cs-CZ" sz="71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9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Enuréza v rodině a ve škole</a:t>
            </a:r>
            <a:br>
              <a:rPr lang="cs-CZ" sz="39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9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Zkušenosti z PT praxe</a:t>
            </a:r>
          </a:p>
          <a:p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r"/>
            <a:endParaRPr lang="cs-CZ" dirty="0">
              <a:solidFill>
                <a:srgbClr val="FFFF00"/>
              </a:solidFill>
            </a:endParaRPr>
          </a:p>
          <a:p>
            <a:pPr algn="r"/>
            <a:r>
              <a:rPr lang="cs-CZ" sz="2600" b="1" dirty="0">
                <a:solidFill>
                  <a:srgbClr val="FFFF00"/>
                </a:solidFill>
              </a:rPr>
              <a:t>Monika </a:t>
            </a:r>
            <a:r>
              <a:rPr lang="cs-CZ" sz="2600" b="1" dirty="0" err="1">
                <a:solidFill>
                  <a:srgbClr val="FFFF00"/>
                </a:solidFill>
              </a:rPr>
              <a:t>Kopárková</a:t>
            </a:r>
            <a:br>
              <a:rPr lang="cs-CZ" dirty="0">
                <a:solidFill>
                  <a:srgbClr val="FFFF00"/>
                </a:solidFill>
              </a:rPr>
            </a:br>
            <a:r>
              <a:rPr lang="cs-CZ" sz="800" dirty="0">
                <a:solidFill>
                  <a:srgbClr val="FFFF00"/>
                </a:solidFill>
              </a:rPr>
              <a:t>.</a:t>
            </a:r>
          </a:p>
          <a:p>
            <a:pPr algn="r"/>
            <a:r>
              <a:rPr lang="cs-CZ" dirty="0">
                <a:solidFill>
                  <a:srgbClr val="FFFF00"/>
                </a:solidFill>
              </a:rPr>
              <a:t>Ordinace klinické psychologie </a:t>
            </a:r>
          </a:p>
          <a:p>
            <a:pPr algn="r"/>
            <a:r>
              <a:rPr lang="cs-CZ" dirty="0">
                <a:solidFill>
                  <a:srgbClr val="FFFF00"/>
                </a:solidFill>
              </a:rPr>
              <a:t>a dětské klinické psychologie </a:t>
            </a:r>
          </a:p>
          <a:p>
            <a:pPr algn="r"/>
            <a:r>
              <a:rPr lang="cs-CZ" dirty="0">
                <a:solidFill>
                  <a:srgbClr val="FFFF00"/>
                </a:solidFill>
              </a:rPr>
              <a:t>Cheb</a:t>
            </a:r>
          </a:p>
        </p:txBody>
      </p:sp>
    </p:spTree>
    <p:extLst>
      <p:ext uri="{BB962C8B-B14F-4D97-AF65-F5344CB8AC3E}">
        <p14:creationId xmlns:p14="http://schemas.microsoft.com/office/powerpoint/2010/main" val="3623054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063D5-B136-FC5E-C35B-B3F00659E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enuréza vypadá?</a:t>
            </a:r>
            <a:endParaRPr lang="cs-CZ" sz="4800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C6695-5CBA-D82E-ED06-4A43BAE6E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dlouho (časová osa - v jakém kontextu se vyskytla, spouštěče)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často    (frekvence týdně, měsíčně)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hodně  (intenzita)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na enurézu reaguje dítě, jak rodiče?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byla  řešena v minulosti?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64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B15B5-33C9-A531-9017-0FFB98ED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26" y="0"/>
            <a:ext cx="11329639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s kontextem, v němž se enuréza vyskytuje.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D492F-0AF5-2504-E836-D70C2CE9E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041782"/>
          </a:xfrm>
        </p:spPr>
        <p:txBody>
          <a:bodyPr/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dítě  a rodina žije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Nároky  a očekávání kladené na dítě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Rodinné </a:t>
            </a:r>
            <a:r>
              <a:rPr lang="cs-CZ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vztahy, zvyky v rodině</a:t>
            </a:r>
            <a:endParaRPr lang="cs-CZ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Režim denního fungování, včetně zájmových kroužků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Praktikovaný skutečný zájem o dítě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Škola – školní atmosféra, vztahy, úspěšnost</a:t>
            </a:r>
            <a:endParaRPr lang="cs-CZ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Kazuistické příklady:  </a:t>
            </a:r>
            <a:r>
              <a:rPr lang="cs-CZ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Viktor, Marie , Rosťa, Adélka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925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73597-A95B-2483-7174-D92B3F36C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KBT enurézy: </a:t>
            </a:r>
            <a:endParaRPr lang="cs-CZ" sz="4800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3DCEA1-DCA1-041D-2F75-B5E55E155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Edukace dítěte a rodičů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Tzv. bludný kruh enurézy: spouštěč – myšlení – emoce – chování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Pozitivní zpevňování : Záznam suchých epizod s  bonusovým odměňováním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Relaxační metody a řízená imaginace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Hraní rolí – nácvik komunikace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Terapeutické využití </a:t>
            </a:r>
            <a:r>
              <a:rPr lang="cs-CZ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Scénotestu</a:t>
            </a:r>
            <a:r>
              <a:rPr lang="cs-CZ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8089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9581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731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023F9-6548-71A4-EDAB-32EB5412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177"/>
            <a:ext cx="10515600" cy="1282389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se školou</a:t>
            </a:r>
            <a:endParaRPr lang="cs-CZ" sz="4800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B19905-C940-3DE6-81A3-7B8D3313B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766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Pouštět dítě na toaletu s pochopením a přiměřeně </a:t>
            </a:r>
            <a:endParaRPr lang="cs-CZ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Tak, aby se zamezilo zvyšování strachu: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„ž</a:t>
            </a:r>
            <a:r>
              <a:rPr lang="cs-CZ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nebudu moci odejít.“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„že se na mě budou všichni dívat, že to nevydržím.“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„že se na mě bude paní učitelka zlobit“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Tak, aby se zamezilo nadměrnému zabezpečovacímu chování, které paradoxně posiluje úzkostné napětí (dítě chodí na toaletu několikrát za hodinu-  preventivně nebo při každém signálu),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jednotnost přístupu k dítěti</a:t>
            </a:r>
          </a:p>
          <a:p>
            <a:pPr marL="177800" indent="-17780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laskavý, empatický, pevný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14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51370A3C-3B0D-488F-9E86-D3F3AEB73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2642"/>
            <a:ext cx="10515600" cy="5314321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„Jak Vám mohu pomoci?“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„My se </a:t>
            </a:r>
            <a:r>
              <a:rPr lang="cs-CZ" sz="44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počůráváme</a:t>
            </a:r>
            <a:r>
              <a:rPr lang="cs-CZ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„Vy všichni?“ </a:t>
            </a:r>
            <a:endParaRPr lang="cs-CZ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76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38993-BAE4-6331-5D6A-E4CDDF4FC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25" y="194439"/>
            <a:ext cx="10515600" cy="795528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Neorganická enuréza </a:t>
            </a:r>
            <a:r>
              <a:rPr lang="cs-CZ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(F98.0)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A7484F-4B59-6FFA-5BDF-1D4872166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970" y="1207698"/>
            <a:ext cx="10925408" cy="531197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širším pojetí patří mezi psychosomatická onemocnění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opakované pomočování bez organické příčiny ve věku, kdy by mělo být dosaženo volní kontroly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denní : 4 – 5 let nebo mentální věk 4 roky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noční : od 5 let, 2x měsíčně od 5 – 6 let, 1x měsíčně u starších dětí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primární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sekundární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 s </a:t>
            </a:r>
            <a:r>
              <a:rPr lang="cs-CZ" sz="24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enkoprézou</a:t>
            </a:r>
            <a:endParaRPr lang="cs-CZ" sz="24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chlapci : dívky     2:1</a:t>
            </a:r>
          </a:p>
        </p:txBody>
      </p:sp>
    </p:spTree>
    <p:extLst>
      <p:ext uri="{BB962C8B-B14F-4D97-AF65-F5344CB8AC3E}">
        <p14:creationId xmlns:p14="http://schemas.microsoft.com/office/powerpoint/2010/main" val="2618172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7" dur="2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8" dur="2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20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25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2000"/>
                                </p:stCondLst>
                                <p:childTnLst>
                                  <p:par>
                                    <p:cTn id="30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4500"/>
                                </p:stCondLst>
                                <p:childTnLst>
                                  <p:par>
                                    <p:cTn id="35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17000"/>
                                </p:stCondLst>
                                <p:childTnLst>
                                  <p:par>
                                    <p:cTn id="40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19500"/>
                                </p:stCondLst>
                                <p:childTnLst>
                                  <p:par>
                                    <p:cTn id="45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20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25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2000"/>
                                </p:stCondLst>
                                <p:childTnLst>
                                  <p:par>
                                    <p:cTn id="30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4500"/>
                                </p:stCondLst>
                                <p:childTnLst>
                                  <p:par>
                                    <p:cTn id="35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17000"/>
                                </p:stCondLst>
                                <p:childTnLst>
                                  <p:par>
                                    <p:cTn id="40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19500"/>
                                </p:stCondLst>
                                <p:childTnLst>
                                  <p:par>
                                    <p:cTn id="45" presetID="2" presetClass="entr" presetSubtype="4" fill="hold" nodeType="after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DD7158A1-F9E5-4301-B5B2-96A65E96A1FD}"/>
              </a:ext>
            </a:extLst>
          </p:cNvPr>
          <p:cNvSpPr/>
          <p:nvPr/>
        </p:nvSpPr>
        <p:spPr>
          <a:xfrm>
            <a:off x="2046083" y="4816444"/>
            <a:ext cx="8392563" cy="17697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12DDA18-A006-4C5F-B95D-78DA78E39041}"/>
              </a:ext>
            </a:extLst>
          </p:cNvPr>
          <p:cNvSpPr/>
          <p:nvPr/>
        </p:nvSpPr>
        <p:spPr>
          <a:xfrm>
            <a:off x="1509623" y="1354348"/>
            <a:ext cx="9844177" cy="226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54789A-E7DF-705C-F8A5-1E4BC1AC2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903"/>
            <a:ext cx="10515600" cy="1000664"/>
          </a:xfrm>
        </p:spPr>
        <p:txBody>
          <a:bodyPr>
            <a:noAutofit/>
          </a:bodyPr>
          <a:lstStyle/>
          <a:p>
            <a:r>
              <a:rPr lang="cs-CZ" sz="4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 enurézy:</a:t>
            </a:r>
            <a:endParaRPr lang="cs-CZ" sz="4900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38C107-116C-0D8C-9F46-00922F5B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4347"/>
            <a:ext cx="10406204" cy="5136987"/>
          </a:xfrm>
        </p:spPr>
        <p:txBody>
          <a:bodyPr>
            <a:normAutofit lnSpcReduction="10000"/>
          </a:bodyPr>
          <a:lstStyle/>
          <a:p>
            <a:pPr marL="1168400" lvl="0" indent="-271463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1168400" algn="l"/>
                <a:tab pos="1439863" algn="l"/>
              </a:tabLst>
            </a:pPr>
            <a:r>
              <a:rPr lang="cs-CZ" sz="2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genetické faktory</a:t>
            </a:r>
          </a:p>
          <a:p>
            <a:pPr marL="1168400" lvl="0" indent="-271463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1168400" algn="l"/>
                <a:tab pos="1439863" algn="l"/>
              </a:tabLst>
            </a:pPr>
            <a:r>
              <a:rPr lang="cs-CZ" sz="2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drobné funkční odchylky močového měchýře</a:t>
            </a:r>
          </a:p>
          <a:p>
            <a:pPr marL="1168400" lvl="0" indent="-271463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1168400" algn="l"/>
                <a:tab pos="1439863" algn="l"/>
              </a:tabLst>
            </a:pPr>
            <a:r>
              <a:rPr lang="cs-CZ" sz="2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odchylky hormonální regulace( nastavení denního rytmu vylučování)</a:t>
            </a:r>
          </a:p>
          <a:p>
            <a:pPr marL="1168400" lvl="0" indent="-271463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1168400" algn="l"/>
                <a:tab pos="1439863" algn="l"/>
              </a:tabLst>
            </a:pPr>
            <a:r>
              <a:rPr lang="cs-CZ" sz="2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odchylky nervové soustavy ( pomalé dozrávání CNS, zvýšená dráždivost, mozková dysfunkce)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675063" indent="-271463"/>
            <a:r>
              <a:rPr lang="cs-CZ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dysfunkční učení</a:t>
            </a:r>
          </a:p>
          <a:p>
            <a:pPr marL="3403600" indent="0">
              <a:buNone/>
            </a:pPr>
            <a:endParaRPr lang="cs-CZ" sz="4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11313" indent="-261938"/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rodinách sociálně a ekonomicky slabých, chaotických</a:t>
            </a:r>
            <a:r>
              <a:rPr lang="cs-CZ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hyperprotektivních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B29681FA-1E10-4BF2-A1E8-99109AC05B86}"/>
              </a:ext>
            </a:extLst>
          </p:cNvPr>
          <p:cNvSpPr/>
          <p:nvPr/>
        </p:nvSpPr>
        <p:spPr>
          <a:xfrm>
            <a:off x="3439291" y="3804248"/>
            <a:ext cx="5037827" cy="897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NÁSLEDEK</a:t>
            </a:r>
            <a:endParaRPr lang="cs-CZ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69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22A470-1200-2CA7-2AA3-A500A612C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248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Enuréza v </a:t>
            </a:r>
            <a:r>
              <a:rPr lang="cs-CZ" sz="48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hyperprotektivní</a:t>
            </a:r>
            <a:r>
              <a:rPr lang="cs-CZ" sz="4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rodině </a:t>
            </a:r>
            <a:endParaRPr lang="cs-CZ" sz="4800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4E5AF-FC49-D209-8F64-BCBAC1E29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117" y="1825625"/>
            <a:ext cx="10818891" cy="4667250"/>
          </a:xfrm>
        </p:spPr>
        <p:txBody>
          <a:bodyPr>
            <a:normAutofit fontScale="92500" lnSpcReduction="10000"/>
          </a:bodyPr>
          <a:lstStyle/>
          <a:p>
            <a:pPr indent="0">
              <a:lnSpc>
                <a:spcPct val="107000"/>
              </a:lnSpc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1463" indent="-271463">
              <a:lnSpc>
                <a:spcPct val="107000"/>
              </a:lnSpc>
            </a:pP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Zvýšeně riziková pro psychosomatická onemocnění obecně</a:t>
            </a:r>
          </a:p>
          <a:p>
            <a:pPr marL="0" indent="0">
              <a:lnSpc>
                <a:spcPct val="107000"/>
              </a:lnSpc>
              <a:buNone/>
            </a:pPr>
            <a:endParaRPr lang="cs-CZ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Nadměrně kohezivní rodiny s propletenými vztahy, absencí hranic</a:t>
            </a:r>
          </a:p>
          <a:p>
            <a:pPr marL="0" indent="0">
              <a:lnSpc>
                <a:spcPct val="107000"/>
              </a:lnSpc>
              <a:buNone/>
            </a:pPr>
            <a:endParaRPr lang="cs-CZ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Často matka „myslí za dítě“, ztotožňuje své postoje s postoji dítěte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ítě – obtíže v sebeprosazení a autentického uspokojování potřeb, prožití vlastní identity</a:t>
            </a:r>
          </a:p>
        </p:txBody>
      </p:sp>
    </p:spTree>
    <p:extLst>
      <p:ext uri="{BB962C8B-B14F-4D97-AF65-F5344CB8AC3E}">
        <p14:creationId xmlns:p14="http://schemas.microsoft.com/office/powerpoint/2010/main" val="219155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D848E-E1CF-CCFF-FD82-5B905CD92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103" y="256483"/>
            <a:ext cx="11479794" cy="1219231"/>
          </a:xfrm>
        </p:spPr>
        <p:txBody>
          <a:bodyPr>
            <a:noAutofit/>
          </a:bodyPr>
          <a:lstStyle/>
          <a:p>
            <a:r>
              <a:rPr lang="cs-CZ" sz="4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Enuréza v rozpadající se a rozvádějící se rodině</a:t>
            </a:r>
            <a:endParaRPr lang="cs-CZ" sz="4600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2C63F1-D7B2-8EBA-191D-9EE33633F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727" y="1611517"/>
            <a:ext cx="11479794" cy="477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čím enuréza souvisí?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Reaktivní enuréza X enuréza předcházející rozpad rodiny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cs-CZ" sz="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Nadměrný stresor pro dítě – 3. v pořadí hierarchie </a:t>
            </a:r>
            <a:r>
              <a:rPr lang="cs-CZ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stresorů                                                    (1. rozpad rodiny, 2. konflikty rodičů)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cs-CZ" sz="8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Účelové zneužití dg enurézy v kontextu opatrovnického řízení </a:t>
            </a:r>
            <a:r>
              <a:rPr lang="cs-CZ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úpravě výchovy a výživy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065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925D3-C2A3-527C-688F-46476AEE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790" y="217283"/>
            <a:ext cx="10681010" cy="1176951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psychologického hlediska: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F3A565-BBD8-0731-AD51-36C9B7F47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790" y="1394234"/>
            <a:ext cx="10846420" cy="524648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Otázka </a:t>
            </a:r>
            <a:r>
              <a:rPr lang="cs-CZ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monosymptomatické</a:t>
            </a:r>
            <a:r>
              <a:rPr lang="cs-CZ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enurézy?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 enurézy s: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nerovnoměrným vývojem psychických funkcí,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některou </a:t>
            </a:r>
            <a:r>
              <a:rPr lang="cs-CZ" sz="24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neurovývojovou</a:t>
            </a: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poruchou – </a:t>
            </a:r>
            <a:r>
              <a:rPr lang="cs-CZ" sz="24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</a:t>
            </a: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ADHD/ADD, vývojové poruchy řeči, </a:t>
            </a:r>
            <a:r>
              <a:rPr lang="cs-CZ" sz="24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p.PAS</a:t>
            </a:r>
            <a:endParaRPr lang="cs-CZ" sz="24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mentální retardací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osobnostní problematikou - úzkostnými rysy osobnosti , s labilní emotivitou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zanedbávané, deprivované a týrané děti, děti v ústavní péči, v NRP</a:t>
            </a:r>
            <a:endParaRPr lang="cs-CZ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32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02060-0081-BB0E-47B7-E659C39C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9499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Psychoterapie enurézy</a:t>
            </a:r>
            <a:endParaRPr lang="cs-CZ" sz="5400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487CB-782D-8352-93BE-0AEC4B848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cs-CZ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Problémy „</a:t>
            </a:r>
            <a:r>
              <a:rPr lang="cs-CZ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čůráním a s řečí nikdy nejsou z lenosti“</a:t>
            </a:r>
            <a:r>
              <a:rPr lang="cs-CZ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cs-CZ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Protože je to to nejjednodušší, co dítě může udělat. </a:t>
            </a:r>
            <a:endParaRPr lang="cs-CZ" sz="3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cs-CZ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Neexistuje „typ“ enuretické osobnosti</a:t>
            </a:r>
            <a:endParaRPr lang="cs-CZ" sz="3600" dirty="0">
              <a:solidFill>
                <a:srgbClr val="FFFF00"/>
              </a:solidFill>
            </a:endParaRP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51501099-B3DA-47A9-A189-D783AD76501D}"/>
              </a:ext>
            </a:extLst>
          </p:cNvPr>
          <p:cNvSpPr/>
          <p:nvPr/>
        </p:nvSpPr>
        <p:spPr>
          <a:xfrm>
            <a:off x="4137102" y="2854712"/>
            <a:ext cx="2074127" cy="680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2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ECA9A-ADBE-B63D-765A-1F6777E7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780"/>
            <a:ext cx="10515600" cy="1244639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psychoterapie:</a:t>
            </a:r>
            <a:endParaRPr lang="cs-CZ" sz="4800" b="1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A402FB-D3EE-FC25-CD3F-F20343D1A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25" y="1839951"/>
            <a:ext cx="11162370" cy="4572000"/>
          </a:xfrm>
        </p:spPr>
        <p:txBody>
          <a:bodyPr numCol="1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Prodloužit suché intervaly               </a:t>
            </a:r>
            <a:r>
              <a:rPr lang="cs-CZ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cs-CZ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NE: Nemít enurézu!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cs-CZ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</a:t>
            </a:r>
            <a:r>
              <a:rPr lang="cs-CZ" sz="3200" b="1" u="sng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nastavení: </a:t>
            </a:r>
            <a:endParaRPr lang="cs-CZ" sz="3200" b="1" u="sng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Vadí mi, ale teď ke mně enuréza patří a řeším ji.</a:t>
            </a: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  <a:p>
            <a:pPr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NE:  „Nevadí mi to, nemusím prožívat nepříjemné pocity.“</a:t>
            </a:r>
            <a:r>
              <a:rPr lang="cs-CZ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0559044D-9CDD-40A9-BEF2-63FBD3746373}"/>
              </a:ext>
            </a:extLst>
          </p:cNvPr>
          <p:cNvCxnSpPr/>
          <p:nvPr/>
        </p:nvCxnSpPr>
        <p:spPr>
          <a:xfrm>
            <a:off x="838200" y="2720898"/>
            <a:ext cx="10313020" cy="0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6003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621</TotalTime>
  <Words>660</Words>
  <Application>Microsoft Office PowerPoint</Application>
  <PresentationFormat>Širokoúhlá obrazovka</PresentationFormat>
  <Paragraphs>107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Motiv Office</vt:lpstr>
      <vt:lpstr>     </vt:lpstr>
      <vt:lpstr>Prezentace aplikace PowerPoint</vt:lpstr>
      <vt:lpstr>Neorganická enuréza (F98.0)</vt:lpstr>
      <vt:lpstr>Etiologie enurézy:</vt:lpstr>
      <vt:lpstr>Enuréza v hyperprotektivní rodině </vt:lpstr>
      <vt:lpstr>Enuréza v rozpadající se a rozvádějící se rodině</vt:lpstr>
      <vt:lpstr>Z psychologického hlediska: </vt:lpstr>
      <vt:lpstr>Psychoterapie enurézy</vt:lpstr>
      <vt:lpstr>Cíl psychoterapie:</vt:lpstr>
      <vt:lpstr>Jak enuréza vypadá?</vt:lpstr>
      <vt:lpstr>Práce s kontextem, v němž se enuréza vyskytuje.</vt:lpstr>
      <vt:lpstr>Metody KBT enurézy: </vt:lpstr>
      <vt:lpstr>Prezentace aplikace PowerPoint</vt:lpstr>
      <vt:lpstr>Prezentace aplikace PowerPoint</vt:lpstr>
      <vt:lpstr>Spolupráce se školou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Monika Kopárková</dc:creator>
  <cp:lastModifiedBy>Kopárek Jiří</cp:lastModifiedBy>
  <cp:revision>30</cp:revision>
  <dcterms:created xsi:type="dcterms:W3CDTF">2022-09-10T15:08:12Z</dcterms:created>
  <dcterms:modified xsi:type="dcterms:W3CDTF">2022-09-16T17:25:11Z</dcterms:modified>
</cp:coreProperties>
</file>