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6" r:id="rId3"/>
    <p:sldId id="259" r:id="rId4"/>
    <p:sldId id="264" r:id="rId5"/>
    <p:sldId id="260" r:id="rId6"/>
    <p:sldId id="266" r:id="rId7"/>
    <p:sldId id="267" r:id="rId8"/>
    <p:sldId id="286" r:id="rId9"/>
    <p:sldId id="276" r:id="rId10"/>
    <p:sldId id="279" r:id="rId11"/>
    <p:sldId id="277" r:id="rId12"/>
    <p:sldId id="280" r:id="rId13"/>
    <p:sldId id="293" r:id="rId14"/>
    <p:sldId id="294" r:id="rId15"/>
    <p:sldId id="295" r:id="rId16"/>
    <p:sldId id="278" r:id="rId17"/>
    <p:sldId id="281" r:id="rId18"/>
    <p:sldId id="275" r:id="rId19"/>
    <p:sldId id="282" r:id="rId20"/>
    <p:sldId id="283" r:id="rId21"/>
    <p:sldId id="290" r:id="rId22"/>
    <p:sldId id="284" r:id="rId23"/>
    <p:sldId id="287" r:id="rId24"/>
    <p:sldId id="289" r:id="rId25"/>
    <p:sldId id="28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98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8E22-2116-448E-AC2B-2BCAD5586709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54AA-6F1D-47D5-B058-B6D1197589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57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54AA-6F1D-47D5-B058-B6D1197589C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96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DC0CD-D11D-4C1F-9BD7-B7075388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4464496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C00000"/>
                </a:solidFill>
                <a:latin typeface="Arial Black" panose="020B0A04020102020204" pitchFamily="34" charset="0"/>
              </a:rPr>
              <a:t>NEFRO – UROLOGIE DĚTSKÉHO VĚKU</a:t>
            </a:r>
            <a:br>
              <a:rPr lang="cs-CZ" sz="4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800" dirty="0">
                <a:solidFill>
                  <a:srgbClr val="C00000"/>
                </a:solidFill>
                <a:latin typeface="Arial Black" panose="020B0A04020102020204" pitchFamily="34" charset="0"/>
              </a:rPr>
              <a:t>A</a:t>
            </a:r>
            <a:br>
              <a:rPr lang="cs-CZ" sz="4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800" dirty="0">
                <a:solidFill>
                  <a:srgbClr val="C00000"/>
                </a:solidFill>
                <a:latin typeface="Arial Black" panose="020B0A04020102020204" pitchFamily="34" charset="0"/>
              </a:rPr>
              <a:t>LÁZEŇSKÁ LÉČBA</a:t>
            </a:r>
            <a:br>
              <a:rPr lang="cs-CZ" sz="4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cs-CZ" sz="53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Lázně Kynžvart 17. 9.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6D646-11FA-4DC5-8B37-7F413EBB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5373216"/>
            <a:ext cx="9144000" cy="1296144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        MUDr. Zdeňka Růžičková</a:t>
            </a:r>
          </a:p>
          <a:p>
            <a:pPr marL="3657600" lvl="8" indent="0">
              <a:buNone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            PLDD           </a:t>
            </a:r>
          </a:p>
          <a:p>
            <a:pPr marL="3657600" lvl="8" indent="0">
              <a:buNone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Karlovy Vary</a:t>
            </a:r>
          </a:p>
        </p:txBody>
      </p:sp>
    </p:spTree>
    <p:extLst>
      <p:ext uri="{BB962C8B-B14F-4D97-AF65-F5344CB8AC3E}">
        <p14:creationId xmlns:p14="http://schemas.microsoft.com/office/powerpoint/2010/main" val="382617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556232"/>
            <a:ext cx="8363272" cy="848991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Osobní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48" y="2348880"/>
            <a:ext cx="8363272" cy="380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990000"/>
                </a:solidFill>
              </a:rPr>
              <a:t> </a:t>
            </a:r>
            <a:r>
              <a:rPr lang="cs-CZ" altLang="cs-CZ" sz="3900" b="1" dirty="0">
                <a:solidFill>
                  <a:srgbClr val="C00000"/>
                </a:solidFill>
              </a:rPr>
              <a:t>Kojenecký a batolecí věk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kardiologická dispenzarizace pro VSD minima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recidivující respirační infekty HCD i DCD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pouze bronchodilatační a symptomatická léčba</a:t>
            </a:r>
          </a:p>
          <a:p>
            <a:pPr marL="0" indent="0">
              <a:buNone/>
            </a:pPr>
            <a:endParaRPr lang="cs-CZ" alt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7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31737"/>
            <a:ext cx="8363272" cy="848991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Osobní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9"/>
            <a:ext cx="8363272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3900" b="1" dirty="0">
                <a:solidFill>
                  <a:srgbClr val="C00000"/>
                </a:solidFill>
              </a:rPr>
              <a:t>Předškolní věk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do kolektivu chodí, nemocnost poměrně vysoká 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recidivující respirační infekty HCD i DCD,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operace:  EAT pro AV II. st.  6/2006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infekce: </a:t>
            </a:r>
            <a:r>
              <a:rPr lang="cs-CZ" altLang="cs-CZ" b="1" dirty="0" err="1">
                <a:solidFill>
                  <a:srgbClr val="C00000"/>
                </a:solidFill>
              </a:rPr>
              <a:t>varicella</a:t>
            </a:r>
            <a:endParaRPr lang="cs-CZ" alt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Phlegmona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peritonsilaris</a:t>
            </a:r>
            <a:r>
              <a:rPr lang="cs-CZ" altLang="cs-CZ" b="1" dirty="0">
                <a:solidFill>
                  <a:srgbClr val="C00000"/>
                </a:solidFill>
              </a:rPr>
              <a:t> l. </a:t>
            </a:r>
            <a:r>
              <a:rPr lang="cs-CZ" altLang="cs-CZ" b="1" dirty="0" err="1">
                <a:solidFill>
                  <a:srgbClr val="C00000"/>
                </a:solidFill>
              </a:rPr>
              <a:t>dx</a:t>
            </a:r>
            <a:r>
              <a:rPr lang="cs-CZ" altLang="cs-CZ" b="1" dirty="0">
                <a:solidFill>
                  <a:srgbClr val="C00000"/>
                </a:solidFill>
              </a:rPr>
              <a:t>. </a:t>
            </a:r>
            <a:r>
              <a:rPr lang="cs-CZ" altLang="cs-CZ" b="1" dirty="0" err="1">
                <a:solidFill>
                  <a:srgbClr val="C00000"/>
                </a:solidFill>
              </a:rPr>
              <a:t>incip</a:t>
            </a:r>
            <a:r>
              <a:rPr lang="cs-CZ" altLang="cs-CZ" b="1" dirty="0">
                <a:solidFill>
                  <a:srgbClr val="C00000"/>
                </a:solidFill>
              </a:rPr>
              <a:t>.  7/2008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kardiologická a alergologická dispenzarizace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VSD minima a astma </a:t>
            </a:r>
            <a:r>
              <a:rPr lang="cs-CZ" altLang="cs-CZ" b="1" dirty="0" err="1">
                <a:solidFill>
                  <a:srgbClr val="C00000"/>
                </a:solidFill>
              </a:rPr>
              <a:t>bronchiale</a:t>
            </a:r>
            <a:r>
              <a:rPr lang="cs-CZ" altLang="cs-CZ" b="1" dirty="0">
                <a:solidFill>
                  <a:srgbClr val="C00000"/>
                </a:solidFill>
              </a:rPr>
              <a:t>, </a:t>
            </a:r>
            <a:r>
              <a:rPr lang="cs-CZ" altLang="cs-CZ" b="1" dirty="0" err="1">
                <a:solidFill>
                  <a:srgbClr val="C00000"/>
                </a:solidFill>
              </a:rPr>
              <a:t>pollinosis</a:t>
            </a:r>
            <a:r>
              <a:rPr lang="cs-CZ" altLang="cs-CZ" b="1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alergie na kočku, psa, pyly, roztoče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Opakovaná lázeňská léčba</a:t>
            </a:r>
          </a:p>
          <a:p>
            <a:pPr marL="0" indent="0">
              <a:buNone/>
            </a:pPr>
            <a:endParaRPr lang="cs-CZ" alt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4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93007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Osobní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08072"/>
            <a:ext cx="8496944" cy="573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990000"/>
                </a:solidFill>
              </a:rPr>
              <a:t> </a:t>
            </a:r>
            <a:r>
              <a:rPr lang="cs-CZ" altLang="cs-CZ" sz="3900" b="1" dirty="0">
                <a:solidFill>
                  <a:srgbClr val="C00000"/>
                </a:solidFill>
              </a:rPr>
              <a:t>Školní věk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kardiologická dispenzarizace pro VSD minima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alergologická dispenzarizace – astma </a:t>
            </a:r>
            <a:r>
              <a:rPr lang="cs-CZ" altLang="cs-CZ" b="1" dirty="0" err="1">
                <a:solidFill>
                  <a:srgbClr val="C00000"/>
                </a:solidFill>
              </a:rPr>
              <a:t>bronchiale</a:t>
            </a:r>
            <a:endParaRPr lang="cs-CZ" alt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recidivující respirační infekty HCD i DCD,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recidivující </a:t>
            </a:r>
            <a:r>
              <a:rPr lang="cs-CZ" altLang="cs-CZ" b="1" dirty="0" err="1">
                <a:solidFill>
                  <a:srgbClr val="C00000"/>
                </a:solidFill>
              </a:rPr>
              <a:t>tonsillopharyngitis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ac</a:t>
            </a:r>
            <a:r>
              <a:rPr lang="cs-CZ" altLang="cs-CZ" b="1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úder do rozkroku – </a:t>
            </a:r>
            <a:r>
              <a:rPr lang="cs-CZ" altLang="cs-CZ" b="1" dirty="0" err="1">
                <a:solidFill>
                  <a:srgbClr val="C00000"/>
                </a:solidFill>
              </a:rPr>
              <a:t>scrotální</a:t>
            </a:r>
            <a:r>
              <a:rPr lang="cs-CZ" altLang="cs-CZ" b="1" dirty="0">
                <a:solidFill>
                  <a:srgbClr val="C00000"/>
                </a:solidFill>
              </a:rPr>
              <a:t> syndrom </a:t>
            </a:r>
            <a:r>
              <a:rPr lang="cs-CZ" altLang="cs-CZ" b="1" dirty="0" err="1">
                <a:solidFill>
                  <a:srgbClr val="C00000"/>
                </a:solidFill>
              </a:rPr>
              <a:t>susp</a:t>
            </a:r>
            <a:r>
              <a:rPr lang="cs-CZ" altLang="cs-CZ" b="1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urologické vyš. 10/2010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RE: nejedná se o akutní </a:t>
            </a:r>
            <a:r>
              <a:rPr lang="cs-CZ" altLang="cs-CZ" b="1" dirty="0" err="1">
                <a:solidFill>
                  <a:srgbClr val="C00000"/>
                </a:solidFill>
              </a:rPr>
              <a:t>scrotum</a:t>
            </a:r>
            <a:r>
              <a:rPr lang="cs-CZ" altLang="cs-CZ" b="1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USG: </a:t>
            </a:r>
            <a:r>
              <a:rPr lang="cs-CZ" altLang="cs-CZ" b="1" dirty="0" err="1">
                <a:solidFill>
                  <a:srgbClr val="C00000"/>
                </a:solidFill>
              </a:rPr>
              <a:t>Hydrokele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testis</a:t>
            </a:r>
            <a:r>
              <a:rPr lang="cs-CZ" altLang="cs-CZ" b="1" dirty="0">
                <a:solidFill>
                  <a:srgbClr val="C00000"/>
                </a:solidFill>
              </a:rPr>
              <a:t> l. sin. </a:t>
            </a:r>
            <a:r>
              <a:rPr lang="cs-CZ" altLang="cs-CZ" b="1" dirty="0" err="1">
                <a:solidFill>
                  <a:srgbClr val="C00000"/>
                </a:solidFill>
              </a:rPr>
              <a:t>incip</a:t>
            </a:r>
            <a:r>
              <a:rPr lang="cs-CZ" altLang="cs-CZ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Dop.: chladit, urologická dispenzarizace</a:t>
            </a:r>
          </a:p>
        </p:txBody>
      </p:sp>
    </p:spTree>
    <p:extLst>
      <p:ext uri="{BB962C8B-B14F-4D97-AF65-F5344CB8AC3E}">
        <p14:creationId xmlns:p14="http://schemas.microsoft.com/office/powerpoint/2010/main" val="7109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8447772" cy="1461690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80928"/>
            <a:ext cx="8744445" cy="3837954"/>
          </a:xfrm>
        </p:spPr>
        <p:txBody>
          <a:bodyPr/>
          <a:lstStyle/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317F6E-B9FF-4A7E-15FC-C575FABE5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8447772" cy="1461690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80928"/>
            <a:ext cx="8744445" cy="3837954"/>
          </a:xfrm>
        </p:spPr>
        <p:txBody>
          <a:bodyPr/>
          <a:lstStyle/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DA72FE-5D74-22E4-679A-4F89B4AF6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8447772" cy="1461690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80928"/>
            <a:ext cx="8744445" cy="3837954"/>
          </a:xfrm>
        </p:spPr>
        <p:txBody>
          <a:bodyPr/>
          <a:lstStyle/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3327D6-49A8-9D14-68F7-C7C49EB77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93007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Osobní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3"/>
            <a:ext cx="784887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990000"/>
                </a:solidFill>
              </a:rPr>
              <a:t> </a:t>
            </a:r>
            <a:r>
              <a:rPr lang="cs-CZ" altLang="cs-CZ" sz="3900" b="1" dirty="0">
                <a:solidFill>
                  <a:srgbClr val="C00000"/>
                </a:solidFill>
              </a:rPr>
              <a:t>Školní věk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Dg: </a:t>
            </a:r>
            <a:r>
              <a:rPr lang="cs-CZ" altLang="cs-CZ" b="1" dirty="0" err="1">
                <a:solidFill>
                  <a:srgbClr val="C00000"/>
                </a:solidFill>
              </a:rPr>
              <a:t>Fractura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partis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distalis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antebrachii</a:t>
            </a:r>
            <a:r>
              <a:rPr lang="cs-CZ" altLang="cs-CZ" b="1" dirty="0">
                <a:solidFill>
                  <a:srgbClr val="C00000"/>
                </a:solidFill>
              </a:rPr>
              <a:t> l. sin.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       </a:t>
            </a:r>
            <a:r>
              <a:rPr lang="cs-CZ" altLang="cs-CZ" b="1" dirty="0" err="1">
                <a:solidFill>
                  <a:srgbClr val="C00000"/>
                </a:solidFill>
              </a:rPr>
              <a:t>cum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dislocationem</a:t>
            </a:r>
            <a:r>
              <a:rPr lang="cs-CZ" altLang="cs-CZ" b="1" dirty="0">
                <a:solidFill>
                  <a:srgbClr val="C00000"/>
                </a:solidFill>
              </a:rPr>
              <a:t>  ad </a:t>
            </a:r>
            <a:r>
              <a:rPr lang="cs-CZ" altLang="cs-CZ" b="1" dirty="0" err="1">
                <a:solidFill>
                  <a:srgbClr val="C00000"/>
                </a:solidFill>
              </a:rPr>
              <a:t>axim</a:t>
            </a:r>
            <a:r>
              <a:rPr lang="cs-CZ" altLang="cs-CZ" b="1" dirty="0">
                <a:solidFill>
                  <a:srgbClr val="C00000"/>
                </a:solidFill>
              </a:rPr>
              <a:t>  2/2013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Th</a:t>
            </a:r>
            <a:r>
              <a:rPr lang="cs-CZ" altLang="cs-CZ" b="1" dirty="0">
                <a:solidFill>
                  <a:srgbClr val="C00000"/>
                </a:solidFill>
              </a:rPr>
              <a:t>: </a:t>
            </a:r>
            <a:r>
              <a:rPr lang="cs-CZ" altLang="cs-CZ" b="1" dirty="0" err="1">
                <a:solidFill>
                  <a:srgbClr val="C00000"/>
                </a:solidFill>
              </a:rPr>
              <a:t>Repositio</a:t>
            </a:r>
            <a:r>
              <a:rPr lang="cs-CZ" altLang="cs-CZ" b="1" dirty="0">
                <a:solidFill>
                  <a:srgbClr val="C00000"/>
                </a:solidFill>
              </a:rPr>
              <a:t> OS </a:t>
            </a:r>
            <a:r>
              <a:rPr lang="cs-CZ" altLang="cs-CZ" b="1" dirty="0" err="1">
                <a:solidFill>
                  <a:srgbClr val="C00000"/>
                </a:solidFill>
              </a:rPr>
              <a:t>metalli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KiWi</a:t>
            </a:r>
            <a:r>
              <a:rPr lang="cs-CZ" altLang="cs-CZ" b="1" dirty="0">
                <a:solidFill>
                  <a:srgbClr val="C00000"/>
                </a:solidFill>
              </a:rPr>
              <a:t>, </a:t>
            </a:r>
            <a:r>
              <a:rPr lang="cs-CZ" altLang="cs-CZ" b="1" dirty="0" err="1">
                <a:solidFill>
                  <a:srgbClr val="C00000"/>
                </a:solidFill>
              </a:rPr>
              <a:t>Cephazolin</a:t>
            </a:r>
            <a:endParaRPr lang="cs-CZ" alt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       </a:t>
            </a:r>
            <a:r>
              <a:rPr lang="cs-CZ" altLang="cs-CZ" b="1" dirty="0" err="1">
                <a:solidFill>
                  <a:srgbClr val="C00000"/>
                </a:solidFill>
              </a:rPr>
              <a:t>Extractio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metalli</a:t>
            </a:r>
            <a:r>
              <a:rPr lang="cs-CZ" altLang="cs-CZ" b="1" dirty="0">
                <a:solidFill>
                  <a:srgbClr val="C00000"/>
                </a:solidFill>
              </a:rPr>
              <a:t> 4/2013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Ortopedická dispenzarizace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        </a:t>
            </a:r>
            <a:r>
              <a:rPr lang="cs-CZ" altLang="cs-CZ" b="1" dirty="0" err="1">
                <a:solidFill>
                  <a:srgbClr val="C00000"/>
                </a:solidFill>
              </a:rPr>
              <a:t>Lupavá</a:t>
            </a:r>
            <a:r>
              <a:rPr lang="cs-CZ" altLang="cs-CZ" b="1" dirty="0">
                <a:solidFill>
                  <a:srgbClr val="C00000"/>
                </a:solidFill>
              </a:rPr>
              <a:t> kyčel vlevo</a:t>
            </a:r>
          </a:p>
          <a:p>
            <a:pPr marL="0" indent="0"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ABF9E-6500-4C79-8652-FEA6D3E5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Nynější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7C489-0ACD-4ECB-9E52-4CDCA53A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29. května 2017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14-ti letý hoch žádá „razítko“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na posudek k zotavovací akci </a:t>
            </a:r>
          </a:p>
          <a:p>
            <a:pPr marL="0" indent="0">
              <a:buNone/>
            </a:pPr>
            <a:r>
              <a:rPr lang="cs-CZ" sz="4400" b="1" i="1" dirty="0">
                <a:solidFill>
                  <a:srgbClr val="C00000"/>
                </a:solidFill>
              </a:rPr>
              <a:t>   Olympiáda dětí a mládeže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Již vyšetřen u sportovního lékaře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	    oddíl košíkové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      Razítko snad bude stačit !?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Posudek má evidenční číslo a je za poplatek.</a:t>
            </a:r>
          </a:p>
        </p:txBody>
      </p:sp>
    </p:spTree>
    <p:extLst>
      <p:ext uri="{BB962C8B-B14F-4D97-AF65-F5344CB8AC3E}">
        <p14:creationId xmlns:p14="http://schemas.microsoft.com/office/powerpoint/2010/main" val="348443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0" y="167034"/>
            <a:ext cx="8229600" cy="93469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Klinické vyšetření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20" y="1101726"/>
            <a:ext cx="8856984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HM 68 kg          V  193 cm        TK 120/70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visus</a:t>
            </a:r>
            <a:r>
              <a:rPr lang="cs-CZ" b="1" dirty="0">
                <a:solidFill>
                  <a:srgbClr val="C00000"/>
                </a:solidFill>
              </a:rPr>
              <a:t> P,L 4/4     sluch  6/6        moč pH 5 DEKA  </a:t>
            </a:r>
            <a:r>
              <a:rPr lang="cs-CZ" b="1" dirty="0" err="1">
                <a:solidFill>
                  <a:srgbClr val="C00000"/>
                </a:solidFill>
              </a:rPr>
              <a:t>neg</a:t>
            </a:r>
            <a:r>
              <a:rPr lang="cs-CZ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Štíhlý </a:t>
            </a:r>
            <a:r>
              <a:rPr lang="cs-CZ" b="1" dirty="0" err="1">
                <a:solidFill>
                  <a:srgbClr val="C00000"/>
                </a:solidFill>
              </a:rPr>
              <a:t>longityp</a:t>
            </a:r>
            <a:r>
              <a:rPr lang="cs-CZ" b="1" dirty="0">
                <a:solidFill>
                  <a:srgbClr val="C00000"/>
                </a:solidFill>
              </a:rPr>
              <a:t>, VDT–kulatá záda, </a:t>
            </a:r>
            <a:r>
              <a:rPr lang="cs-CZ" b="1" dirty="0" err="1">
                <a:solidFill>
                  <a:srgbClr val="C00000"/>
                </a:solidFill>
              </a:rPr>
              <a:t>pedes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plani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levis</a:t>
            </a:r>
            <a:r>
              <a:rPr lang="cs-CZ" b="1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kožní pupek, „</a:t>
            </a:r>
            <a:r>
              <a:rPr lang="cs-CZ" b="1" dirty="0" err="1">
                <a:solidFill>
                  <a:srgbClr val="C00000"/>
                </a:solidFill>
              </a:rPr>
              <a:t>lupavá</a:t>
            </a:r>
            <a:r>
              <a:rPr lang="cs-CZ" b="1" dirty="0">
                <a:solidFill>
                  <a:srgbClr val="C00000"/>
                </a:solidFill>
              </a:rPr>
              <a:t> levá kyčel“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K-P fyziologický nález, A. B. zlepšeno,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orof</a:t>
            </a:r>
            <a:r>
              <a:rPr lang="cs-CZ" b="1" dirty="0">
                <a:solidFill>
                  <a:srgbClr val="C00000"/>
                </a:solidFill>
              </a:rPr>
              <a:t>. růžový, klidný, dentice zdráva,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břicho měkké, prohmatné, bez rezistence,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genitál pánský, P 5</a:t>
            </a:r>
          </a:p>
          <a:p>
            <a:pPr marL="0" indent="0" algn="ctr">
              <a:buNone/>
            </a:pPr>
            <a:r>
              <a:rPr lang="cs-CZ" sz="4000" b="1" u="sng" dirty="0" err="1">
                <a:solidFill>
                  <a:srgbClr val="C00000"/>
                </a:solidFill>
              </a:rPr>
              <a:t>varikokela</a:t>
            </a:r>
            <a:r>
              <a:rPr lang="cs-CZ" sz="4000" b="1" u="sng" dirty="0">
                <a:solidFill>
                  <a:srgbClr val="C00000"/>
                </a:solidFill>
              </a:rPr>
              <a:t> </a:t>
            </a:r>
            <a:r>
              <a:rPr lang="cs-CZ" sz="4000" b="1" u="sng" dirty="0" err="1">
                <a:solidFill>
                  <a:srgbClr val="C00000"/>
                </a:solidFill>
              </a:rPr>
              <a:t>testis</a:t>
            </a:r>
            <a:r>
              <a:rPr lang="cs-CZ" sz="4000" b="1" u="sng" dirty="0">
                <a:solidFill>
                  <a:srgbClr val="C00000"/>
                </a:solidFill>
              </a:rPr>
              <a:t> l. sin. </a:t>
            </a:r>
            <a:r>
              <a:rPr lang="cs-CZ" sz="4000" b="1" u="sng" dirty="0" err="1">
                <a:solidFill>
                  <a:srgbClr val="C00000"/>
                </a:solidFill>
              </a:rPr>
              <a:t>susp</a:t>
            </a:r>
            <a:r>
              <a:rPr lang="cs-CZ" sz="4000" b="1" u="sng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602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8447772" cy="1461690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Urologické vyšetření K. V.</a:t>
            </a: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14. 11. 2017</a:t>
            </a: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80928"/>
            <a:ext cx="8744445" cy="3837954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Dg: </a:t>
            </a:r>
            <a:r>
              <a:rPr lang="cs-CZ" sz="4000" b="1" dirty="0" err="1">
                <a:solidFill>
                  <a:srgbClr val="C00000"/>
                </a:solidFill>
              </a:rPr>
              <a:t>varicocoelae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sz="4000" b="1" dirty="0" err="1">
                <a:solidFill>
                  <a:srgbClr val="C00000"/>
                </a:solidFill>
              </a:rPr>
              <a:t>testis</a:t>
            </a:r>
            <a:r>
              <a:rPr lang="cs-CZ" sz="4000" b="1" dirty="0">
                <a:solidFill>
                  <a:srgbClr val="C00000"/>
                </a:solidFill>
              </a:rPr>
              <a:t> l. sin.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</a:t>
            </a:r>
            <a:r>
              <a:rPr lang="cs-CZ" sz="4000" b="1" dirty="0" err="1">
                <a:solidFill>
                  <a:srgbClr val="C00000"/>
                </a:solidFill>
              </a:rPr>
              <a:t>expansio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sz="4000" b="1" dirty="0" err="1">
                <a:solidFill>
                  <a:srgbClr val="C00000"/>
                </a:solidFill>
              </a:rPr>
              <a:t>testis</a:t>
            </a:r>
            <a:r>
              <a:rPr lang="cs-CZ" sz="4000" b="1" dirty="0">
                <a:solidFill>
                  <a:srgbClr val="C00000"/>
                </a:solidFill>
              </a:rPr>
              <a:t> l. </a:t>
            </a:r>
            <a:r>
              <a:rPr lang="cs-CZ" sz="4000" b="1" dirty="0" err="1">
                <a:solidFill>
                  <a:srgbClr val="C00000"/>
                </a:solidFill>
              </a:rPr>
              <a:t>dx</a:t>
            </a:r>
            <a:r>
              <a:rPr lang="cs-CZ" sz="4000" b="1" dirty="0">
                <a:solidFill>
                  <a:srgbClr val="C00000"/>
                </a:solidFill>
              </a:rPr>
              <a:t>. (12 x 10 mm)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Dop.: vyšetření na klinickém pracovišti</a:t>
            </a:r>
          </a:p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0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352928" cy="1273696"/>
          </a:xfrm>
        </p:spPr>
        <p:txBody>
          <a:bodyPr>
            <a:noAutofit/>
          </a:bodyPr>
          <a:lstStyle/>
          <a:p>
            <a:r>
              <a:rPr lang="cs-CZ" sz="6600" dirty="0">
                <a:solidFill>
                  <a:srgbClr val="C00000"/>
                </a:solidFill>
                <a:latin typeface="Arial Black" panose="020B0A04020102020204" pitchFamily="34" charset="0"/>
              </a:rPr>
              <a:t>Stačí ?</a:t>
            </a:r>
            <a:r>
              <a:rPr lang="cs-CZ" sz="6600" dirty="0">
                <a:solidFill>
                  <a:srgbClr val="C00000"/>
                </a:solidFill>
              </a:rPr>
              <a:t>   </a:t>
            </a:r>
            <a:r>
              <a:rPr lang="cs-CZ" sz="6600" dirty="0">
                <a:solidFill>
                  <a:srgbClr val="C00000"/>
                </a:solidFill>
                <a:latin typeface="Arial Black" panose="020B0A04020102020204" pitchFamily="34" charset="0"/>
              </a:rPr>
              <a:t>Nestačí 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EBCAEC-B954-4A50-BC9A-AEEC430A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19" y="480373"/>
            <a:ext cx="3681762" cy="4705264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7140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7" y="116632"/>
            <a:ext cx="8447772" cy="1368152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Urologická klinika FN Plzeň</a:t>
            </a: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27. 11. 2017</a:t>
            </a: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91427"/>
            <a:ext cx="8585199" cy="51300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USG </a:t>
            </a:r>
            <a:r>
              <a:rPr lang="cs-CZ" sz="11200" b="1" dirty="0" err="1">
                <a:solidFill>
                  <a:srgbClr val="C00000"/>
                </a:solidFill>
              </a:rPr>
              <a:t>scrota</a:t>
            </a:r>
            <a:endParaRPr lang="cs-CZ" sz="11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V mírně zvětšeném </a:t>
            </a:r>
            <a:r>
              <a:rPr lang="cs-CZ" sz="11200" b="1" dirty="0" err="1">
                <a:solidFill>
                  <a:srgbClr val="C00000"/>
                </a:solidFill>
              </a:rPr>
              <a:t>normoechogenním</a:t>
            </a:r>
            <a:r>
              <a:rPr lang="cs-CZ" sz="11200" b="1" dirty="0">
                <a:solidFill>
                  <a:srgbClr val="C00000"/>
                </a:solidFill>
              </a:rPr>
              <a:t>  P varleti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bez sférické deformace je centrálně uložena ohraničená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léze s okrajovým </a:t>
            </a:r>
            <a:r>
              <a:rPr lang="cs-CZ" sz="11200" b="1" dirty="0" err="1">
                <a:solidFill>
                  <a:srgbClr val="C00000"/>
                </a:solidFill>
              </a:rPr>
              <a:t>akust</a:t>
            </a:r>
            <a:r>
              <a:rPr lang="cs-CZ" sz="11200" b="1" dirty="0">
                <a:solidFill>
                  <a:srgbClr val="C00000"/>
                </a:solidFill>
              </a:rPr>
              <a:t>. stíněním a naznačenými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</a:t>
            </a:r>
            <a:r>
              <a:rPr lang="cs-CZ" sz="11200" b="1" dirty="0" err="1">
                <a:solidFill>
                  <a:srgbClr val="C00000"/>
                </a:solidFill>
              </a:rPr>
              <a:t>hyperechogenními</a:t>
            </a:r>
            <a:r>
              <a:rPr lang="cs-CZ" sz="11200" b="1" dirty="0">
                <a:solidFill>
                  <a:srgbClr val="C00000"/>
                </a:solidFill>
              </a:rPr>
              <a:t> proužky směřujícími  k hilu varlete,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cévní signál patrný na povrchu ložiska,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vlevo varle i nadvarle </a:t>
            </a:r>
            <a:r>
              <a:rPr lang="cs-CZ" sz="11200" b="1" dirty="0" err="1">
                <a:solidFill>
                  <a:srgbClr val="C00000"/>
                </a:solidFill>
              </a:rPr>
              <a:t>norm</a:t>
            </a:r>
            <a:r>
              <a:rPr lang="cs-CZ" sz="11200" b="1" dirty="0">
                <a:solidFill>
                  <a:srgbClr val="C00000"/>
                </a:solidFill>
              </a:rPr>
              <a:t>. vzhledu, vlevo </a:t>
            </a:r>
            <a:r>
              <a:rPr lang="cs-CZ" sz="11200" b="1" dirty="0" err="1">
                <a:solidFill>
                  <a:srgbClr val="C00000"/>
                </a:solidFill>
              </a:rPr>
              <a:t>incip</a:t>
            </a:r>
            <a:r>
              <a:rPr lang="cs-CZ" sz="11200" b="1" dirty="0">
                <a:solidFill>
                  <a:srgbClr val="C00000"/>
                </a:solidFill>
              </a:rPr>
              <a:t>. 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varikokéla.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V </a:t>
            </a:r>
            <a:r>
              <a:rPr lang="cs-CZ" sz="11200" b="1" dirty="0" err="1">
                <a:solidFill>
                  <a:srgbClr val="C00000"/>
                </a:solidFill>
              </a:rPr>
              <a:t>retroperitoneu</a:t>
            </a:r>
            <a:r>
              <a:rPr lang="cs-CZ" sz="11200" b="1" dirty="0">
                <a:solidFill>
                  <a:srgbClr val="C00000"/>
                </a:solidFill>
              </a:rPr>
              <a:t> ani v pánvi žádné </a:t>
            </a:r>
            <a:r>
              <a:rPr lang="cs-CZ" sz="11200" b="1" dirty="0" err="1">
                <a:solidFill>
                  <a:srgbClr val="C00000"/>
                </a:solidFill>
              </a:rPr>
              <a:t>patol</a:t>
            </a:r>
            <a:r>
              <a:rPr lang="cs-CZ" sz="11200" b="1" dirty="0">
                <a:solidFill>
                  <a:srgbClr val="C00000"/>
                </a:solidFill>
              </a:rPr>
              <a:t>. LUU.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PV 48 x 32 x 23 mm (18 ml) </a:t>
            </a:r>
          </a:p>
          <a:p>
            <a:pPr marL="0" indent="0">
              <a:buNone/>
            </a:pPr>
            <a:r>
              <a:rPr lang="cs-CZ" sz="4800" b="1" dirty="0">
                <a:solidFill>
                  <a:srgbClr val="C00000"/>
                </a:solidFill>
              </a:rPr>
              <a:t>   </a:t>
            </a:r>
            <a:endParaRPr lang="cs-CZ" sz="4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 Dop.: </a:t>
            </a:r>
            <a:r>
              <a:rPr lang="cs-CZ" sz="11200" b="1" u="sng" dirty="0">
                <a:solidFill>
                  <a:srgbClr val="C00000"/>
                </a:solidFill>
              </a:rPr>
              <a:t>převzetí do péče urologické kliniky FN Motol</a:t>
            </a:r>
          </a:p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8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94" y="116632"/>
            <a:ext cx="8312985" cy="2520280"/>
          </a:xfrm>
        </p:spPr>
        <p:txBody>
          <a:bodyPr>
            <a:normAutofit fontScale="90000"/>
          </a:bodyPr>
          <a:lstStyle/>
          <a:p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Hospitalizace na 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Klinice dětské </a:t>
            </a:r>
            <a:r>
              <a:rPr lang="cs-CZ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hematoonkologie</a:t>
            </a: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2. LF UK a FN Motol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28. 11. – 2. 12. 2017</a:t>
            </a: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54" y="2602632"/>
            <a:ext cx="8312986" cy="3994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Diagnóza:  </a:t>
            </a:r>
            <a:r>
              <a:rPr lang="cs-CZ" sz="4400" b="1" dirty="0">
                <a:solidFill>
                  <a:srgbClr val="C00000"/>
                </a:solidFill>
              </a:rPr>
              <a:t>C 629 </a:t>
            </a:r>
          </a:p>
          <a:p>
            <a:pPr marL="0" indent="0">
              <a:buNone/>
            </a:pPr>
            <a:r>
              <a:rPr lang="cs-CZ" sz="4800" b="1" dirty="0">
                <a:solidFill>
                  <a:srgbClr val="C00000"/>
                </a:solidFill>
              </a:rPr>
              <a:t>Zhoubný novotvar–varle–</a:t>
            </a:r>
            <a:r>
              <a:rPr lang="cs-CZ" sz="4800" b="1" dirty="0" err="1">
                <a:solidFill>
                  <a:srgbClr val="C00000"/>
                </a:solidFill>
              </a:rPr>
              <a:t>testis</a:t>
            </a:r>
            <a:endParaRPr lang="cs-CZ" sz="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1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4000" b="1" dirty="0" err="1">
                <a:solidFill>
                  <a:srgbClr val="C00000"/>
                </a:solidFill>
              </a:rPr>
              <a:t>Therapie</a:t>
            </a:r>
            <a:r>
              <a:rPr lang="cs-CZ" sz="4000" b="1" dirty="0">
                <a:solidFill>
                  <a:srgbClr val="C00000"/>
                </a:solidFill>
              </a:rPr>
              <a:t>: 	</a:t>
            </a:r>
            <a:r>
              <a:rPr lang="cs-CZ" sz="4000" b="1" dirty="0" err="1">
                <a:solidFill>
                  <a:srgbClr val="C00000"/>
                </a:solidFill>
              </a:rPr>
              <a:t>Gelsemium</a:t>
            </a:r>
            <a:r>
              <a:rPr lang="cs-CZ" sz="4000" b="1" dirty="0">
                <a:solidFill>
                  <a:srgbClr val="C00000"/>
                </a:solidFill>
              </a:rPr>
              <a:t> 15 CH,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		</a:t>
            </a:r>
            <a:r>
              <a:rPr lang="cs-CZ" sz="4000" b="1" dirty="0" err="1">
                <a:solidFill>
                  <a:srgbClr val="C00000"/>
                </a:solidFill>
              </a:rPr>
              <a:t>Staphysagria</a:t>
            </a:r>
            <a:r>
              <a:rPr lang="cs-CZ" sz="4000" b="1" dirty="0">
                <a:solidFill>
                  <a:srgbClr val="C00000"/>
                </a:solidFill>
              </a:rPr>
              <a:t> 9 CH,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		</a:t>
            </a:r>
            <a:r>
              <a:rPr lang="cs-CZ" sz="4000" b="1" dirty="0" err="1">
                <a:solidFill>
                  <a:srgbClr val="C00000"/>
                </a:solidFill>
              </a:rPr>
              <a:t>Arnica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sz="4000" b="1" dirty="0" err="1">
                <a:solidFill>
                  <a:srgbClr val="C00000"/>
                </a:solidFill>
              </a:rPr>
              <a:t>montana</a:t>
            </a:r>
            <a:r>
              <a:rPr lang="cs-CZ" sz="4000" b="1" dirty="0">
                <a:solidFill>
                  <a:srgbClr val="C00000"/>
                </a:solidFill>
              </a:rPr>
              <a:t> 9 CH</a:t>
            </a:r>
          </a:p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94" y="116632"/>
            <a:ext cx="8312985" cy="2520280"/>
          </a:xfrm>
        </p:spPr>
        <p:txBody>
          <a:bodyPr>
            <a:normAutofit fontScale="90000"/>
          </a:bodyPr>
          <a:lstStyle/>
          <a:p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Hospitalizace na 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Klinice dětské </a:t>
            </a:r>
            <a:r>
              <a:rPr lang="cs-CZ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hematoonkologie</a:t>
            </a: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2. LF UK a FN Motol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28. 11. – 2. 12. 2017</a:t>
            </a: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00" y="2602632"/>
            <a:ext cx="8312985" cy="3922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Diagnóza: </a:t>
            </a:r>
          </a:p>
          <a:p>
            <a:pPr marL="0" indent="0">
              <a:buNone/>
            </a:pPr>
            <a:r>
              <a:rPr lang="cs-CZ" sz="4400" b="1" dirty="0">
                <a:solidFill>
                  <a:srgbClr val="C00000"/>
                </a:solidFill>
              </a:rPr>
              <a:t>C 629 Zhoubný novotvar–varle–</a:t>
            </a:r>
            <a:r>
              <a:rPr lang="cs-CZ" sz="4400" b="1" dirty="0" err="1">
                <a:solidFill>
                  <a:srgbClr val="C00000"/>
                </a:solidFill>
              </a:rPr>
              <a:t>testis</a:t>
            </a:r>
            <a:endParaRPr lang="cs-CZ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4000" b="1" dirty="0" err="1">
                <a:solidFill>
                  <a:srgbClr val="C00000"/>
                </a:solidFill>
              </a:rPr>
              <a:t>Therapie</a:t>
            </a:r>
            <a:r>
              <a:rPr lang="cs-CZ" sz="4000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Premedikace, CA, infúze, </a:t>
            </a:r>
            <a:r>
              <a:rPr lang="cs-CZ" sz="4000" b="1" dirty="0" err="1">
                <a:solidFill>
                  <a:srgbClr val="C00000"/>
                </a:solidFill>
              </a:rPr>
              <a:t>Morphin</a:t>
            </a:r>
            <a:r>
              <a:rPr lang="cs-CZ" sz="4000" b="1" dirty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cs-CZ" sz="4400" b="1" dirty="0">
                <a:solidFill>
                  <a:srgbClr val="C00000"/>
                </a:solidFill>
              </a:rPr>
              <a:t>ORCHIEKTOMIA L. DX.</a:t>
            </a:r>
          </a:p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40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54" y="260648"/>
            <a:ext cx="8362491" cy="2088232"/>
          </a:xfrm>
        </p:spPr>
        <p:txBody>
          <a:bodyPr>
            <a:normAutofit fontScale="90000"/>
          </a:bodyPr>
          <a:lstStyle/>
          <a:p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Dispenzarizace  na 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Klinice dětské </a:t>
            </a:r>
            <a:r>
              <a:rPr lang="cs-CZ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hematoonkologie</a:t>
            </a: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2. LF UK a FN Motol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54" y="2204864"/>
            <a:ext cx="876989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      </a:t>
            </a:r>
            <a:r>
              <a:rPr lang="cs-CZ" sz="4000" b="1" u="sng" dirty="0">
                <a:solidFill>
                  <a:srgbClr val="C00000"/>
                </a:solidFill>
              </a:rPr>
              <a:t>Histologický nález</a:t>
            </a:r>
            <a:r>
              <a:rPr lang="cs-CZ" sz="4000" b="1" dirty="0">
                <a:solidFill>
                  <a:srgbClr val="C00000"/>
                </a:solidFill>
              </a:rPr>
              <a:t>: příznivý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RE: ZRALÝ TERATOM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      CHARAKTERU EPIDERMOIDNÍ CYSTY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		</a:t>
            </a:r>
            <a:r>
              <a:rPr lang="cs-CZ" sz="4000" b="1" dirty="0" err="1">
                <a:solidFill>
                  <a:srgbClr val="C00000"/>
                </a:solidFill>
              </a:rPr>
              <a:t>Onkomarkery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                   všechny negativní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	  opakované kontroly</a:t>
            </a:r>
          </a:p>
          <a:p>
            <a:pPr marL="0" indent="0">
              <a:buNone/>
            </a:pPr>
            <a:endParaRPr lang="cs-CZ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6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54" y="260648"/>
            <a:ext cx="8362491" cy="2088232"/>
          </a:xfrm>
        </p:spPr>
        <p:txBody>
          <a:bodyPr>
            <a:normAutofit fontScale="90000"/>
          </a:bodyPr>
          <a:lstStyle/>
          <a:p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Dosud stálá dispenzarizace</a:t>
            </a:r>
            <a:b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54" y="2335200"/>
            <a:ext cx="8769890" cy="3922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      	     Nemocnost velmi snížena,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      astmatické obtíže žádné, 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        	   jen vyšší </a:t>
            </a:r>
            <a:r>
              <a:rPr lang="cs-CZ" sz="4000" b="1" dirty="0" err="1">
                <a:solidFill>
                  <a:srgbClr val="C00000"/>
                </a:solidFill>
              </a:rPr>
              <a:t>IgE</a:t>
            </a:r>
            <a:r>
              <a:rPr lang="cs-CZ" sz="4000" b="1" dirty="0">
                <a:solidFill>
                  <a:srgbClr val="C00000"/>
                </a:solidFill>
              </a:rPr>
              <a:t> 215,90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			sportuje dále</a:t>
            </a:r>
          </a:p>
        </p:txBody>
      </p:sp>
    </p:spTree>
    <p:extLst>
      <p:ext uri="{BB962C8B-B14F-4D97-AF65-F5344CB8AC3E}">
        <p14:creationId xmlns:p14="http://schemas.microsoft.com/office/powerpoint/2010/main" val="255882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352928" cy="1273696"/>
          </a:xfrm>
        </p:spPr>
        <p:txBody>
          <a:bodyPr>
            <a:noAutofit/>
          </a:bodyPr>
          <a:lstStyle/>
          <a:p>
            <a:r>
              <a:rPr lang="cs-CZ" sz="6600" strike="sngStrike" dirty="0">
                <a:solidFill>
                  <a:srgbClr val="C00000"/>
                </a:solidFill>
                <a:latin typeface="Arial Black" panose="020B0A04020102020204" pitchFamily="34" charset="0"/>
              </a:rPr>
              <a:t>Stačí</a:t>
            </a:r>
            <a:r>
              <a:rPr lang="cs-CZ" sz="6600" dirty="0">
                <a:solidFill>
                  <a:srgbClr val="C00000"/>
                </a:solidFill>
                <a:latin typeface="Arial Black" panose="020B0A04020102020204" pitchFamily="34" charset="0"/>
              </a:rPr>
              <a:t> ?</a:t>
            </a:r>
            <a:r>
              <a:rPr lang="cs-CZ" sz="6600" dirty="0">
                <a:solidFill>
                  <a:srgbClr val="C00000"/>
                </a:solidFill>
              </a:rPr>
              <a:t>   </a:t>
            </a:r>
            <a:r>
              <a:rPr lang="cs-CZ" sz="6600" dirty="0">
                <a:solidFill>
                  <a:srgbClr val="C00000"/>
                </a:solidFill>
                <a:latin typeface="Arial Black" panose="020B0A04020102020204" pitchFamily="34" charset="0"/>
              </a:rPr>
              <a:t>Nestačí 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EBCAEC-B954-4A50-BC9A-AEEC430A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19" y="480373"/>
            <a:ext cx="3681762" cy="4705264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5942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8967" y="445727"/>
            <a:ext cx="4521931" cy="86409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Praktický lékař</a:t>
            </a:r>
          </a:p>
        </p:txBody>
      </p:sp>
      <p:pic>
        <p:nvPicPr>
          <p:cNvPr id="3075" name="Picture 3" descr="D:\P_Dokumenty\Prezentace_Stačí_Nestačí\malý_paci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67" y="1257715"/>
            <a:ext cx="4521932" cy="3349580"/>
          </a:xfrm>
          <a:prstGeom prst="rect">
            <a:avLst/>
          </a:prstGeom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367637" y="4022400"/>
            <a:ext cx="1437997" cy="53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C00000"/>
                </a:solidFill>
              </a:rPr>
              <a:t>Pacient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16216" y="5101186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</a:rPr>
              <a:t>Školy</a:t>
            </a:r>
          </a:p>
          <a:p>
            <a:r>
              <a:rPr lang="cs-CZ" sz="3200" b="1" dirty="0">
                <a:solidFill>
                  <a:srgbClr val="C00000"/>
                </a:solidFill>
              </a:rPr>
              <a:t>Pracoviště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455876" y="5116129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</a:rPr>
              <a:t>Lékárny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5101186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</a:rPr>
              <a:t>Úřady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5685" y="3426396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</a:rPr>
              <a:t>Odborné poradny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6788884" y="3516857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</a:rPr>
              <a:t>Nemocnice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A6E5253-60B8-6B8B-69C6-8AE80031B9D1}"/>
              </a:ext>
            </a:extLst>
          </p:cNvPr>
          <p:cNvSpPr txBox="1">
            <a:spLocks/>
          </p:cNvSpPr>
          <p:nvPr/>
        </p:nvSpPr>
        <p:spPr>
          <a:xfrm>
            <a:off x="6814969" y="2094463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</a:rPr>
              <a:t>Sportovní </a:t>
            </a:r>
          </a:p>
          <a:p>
            <a:r>
              <a:rPr lang="cs-CZ" sz="3200" b="1" dirty="0">
                <a:solidFill>
                  <a:srgbClr val="C00000"/>
                </a:solidFill>
              </a:rPr>
              <a:t>oddíly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8B25548-552D-715C-2E58-5A3369ADF7DA}"/>
              </a:ext>
            </a:extLst>
          </p:cNvPr>
          <p:cNvSpPr txBox="1">
            <a:spLocks/>
          </p:cNvSpPr>
          <p:nvPr/>
        </p:nvSpPr>
        <p:spPr>
          <a:xfrm>
            <a:off x="107504" y="1935609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</a:rPr>
              <a:t>OSPOD</a:t>
            </a:r>
          </a:p>
        </p:txBody>
      </p:sp>
    </p:spTree>
    <p:extLst>
      <p:ext uri="{BB962C8B-B14F-4D97-AF65-F5344CB8AC3E}">
        <p14:creationId xmlns:p14="http://schemas.microsoft.com/office/powerpoint/2010/main" val="34891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1EF9CC-1E7E-40B5-B876-332FD5AC2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" y="332656"/>
            <a:ext cx="8304924" cy="62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2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928992" cy="4608512"/>
          </a:xfrm>
        </p:spPr>
        <p:txBody>
          <a:bodyPr>
            <a:noAutofit/>
          </a:bodyPr>
          <a:lstStyle/>
          <a:p>
            <a:r>
              <a:rPr lang="cs-CZ" sz="6600" dirty="0">
                <a:solidFill>
                  <a:srgbClr val="C00000"/>
                </a:solidFill>
                <a:latin typeface="Arial Black" panose="020B0A04020102020204" pitchFamily="34" charset="0"/>
              </a:rPr>
              <a:t> Kazuistika  </a:t>
            </a:r>
          </a:p>
          <a:p>
            <a:r>
              <a:rPr lang="cs-CZ" sz="6600" dirty="0">
                <a:solidFill>
                  <a:srgbClr val="C00000"/>
                </a:solidFill>
                <a:latin typeface="Arial Black" panose="020B0A04020102020204" pitchFamily="34" charset="0"/>
              </a:rPr>
              <a:t>hocha </a:t>
            </a:r>
          </a:p>
          <a:p>
            <a:endParaRPr 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cs-CZ" sz="5400" dirty="0">
                <a:solidFill>
                  <a:srgbClr val="C00000"/>
                </a:solidFill>
                <a:latin typeface="Arial Black" panose="020B0A04020102020204" pitchFamily="34" charset="0"/>
              </a:rPr>
              <a:t>nar. 3. 2. 2003 </a:t>
            </a:r>
          </a:p>
        </p:txBody>
      </p:sp>
    </p:spTree>
    <p:extLst>
      <p:ext uri="{BB962C8B-B14F-4D97-AF65-F5344CB8AC3E}">
        <p14:creationId xmlns:p14="http://schemas.microsoft.com/office/powerpoint/2010/main" val="61559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ABF9E-6500-4C79-8652-FEA6D3E5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Nynější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7C489-0ACD-4ECB-9E52-4CDCA53A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29. května 2017</a:t>
            </a: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14-ti letý hoch žádá „razítko“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na posudek k zotavovací akci </a:t>
            </a:r>
          </a:p>
          <a:p>
            <a:pPr marL="0" indent="0">
              <a:buNone/>
            </a:pPr>
            <a:r>
              <a:rPr lang="cs-CZ" sz="4400" b="1" i="1" dirty="0">
                <a:solidFill>
                  <a:srgbClr val="C00000"/>
                </a:solidFill>
              </a:rPr>
              <a:t>   Olympiáda dětí a mládeže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Již vyšetřen u sportovního lékaře.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      Razítko snad bude stačit !?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Posudek má evidenční číslo a je za poplatek.</a:t>
            </a:r>
          </a:p>
        </p:txBody>
      </p:sp>
    </p:spTree>
    <p:extLst>
      <p:ext uri="{BB962C8B-B14F-4D97-AF65-F5344CB8AC3E}">
        <p14:creationId xmlns:p14="http://schemas.microsoft.com/office/powerpoint/2010/main" val="191548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Rodinná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86987"/>
            <a:ext cx="8424936" cy="4566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MÁLO VÝZNAMNÁ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Matka nar. 1968, Ing. – geodet,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v r. 2015 rezistence v prsu – malignita vyloučena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Otec matky exitus na AIM v 74 letech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Otec nar. 1969, Ing. zdráv, </a:t>
            </a:r>
            <a:r>
              <a:rPr lang="cs-CZ" b="1" dirty="0" err="1">
                <a:solidFill>
                  <a:srgbClr val="C00000"/>
                </a:solidFill>
              </a:rPr>
              <a:t>longityp</a:t>
            </a:r>
            <a:r>
              <a:rPr lang="cs-CZ" b="1" dirty="0">
                <a:solidFill>
                  <a:srgbClr val="C00000"/>
                </a:solidFill>
              </a:rPr>
              <a:t> – 201 cm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otec otce DM s p. o. léčbou, matka otce zdráva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Sestry nar. 1992 a 1994 zdrávy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621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Sociální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44562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    Plná velmi dobře funkční rodina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VELMI SPORTOVNĚ ZALOŽENÁ RODINA</a:t>
            </a:r>
          </a:p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       studující víceletého gymnázia</a:t>
            </a:r>
          </a:p>
          <a:p>
            <a:pPr marL="0" indent="0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DA0BF-0952-425E-8B7F-7C12B67A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Osobní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FE00-4186-4EB9-A450-8AB87D29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6745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990000"/>
                </a:solidFill>
              </a:rPr>
              <a:t> </a:t>
            </a:r>
            <a:r>
              <a:rPr lang="cs-CZ" altLang="cs-CZ" b="1" dirty="0">
                <a:solidFill>
                  <a:srgbClr val="C00000"/>
                </a:solidFill>
              </a:rPr>
              <a:t>IV. fyziologická gravidita,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III. para ve 40. týdnu záhlavím (1x UPT)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porodní hmotnost 3 620g, porodní délka 51 cm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Apgar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sc</a:t>
            </a:r>
            <a:r>
              <a:rPr lang="cs-CZ" altLang="cs-CZ" b="1" dirty="0">
                <a:solidFill>
                  <a:srgbClr val="C00000"/>
                </a:solidFill>
              </a:rPr>
              <a:t>. 9 – 10 – 10, stagnační cyanóza,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 FOA 4 mm, VSD 1 mm, </a:t>
            </a:r>
            <a:r>
              <a:rPr lang="cs-CZ" altLang="cs-CZ" b="1" dirty="0" err="1">
                <a:solidFill>
                  <a:srgbClr val="C00000"/>
                </a:solidFill>
              </a:rPr>
              <a:t>icterus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neonatorum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levis</a:t>
            </a:r>
            <a:endParaRPr lang="cs-CZ" alt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	     zralý, </a:t>
            </a:r>
            <a:r>
              <a:rPr lang="cs-CZ" altLang="cs-CZ" b="1" dirty="0" err="1">
                <a:solidFill>
                  <a:srgbClr val="C00000"/>
                </a:solidFill>
              </a:rPr>
              <a:t>eutrofický</a:t>
            </a:r>
            <a:r>
              <a:rPr lang="cs-CZ" altLang="cs-CZ" b="1" dirty="0">
                <a:solidFill>
                  <a:srgbClr val="C00000"/>
                </a:solidFill>
              </a:rPr>
              <a:t> novorozenec</a:t>
            </a:r>
          </a:p>
        </p:txBody>
      </p:sp>
    </p:spTree>
    <p:extLst>
      <p:ext uri="{BB962C8B-B14F-4D97-AF65-F5344CB8AC3E}">
        <p14:creationId xmlns:p14="http://schemas.microsoft.com/office/powerpoint/2010/main" val="241344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956</Words>
  <Application>Microsoft Office PowerPoint</Application>
  <PresentationFormat>Předvádění na obrazovce (4:3)</PresentationFormat>
  <Paragraphs>156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Motiv sady Office</vt:lpstr>
      <vt:lpstr>NEFRO – UROLOGIE DĚTSKÉHO VĚKU A LÁZEŇSKÁ LÉČBA   Lázně Kynžvart 17. 9. 2022</vt:lpstr>
      <vt:lpstr> </vt:lpstr>
      <vt:lpstr>Praktický lékař</vt:lpstr>
      <vt:lpstr>Prezentace aplikace PowerPoint</vt:lpstr>
      <vt:lpstr> </vt:lpstr>
      <vt:lpstr>Nynější vyšetření</vt:lpstr>
      <vt:lpstr>Rodinná anamnéza</vt:lpstr>
      <vt:lpstr>Sociální anamnéza</vt:lpstr>
      <vt:lpstr>Osobní anamnéza</vt:lpstr>
      <vt:lpstr>Osobní anamnéza</vt:lpstr>
      <vt:lpstr>Osobní anamnéza</vt:lpstr>
      <vt:lpstr>Osobní anamnéza</vt:lpstr>
      <vt:lpstr>  </vt:lpstr>
      <vt:lpstr>  </vt:lpstr>
      <vt:lpstr>  </vt:lpstr>
      <vt:lpstr>Osobní anamnéza</vt:lpstr>
      <vt:lpstr>Nynější vyšetření</vt:lpstr>
      <vt:lpstr>Klinické vyšetření </vt:lpstr>
      <vt:lpstr> Urologické vyšetření K. V. 14. 11. 2017  </vt:lpstr>
      <vt:lpstr> Urologická klinika FN Plzeň 27. 11. 2017  </vt:lpstr>
      <vt:lpstr> Hospitalizace na  Klinice dětské hematoonkologie  2. LF UK a FN Motol 28. 11. – 2. 12. 2017  </vt:lpstr>
      <vt:lpstr> Hospitalizace na  Klinice dětské hematoonkologie  2. LF UK a FN Motol 28. 11. – 2. 12. 2017  </vt:lpstr>
      <vt:lpstr>  Dispenzarizace  na  Klinice dětské hematoonkologie  2. LF UK a FN Motol   </vt:lpstr>
      <vt:lpstr>  Dosud stálá dispenzarizace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Zdeňka Růžičková</cp:lastModifiedBy>
  <cp:revision>168</cp:revision>
  <dcterms:created xsi:type="dcterms:W3CDTF">2020-02-21T08:23:38Z</dcterms:created>
  <dcterms:modified xsi:type="dcterms:W3CDTF">2022-09-15T20:30:22Z</dcterms:modified>
</cp:coreProperties>
</file>