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257" r:id="rId4"/>
    <p:sldId id="258" r:id="rId5"/>
    <p:sldId id="259" r:id="rId6"/>
    <p:sldId id="263" r:id="rId7"/>
    <p:sldId id="264" r:id="rId8"/>
    <p:sldId id="260" r:id="rId9"/>
    <p:sldId id="262" r:id="rId10"/>
    <p:sldId id="265" r:id="rId11"/>
    <p:sldId id="283" r:id="rId12"/>
    <p:sldId id="266" r:id="rId13"/>
    <p:sldId id="267" r:id="rId14"/>
    <p:sldId id="268" r:id="rId15"/>
    <p:sldId id="269" r:id="rId16"/>
    <p:sldId id="270" r:id="rId17"/>
    <p:sldId id="271" r:id="rId18"/>
    <p:sldId id="275" r:id="rId19"/>
    <p:sldId id="276" r:id="rId20"/>
    <p:sldId id="273" r:id="rId21"/>
    <p:sldId id="274" r:id="rId22"/>
    <p:sldId id="282" r:id="rId23"/>
    <p:sldId id="281" r:id="rId24"/>
    <p:sldId id="279" r:id="rId2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elestia-R1---OverlayTitleHD.png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8823" cy="685621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1"/>
          <p:cNvSpPr txBox="1">
            <a:spLocks noGrp="1"/>
          </p:cNvSpPr>
          <p:nvPr>
            <p:ph type="ctrTitle"/>
          </p:nvPr>
        </p:nvSpPr>
        <p:spPr>
          <a:xfrm>
            <a:off x="3962396" y="1964268"/>
            <a:ext cx="7197727" cy="2421468"/>
          </a:xfrm>
        </p:spPr>
        <p:txBody>
          <a:bodyPr anchor="b"/>
          <a:lstStyle>
            <a:lvl1pPr algn="r">
              <a:defRPr sz="4800"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4" name="Subtitle 2"/>
          <p:cNvSpPr txBox="1">
            <a:spLocks noGrp="1"/>
          </p:cNvSpPr>
          <p:nvPr>
            <p:ph type="subTitle" idx="1"/>
          </p:nvPr>
        </p:nvSpPr>
        <p:spPr>
          <a:xfrm>
            <a:off x="3962396" y="4385727"/>
            <a:ext cx="7197727" cy="1405469"/>
          </a:xfrm>
        </p:spPr>
        <p:txBody>
          <a:bodyPr anchor="t"/>
          <a:lstStyle>
            <a:lvl1pPr marL="0" indent="0" algn="r">
              <a:buNone/>
              <a:defRPr cap="all"/>
            </a:lvl1pPr>
          </a:lstStyle>
          <a:p>
            <a:pPr lvl="0"/>
            <a:r>
              <a:rPr lang="cs-CZ"/>
              <a:t>Kliknutím můžete upravit styl předlohy.</a:t>
            </a:r>
            <a:endParaRPr lang="en-US"/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7"/>
          </p:nvPr>
        </p:nvSpPr>
        <p:spPr>
          <a:xfrm>
            <a:off x="8932554" y="5870576"/>
            <a:ext cx="1600200" cy="377820"/>
          </a:xfrm>
        </p:spPr>
        <p:txBody>
          <a:bodyPr/>
          <a:lstStyle>
            <a:lvl1pPr>
              <a:defRPr/>
            </a:lvl1pPr>
          </a:lstStyle>
          <a:p>
            <a:pPr lvl="0"/>
            <a:fld id="{C003E1E8-0CC1-4C27-8995-F2266717425B}" type="datetime1">
              <a:rPr lang="en-US"/>
              <a:pPr lvl="0"/>
              <a:t>9/16/2022</a:t>
            </a:fld>
            <a:endParaRPr lang="en-US"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9"/>
          </p:nvPr>
        </p:nvSpPr>
        <p:spPr>
          <a:xfrm>
            <a:off x="3962396" y="5870576"/>
            <a:ext cx="4893960" cy="377820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8"/>
          </p:nvPr>
        </p:nvSpPr>
        <p:spPr>
          <a:xfrm>
            <a:off x="10608960" y="5870576"/>
            <a:ext cx="551163" cy="377820"/>
          </a:xfrm>
        </p:spPr>
        <p:txBody>
          <a:bodyPr/>
          <a:lstStyle>
            <a:lvl1pPr>
              <a:defRPr/>
            </a:lvl1pPr>
          </a:lstStyle>
          <a:p>
            <a:pPr lvl="0"/>
            <a:fld id="{241ECA9B-E24C-488D-8120-D3F95F6E9A3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315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elestia-R1---OverlayContentHD.png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3" cy="685621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1"/>
          <p:cNvSpPr txBox="1">
            <a:spLocks noGrp="1"/>
          </p:cNvSpPr>
          <p:nvPr>
            <p:ph type="title"/>
          </p:nvPr>
        </p:nvSpPr>
        <p:spPr>
          <a:xfrm>
            <a:off x="685800" y="4732861"/>
            <a:ext cx="10131423" cy="566735"/>
          </a:xfrm>
        </p:spPr>
        <p:txBody>
          <a:bodyPr anchor="b"/>
          <a:lstStyle>
            <a:lvl1pPr>
              <a:defRPr sz="2400"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4" name="Picture Placeholder 2"/>
          <p:cNvSpPr txBox="1">
            <a:spLocks noGrp="1"/>
          </p:cNvSpPr>
          <p:nvPr>
            <p:ph type="pic" idx="4294967295"/>
          </p:nvPr>
        </p:nvSpPr>
        <p:spPr>
          <a:xfrm>
            <a:off x="1371600" y="932111"/>
            <a:ext cx="8759823" cy="3164976"/>
          </a:xfrm>
          <a:ln w="50804" cap="sq">
            <a:solidFill>
              <a:srgbClr val="FFFFFF"/>
            </a:solidFill>
            <a:prstDash val="solid"/>
            <a:miter/>
          </a:ln>
          <a:effectLst>
            <a:outerShdw dir="16200000" algn="tl">
              <a:srgbClr val="000000">
                <a:alpha val="43000"/>
              </a:srgbClr>
            </a:outerShdw>
          </a:effectLst>
        </p:spPr>
        <p:txBody>
          <a:bodyPr anchor="t" anchorCtr="1"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5" name="Text Placeholder 3"/>
          <p:cNvSpPr txBox="1">
            <a:spLocks noGrp="1"/>
          </p:cNvSpPr>
          <p:nvPr>
            <p:ph type="body" idx="4294967295"/>
          </p:nvPr>
        </p:nvSpPr>
        <p:spPr>
          <a:xfrm>
            <a:off x="685800" y="5299606"/>
            <a:ext cx="10131423" cy="493711"/>
          </a:xfrm>
        </p:spPr>
        <p:txBody>
          <a:bodyPr anchor="t"/>
          <a:lstStyle>
            <a:lvl1pPr marL="0" indent="0">
              <a:buNone/>
              <a:defRPr sz="140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2A8E1EE-F6BD-4328-B52D-7418A2F0BD57}" type="datetime1">
              <a:rPr lang="en-US"/>
              <a:pPr lvl="0"/>
              <a:t>9/16/2022</a:t>
            </a:fld>
            <a:endParaRPr lang="en-US"/>
          </a:p>
        </p:txBody>
      </p:sp>
      <p:sp>
        <p:nvSpPr>
          <p:cNvPr id="7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8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4A13961-BBC8-415E-98CB-C9F9D0262F6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236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elestia-R1---OverlayContentHD.png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3" cy="685621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1"/>
          <p:cNvSpPr txBox="1">
            <a:spLocks noGrp="1"/>
          </p:cNvSpPr>
          <p:nvPr>
            <p:ph type="title"/>
          </p:nvPr>
        </p:nvSpPr>
        <p:spPr>
          <a:xfrm>
            <a:off x="685800" y="609603"/>
            <a:ext cx="10131423" cy="3124203"/>
          </a:xfrm>
        </p:spPr>
        <p:txBody>
          <a:bodyPr/>
          <a:lstStyle>
            <a:lvl1pPr>
              <a:defRPr sz="3200" cap="none"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4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685800" y="4343400"/>
            <a:ext cx="10131423" cy="1447796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6F0F1D1-B206-481C-8F62-08A3743940E0}" type="datetime1">
              <a:rPr lang="en-US"/>
              <a:pPr lvl="0"/>
              <a:t>9/16/2022</a:t>
            </a:fld>
            <a:endParaRPr lang="en-US"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0C9E6E0-72BA-44E8-92BF-7B270850E14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214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" descr="Celestia-R1---OverlayContentHD.png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3" cy="685621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Box 14"/>
          <p:cNvSpPr txBox="1"/>
          <p:nvPr/>
        </p:nvSpPr>
        <p:spPr>
          <a:xfrm>
            <a:off x="10237869" y="2743200"/>
            <a:ext cx="609603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0" b="0" i="0" u="none" strike="noStrike" kern="1200" cap="all" spc="0" baseline="0">
                <a:solidFill>
                  <a:srgbClr val="FFFFFF"/>
                </a:solidFill>
                <a:uFillTx/>
                <a:latin typeface="Calibri"/>
              </a:rPr>
              <a:t>”</a:t>
            </a:r>
          </a:p>
        </p:txBody>
      </p:sp>
      <p:sp>
        <p:nvSpPr>
          <p:cNvPr id="4" name="TextBox 10"/>
          <p:cNvSpPr txBox="1"/>
          <p:nvPr/>
        </p:nvSpPr>
        <p:spPr>
          <a:xfrm>
            <a:off x="488271" y="823334"/>
            <a:ext cx="609603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0" b="0" i="0" u="none" strike="noStrike" kern="1200" cap="all" spc="0" baseline="0">
                <a:solidFill>
                  <a:srgbClr val="FFFFFF"/>
                </a:solidFill>
                <a:uFillTx/>
                <a:latin typeface="Calibri"/>
              </a:rPr>
              <a:t>“</a:t>
            </a:r>
          </a:p>
        </p:txBody>
      </p:sp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992270" y="609603"/>
            <a:ext cx="9550395" cy="2743200"/>
          </a:xfrm>
        </p:spPr>
        <p:txBody>
          <a:bodyPr/>
          <a:lstStyle>
            <a:lvl1pPr>
              <a:defRPr sz="3200" cap="none"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6" name="Text Placeholder 9"/>
          <p:cNvSpPr txBox="1">
            <a:spLocks noGrp="1"/>
          </p:cNvSpPr>
          <p:nvPr>
            <p:ph type="body" idx="4294967295"/>
          </p:nvPr>
        </p:nvSpPr>
        <p:spPr>
          <a:xfrm>
            <a:off x="1097874" y="3352803"/>
            <a:ext cx="9339187" cy="38100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687464" y="4343400"/>
            <a:ext cx="10152363" cy="1447796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1454DBE-1DFE-4910-BF82-3D6710B4CCC0}" type="datetime1">
              <a:rPr lang="en-US"/>
              <a:pPr lvl="0"/>
              <a:t>9/16/2022</a:t>
            </a:fld>
            <a:endParaRPr lang="en-US"/>
          </a:p>
        </p:txBody>
      </p:sp>
      <p:sp>
        <p:nvSpPr>
          <p:cNvPr id="9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10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E05DC4B-5643-48ED-B274-1D5566E9548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600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elestia-R1---OverlayContentHD.png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3" cy="685621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1"/>
          <p:cNvSpPr txBox="1">
            <a:spLocks noGrp="1"/>
          </p:cNvSpPr>
          <p:nvPr>
            <p:ph type="title"/>
          </p:nvPr>
        </p:nvSpPr>
        <p:spPr>
          <a:xfrm>
            <a:off x="685800" y="3308582"/>
            <a:ext cx="10131423" cy="1468800"/>
          </a:xfrm>
        </p:spPr>
        <p:txBody>
          <a:bodyPr anchor="b"/>
          <a:lstStyle>
            <a:lvl1pPr>
              <a:defRPr sz="3200" cap="none"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4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685800" y="4777383"/>
            <a:ext cx="10131423" cy="860395"/>
          </a:xfrm>
        </p:spPr>
        <p:txBody>
          <a:bodyPr anchor="t"/>
          <a:lstStyle>
            <a:lvl1pPr marL="0" indent="0">
              <a:buNone/>
              <a:defRPr sz="200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B302203-4206-4861-83B1-1481C9E8FDF8}" type="datetime1">
              <a:rPr lang="en-US"/>
              <a:pPr lvl="0"/>
              <a:t>9/16/2022</a:t>
            </a:fld>
            <a:endParaRPr lang="en-US"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0335FC2-5257-4109-B5F0-52CB3201570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223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Celestia-R1---OverlayContentHD.png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3" cy="685621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Box 12"/>
          <p:cNvSpPr txBox="1"/>
          <p:nvPr/>
        </p:nvSpPr>
        <p:spPr>
          <a:xfrm>
            <a:off x="10237869" y="2743200"/>
            <a:ext cx="609603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0" b="0" i="0" u="none" strike="noStrike" kern="1200" cap="all" spc="0" baseline="0">
                <a:solidFill>
                  <a:srgbClr val="FFFFFF"/>
                </a:solidFill>
                <a:uFillTx/>
                <a:latin typeface="Calibri"/>
              </a:rPr>
              <a:t>”</a:t>
            </a:r>
          </a:p>
        </p:txBody>
      </p:sp>
      <p:sp>
        <p:nvSpPr>
          <p:cNvPr id="4" name="TextBox 13"/>
          <p:cNvSpPr txBox="1"/>
          <p:nvPr/>
        </p:nvSpPr>
        <p:spPr>
          <a:xfrm>
            <a:off x="488271" y="823334"/>
            <a:ext cx="609603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0" b="0" i="0" u="none" strike="noStrike" kern="1200" cap="all" spc="0" baseline="0">
                <a:solidFill>
                  <a:srgbClr val="FFFFFF"/>
                </a:solidFill>
                <a:uFillTx/>
                <a:latin typeface="Calibri"/>
              </a:rPr>
              <a:t>“</a:t>
            </a:r>
          </a:p>
        </p:txBody>
      </p:sp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992270" y="609603"/>
            <a:ext cx="9550395" cy="2743200"/>
          </a:xfrm>
        </p:spPr>
        <p:txBody>
          <a:bodyPr/>
          <a:lstStyle>
            <a:lvl1pPr>
              <a:defRPr sz="3200" cap="none"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6" name="Text Placeholder 9"/>
          <p:cNvSpPr txBox="1">
            <a:spLocks noGrp="1"/>
          </p:cNvSpPr>
          <p:nvPr>
            <p:ph type="body" idx="4294967295"/>
          </p:nvPr>
        </p:nvSpPr>
        <p:spPr>
          <a:xfrm>
            <a:off x="685800" y="3886200"/>
            <a:ext cx="10135438" cy="888997"/>
          </a:xfrm>
        </p:spPr>
        <p:txBody>
          <a:bodyPr anchor="b"/>
          <a:lstStyle>
            <a:lvl1pPr marL="0">
              <a:buNone/>
              <a:defRPr sz="240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685800" y="4775197"/>
            <a:ext cx="10135438" cy="1015998"/>
          </a:xfrm>
        </p:spPr>
        <p:txBody>
          <a:bodyPr anchor="t"/>
          <a:lstStyle>
            <a:lvl1pPr marL="0" indent="0">
              <a:buNone/>
              <a:defRPr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571ECD4-11BF-49C0-A790-214B3B841218}" type="datetime1">
              <a:rPr lang="en-US"/>
              <a:pPr lvl="0"/>
              <a:t>9/16/2022</a:t>
            </a:fld>
            <a:endParaRPr lang="en-US"/>
          </a:p>
        </p:txBody>
      </p:sp>
      <p:sp>
        <p:nvSpPr>
          <p:cNvPr id="9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10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719C1D7-98E1-4ADE-8584-6CC6135D234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621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elestia-R1---OverlayContentHD.png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3" cy="685621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1"/>
          <p:cNvSpPr txBox="1">
            <a:spLocks noGrp="1"/>
          </p:cNvSpPr>
          <p:nvPr>
            <p:ph type="title"/>
          </p:nvPr>
        </p:nvSpPr>
        <p:spPr>
          <a:xfrm>
            <a:off x="685800" y="609603"/>
            <a:ext cx="10131423" cy="2743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4" name="Text Placeholder 9"/>
          <p:cNvSpPr txBox="1">
            <a:spLocks noGrp="1"/>
          </p:cNvSpPr>
          <p:nvPr>
            <p:ph type="body" idx="4294967295"/>
          </p:nvPr>
        </p:nvSpPr>
        <p:spPr>
          <a:xfrm>
            <a:off x="685800" y="3505196"/>
            <a:ext cx="10131423" cy="838203"/>
          </a:xfrm>
        </p:spPr>
        <p:txBody>
          <a:bodyPr anchor="b"/>
          <a:lstStyle>
            <a:lvl1pPr marL="0">
              <a:buNone/>
              <a:defRPr sz="280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685800" y="4343400"/>
            <a:ext cx="10131423" cy="1447796"/>
          </a:xfrm>
        </p:spPr>
        <p:txBody>
          <a:bodyPr anchor="t"/>
          <a:lstStyle>
            <a:lvl1pPr marL="0" indent="0">
              <a:buNone/>
              <a:defRPr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EF5B913-E1D0-4996-8443-67951599DB21}" type="datetime1">
              <a:rPr lang="en-US"/>
              <a:pPr lvl="0"/>
              <a:t>9/16/2022</a:t>
            </a:fld>
            <a:endParaRPr lang="en-US"/>
          </a:p>
        </p:txBody>
      </p:sp>
      <p:sp>
        <p:nvSpPr>
          <p:cNvPr id="7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8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46C67A5-2401-40A6-A6C8-E30B9A06FAA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8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elestia-R1---OverlayContentHD.png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3" cy="685621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A776824-8DEA-449F-8EC9-F3BB87B94E5C}" type="datetime1">
              <a:rPr lang="en-US"/>
              <a:pPr lvl="0"/>
              <a:t>9/16/2022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6581804-3F8E-4B4D-9C2F-4D28B8D8279C}" type="slidenum">
              <a:t>‹#›</a:t>
            </a:fld>
            <a:endParaRPr lang="en-US"/>
          </a:p>
        </p:txBody>
      </p:sp>
      <p:sp>
        <p:nvSpPr>
          <p:cNvPr id="7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418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elestia-R1---OverlayContentHD.png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3" cy="685621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8658673" y="609603"/>
            <a:ext cx="2158550" cy="5181603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4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685800" y="609603"/>
            <a:ext cx="7832119" cy="5181603"/>
          </a:xfrm>
        </p:spPr>
        <p:txBody>
          <a:bodyPr vert="eaVert" anchor="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7C48AC1-7050-44B8-AA0E-CAED227B56C0}" type="datetime1">
              <a:rPr lang="en-US"/>
              <a:pPr lvl="0"/>
              <a:t>9/16/2022</a:t>
            </a:fld>
            <a:endParaRPr lang="en-US"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582D1FC-3241-4A83-A70C-5E501DC9007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421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elestia-R1---OverlayContentHD.png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3" cy="685621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4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AB98909-6B75-45EA-8300-55499D52B306}" type="datetime1">
              <a:rPr lang="en-US"/>
              <a:pPr lvl="0"/>
              <a:t>9/16/2022</a:t>
            </a:fld>
            <a:endParaRPr lang="en-US"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333C36B-75DB-40AB-822E-10C536F6FED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035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elestia-R1---OverlayContentHD.png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3" cy="685621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1"/>
          <p:cNvSpPr txBox="1">
            <a:spLocks noGrp="1"/>
          </p:cNvSpPr>
          <p:nvPr>
            <p:ph type="title"/>
          </p:nvPr>
        </p:nvSpPr>
        <p:spPr>
          <a:xfrm>
            <a:off x="685800" y="3308582"/>
            <a:ext cx="10131423" cy="1468800"/>
          </a:xfrm>
        </p:spPr>
        <p:txBody>
          <a:bodyPr anchor="b"/>
          <a:lstStyle>
            <a:lvl1pPr>
              <a:defRPr sz="4000"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4" name="Text Placeholder 2"/>
          <p:cNvSpPr txBox="1">
            <a:spLocks noGrp="1"/>
          </p:cNvSpPr>
          <p:nvPr>
            <p:ph type="body" idx="1"/>
          </p:nvPr>
        </p:nvSpPr>
        <p:spPr>
          <a:xfrm>
            <a:off x="685800" y="4777383"/>
            <a:ext cx="10131423" cy="860395"/>
          </a:xfrm>
        </p:spPr>
        <p:txBody>
          <a:bodyPr anchor="t"/>
          <a:lstStyle>
            <a:lvl1pPr marL="0" indent="0">
              <a:buNone/>
              <a:defRPr sz="2000" cap="all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338F43B-AF47-4B75-8BFC-E1D665905921}" type="datetime1">
              <a:rPr lang="en-US"/>
              <a:pPr lvl="0"/>
              <a:t>9/16/2022</a:t>
            </a:fld>
            <a:endParaRPr lang="en-US"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788AA0C-08B2-4962-87BE-B29A7B8DAB7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047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elestia-R1---OverlayContentHD.png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3" cy="685621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4" name="Content Placeholder 2"/>
          <p:cNvSpPr txBox="1">
            <a:spLocks noGrp="1"/>
          </p:cNvSpPr>
          <p:nvPr>
            <p:ph idx="1"/>
          </p:nvPr>
        </p:nvSpPr>
        <p:spPr>
          <a:xfrm>
            <a:off x="685800" y="2142064"/>
            <a:ext cx="4995330" cy="364913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Content Placeholder 3"/>
          <p:cNvSpPr txBox="1">
            <a:spLocks noGrp="1"/>
          </p:cNvSpPr>
          <p:nvPr>
            <p:ph idx="2"/>
          </p:nvPr>
        </p:nvSpPr>
        <p:spPr>
          <a:xfrm>
            <a:off x="5821893" y="2142064"/>
            <a:ext cx="4995330" cy="364913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FB962F6-6EAD-4EC4-A857-93F73B264DA6}" type="datetime1">
              <a:rPr lang="en-US"/>
              <a:pPr lvl="0"/>
              <a:t>9/16/2022</a:t>
            </a:fld>
            <a:endParaRPr lang="en-US"/>
          </a:p>
        </p:txBody>
      </p:sp>
      <p:sp>
        <p:nvSpPr>
          <p:cNvPr id="7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8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2DD9B94-DE92-4FB1-A689-E8B44994F9A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650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973671" y="2218270"/>
            <a:ext cx="4709050" cy="576264"/>
          </a:xfrm>
        </p:spPr>
        <p:txBody>
          <a:bodyPr anchor="b">
            <a:no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685800" y="2870201"/>
            <a:ext cx="4996921" cy="2920995"/>
          </a:xfrm>
        </p:spPr>
        <p:txBody>
          <a:bodyPr anchor="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3"/>
          </p:nvPr>
        </p:nvSpPr>
        <p:spPr>
          <a:xfrm>
            <a:off x="6096003" y="2226737"/>
            <a:ext cx="4722811" cy="576264"/>
          </a:xfrm>
        </p:spPr>
        <p:txBody>
          <a:bodyPr anchor="b">
            <a:no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idx="4"/>
          </p:nvPr>
        </p:nvSpPr>
        <p:spPr>
          <a:xfrm>
            <a:off x="5823484" y="2870201"/>
            <a:ext cx="4995330" cy="2920995"/>
          </a:xfrm>
        </p:spPr>
        <p:txBody>
          <a:bodyPr anchor="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Date Placeholder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4134690-C6FD-46CB-AB51-5E9EC8E56387}" type="datetime1">
              <a:rPr lang="en-US"/>
              <a:pPr lvl="0"/>
              <a:t>9/16/2022</a:t>
            </a:fld>
            <a:endParaRPr lang="en-US"/>
          </a:p>
        </p:txBody>
      </p:sp>
      <p:sp>
        <p:nvSpPr>
          <p:cNvPr id="8" name="Footer Placeholder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9" name="Slide Number Placeholder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B12ADF3-4D06-445F-9DC5-90C888EA1C6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744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elestia-R1---OverlayContentHD.png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3" cy="685621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4" name="Date Placeholder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B78ECF7-FA4F-47FA-8030-99997E993F53}" type="datetime1">
              <a:rPr lang="en-US"/>
              <a:pPr lvl="0"/>
              <a:t>9/16/2022</a:t>
            </a:fld>
            <a:endParaRPr lang="en-US"/>
          </a:p>
        </p:txBody>
      </p:sp>
      <p:sp>
        <p:nvSpPr>
          <p:cNvPr id="5" name="Footer Placeholder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570D1D2-744F-44DF-81FC-FFEE2BF9DE8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775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elestia-R1---OverlayContentHD.png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3" cy="685621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Date Placeholder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DF69657-7D8D-48C9-9FFA-6C830E51C5AF}" type="datetime1">
              <a:rPr lang="en-US"/>
              <a:pPr lvl="0"/>
              <a:t>9/16/2022</a:t>
            </a:fld>
            <a:endParaRPr lang="en-US"/>
          </a:p>
        </p:txBody>
      </p:sp>
      <p:sp>
        <p:nvSpPr>
          <p:cNvPr id="4" name="Footer Placeholder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Slide Number Placehold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5D6BE28-4B26-4C88-8A99-830B4F8E0E9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650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elestia-R1---OverlayContentHD.png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3" cy="685621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1"/>
          <p:cNvSpPr txBox="1">
            <a:spLocks noGrp="1"/>
          </p:cNvSpPr>
          <p:nvPr>
            <p:ph type="title"/>
          </p:nvPr>
        </p:nvSpPr>
        <p:spPr>
          <a:xfrm>
            <a:off x="685800" y="2074334"/>
            <a:ext cx="3680880" cy="1371600"/>
          </a:xfrm>
        </p:spPr>
        <p:txBody>
          <a:bodyPr anchor="b"/>
          <a:lstStyle>
            <a:lvl1pPr>
              <a:defRPr sz="2400"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4" name="Content Placeholder 2"/>
          <p:cNvSpPr txBox="1">
            <a:spLocks noGrp="1"/>
          </p:cNvSpPr>
          <p:nvPr>
            <p:ph idx="1"/>
          </p:nvPr>
        </p:nvSpPr>
        <p:spPr>
          <a:xfrm>
            <a:off x="4648196" y="609603"/>
            <a:ext cx="6169027" cy="518160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Text Placeholder 3"/>
          <p:cNvSpPr txBox="1">
            <a:spLocks noGrp="1"/>
          </p:cNvSpPr>
          <p:nvPr>
            <p:ph type="body" idx="2"/>
          </p:nvPr>
        </p:nvSpPr>
        <p:spPr>
          <a:xfrm>
            <a:off x="685800" y="3445934"/>
            <a:ext cx="3680880" cy="1828800"/>
          </a:xfrm>
        </p:spPr>
        <p:txBody>
          <a:bodyPr anchor="t"/>
          <a:lstStyle>
            <a:lvl1pPr marL="0" indent="0">
              <a:buNone/>
              <a:defRPr sz="160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FEBF540-4265-486E-A240-1DA8D4C2CB3A}" type="datetime1">
              <a:rPr lang="en-US"/>
              <a:pPr lvl="0"/>
              <a:t>9/16/2022</a:t>
            </a:fld>
            <a:endParaRPr lang="en-US"/>
          </a:p>
        </p:txBody>
      </p:sp>
      <p:sp>
        <p:nvSpPr>
          <p:cNvPr id="7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8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7F91BD8-4791-4755-9090-76423446C2C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629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elestia-R1---OverlayContentHD.png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3" cy="685621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1"/>
          <p:cNvSpPr txBox="1">
            <a:spLocks noGrp="1"/>
          </p:cNvSpPr>
          <p:nvPr>
            <p:ph type="title"/>
          </p:nvPr>
        </p:nvSpPr>
        <p:spPr>
          <a:xfrm>
            <a:off x="685800" y="1600200"/>
            <a:ext cx="6164656" cy="1371600"/>
          </a:xfrm>
        </p:spPr>
        <p:txBody>
          <a:bodyPr anchor="b"/>
          <a:lstStyle>
            <a:lvl1pPr>
              <a:defRPr sz="2800"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4" name="Picture Placeholder 2"/>
          <p:cNvSpPr txBox="1">
            <a:spLocks noGrp="1"/>
          </p:cNvSpPr>
          <p:nvPr>
            <p:ph type="pic" idx="1"/>
          </p:nvPr>
        </p:nvSpPr>
        <p:spPr>
          <a:xfrm>
            <a:off x="7536256" y="914400"/>
            <a:ext cx="3280976" cy="4572000"/>
          </a:xfrm>
          <a:ln w="50804" cap="sq">
            <a:solidFill>
              <a:srgbClr val="FFFFFF"/>
            </a:solidFill>
            <a:prstDash val="solid"/>
            <a:miter/>
          </a:ln>
          <a:effectLst>
            <a:outerShdw dir="16200000" algn="tl">
              <a:srgbClr val="000000">
                <a:alpha val="43000"/>
              </a:srgbClr>
            </a:outerShdw>
          </a:effectLst>
        </p:spPr>
        <p:txBody>
          <a:bodyPr anchor="t" anchorCtr="1"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5" name="Text Placeholder 3"/>
          <p:cNvSpPr txBox="1">
            <a:spLocks noGrp="1"/>
          </p:cNvSpPr>
          <p:nvPr>
            <p:ph type="body" idx="2"/>
          </p:nvPr>
        </p:nvSpPr>
        <p:spPr>
          <a:xfrm>
            <a:off x="685800" y="2971800"/>
            <a:ext cx="6164656" cy="1828800"/>
          </a:xfrm>
        </p:spPr>
        <p:txBody>
          <a:bodyPr anchor="t"/>
          <a:lstStyle>
            <a:lvl1pPr marL="0" indent="0">
              <a:buNone/>
              <a:defRPr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54FB714-532A-43ED-8574-E309D6655D87}" type="datetime1">
              <a:rPr lang="en-US"/>
              <a:pPr lvl="0"/>
              <a:t>9/16/2022</a:t>
            </a:fld>
            <a:endParaRPr lang="en-US"/>
          </a:p>
        </p:txBody>
      </p:sp>
      <p:sp>
        <p:nvSpPr>
          <p:cNvPr id="7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8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FA7357A-B16A-4864-9BF5-5FBE5A2412D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235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 noGrp="1"/>
          </p:cNvSpPr>
          <p:nvPr>
            <p:ph type="title"/>
          </p:nvPr>
        </p:nvSpPr>
        <p:spPr>
          <a:xfrm>
            <a:off x="685800" y="609603"/>
            <a:ext cx="10131423" cy="145626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85800" y="2142064"/>
            <a:ext cx="10131423" cy="36491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8589663" y="5870576"/>
            <a:ext cx="1600200" cy="3778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0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defRPr>
            </a:lvl1pPr>
          </a:lstStyle>
          <a:p>
            <a:pPr lvl="0"/>
            <a:fld id="{3D4A80BE-1F35-42BB-80D6-DED1BF5E785C}" type="datetime1">
              <a:rPr lang="en-US"/>
              <a:pPr lvl="0"/>
              <a:t>9/16/2022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685800" y="5870576"/>
            <a:ext cx="7827657" cy="3778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0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10266060" y="5870576"/>
            <a:ext cx="551163" cy="3778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0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defRPr>
            </a:lvl1pPr>
          </a:lstStyle>
          <a:p>
            <a:pPr lvl="0"/>
            <a:fld id="{85363F2C-7CE0-47B7-B665-32C904FAD1BF}" type="slidenum"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marL="0" marR="0" lvl="0" indent="0" algn="l" defTabSz="4572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cs-CZ" sz="3600" b="0" i="0" u="none" strike="noStrike" kern="1200" cap="all" spc="0" baseline="0">
          <a:solidFill>
            <a:srgbClr val="FFFFFF"/>
          </a:solidFill>
          <a:uFillTx/>
          <a:latin typeface="Calibri Light"/>
        </a:defRPr>
      </a:lvl1pPr>
    </p:titleStyle>
    <p:bodyStyle>
      <a:lvl1pPr marL="285750" marR="0" lvl="0" indent="-285750" algn="l" defTabSz="457200" rtl="0" fontAlgn="auto" hangingPunct="1">
        <a:lnSpc>
          <a:spcPct val="100000"/>
        </a:lnSpc>
        <a:spcBef>
          <a:spcPts val="0"/>
        </a:spcBef>
        <a:spcAft>
          <a:spcPts val="1000"/>
        </a:spcAft>
        <a:buClr>
          <a:srgbClr val="FFFFFF"/>
        </a:buClr>
        <a:buSzPct val="100000"/>
        <a:buFont typeface="Arial"/>
        <a:buChar char="•"/>
        <a:tabLst/>
        <a:defRPr lang="cs-CZ" sz="1800" b="0" i="0" u="none" strike="noStrike" kern="1200" cap="none" spc="0" baseline="0">
          <a:solidFill>
            <a:srgbClr val="FFFFFF"/>
          </a:solidFill>
          <a:uFillTx/>
          <a:latin typeface="Calibri"/>
        </a:defRPr>
      </a:lvl1pPr>
      <a:lvl2pPr marL="742950" marR="0" lvl="1" indent="-285750" algn="l" defTabSz="457200" rtl="0" fontAlgn="auto" hangingPunct="1">
        <a:lnSpc>
          <a:spcPct val="100000"/>
        </a:lnSpc>
        <a:spcBef>
          <a:spcPts val="0"/>
        </a:spcBef>
        <a:spcAft>
          <a:spcPts val="1000"/>
        </a:spcAft>
        <a:buClr>
          <a:srgbClr val="FFFFFF"/>
        </a:buClr>
        <a:buSzPct val="100000"/>
        <a:buFont typeface="Arial"/>
        <a:buChar char="•"/>
        <a:tabLst/>
        <a:defRPr lang="cs-CZ" sz="1600" b="0" i="0" u="none" strike="noStrike" kern="1200" cap="none" spc="0" baseline="0">
          <a:solidFill>
            <a:srgbClr val="FFFFFF"/>
          </a:solidFill>
          <a:uFillTx/>
          <a:latin typeface="Calibri"/>
        </a:defRPr>
      </a:lvl2pPr>
      <a:lvl3pPr marL="1200150" marR="0" lvl="2" indent="-285750" algn="l" defTabSz="457200" rtl="0" fontAlgn="auto" hangingPunct="1">
        <a:lnSpc>
          <a:spcPct val="100000"/>
        </a:lnSpc>
        <a:spcBef>
          <a:spcPts val="0"/>
        </a:spcBef>
        <a:spcAft>
          <a:spcPts val="1000"/>
        </a:spcAft>
        <a:buClr>
          <a:srgbClr val="FFFFFF"/>
        </a:buClr>
        <a:buSzPct val="100000"/>
        <a:buFont typeface="Arial"/>
        <a:buChar char="•"/>
        <a:tabLst/>
        <a:defRPr lang="cs-CZ" sz="1400" b="0" i="0" u="none" strike="noStrike" kern="1200" cap="none" spc="0" baseline="0">
          <a:solidFill>
            <a:srgbClr val="FFFFFF"/>
          </a:solidFill>
          <a:uFillTx/>
          <a:latin typeface="Calibri"/>
        </a:defRPr>
      </a:lvl3pPr>
      <a:lvl4pPr marL="1543050" marR="0" lvl="3" indent="-171450" algn="l" defTabSz="457200" rtl="0" fontAlgn="auto" hangingPunct="1">
        <a:lnSpc>
          <a:spcPct val="100000"/>
        </a:lnSpc>
        <a:spcBef>
          <a:spcPts val="0"/>
        </a:spcBef>
        <a:spcAft>
          <a:spcPts val="1000"/>
        </a:spcAft>
        <a:buClr>
          <a:srgbClr val="FFFFFF"/>
        </a:buClr>
        <a:buSzPct val="100000"/>
        <a:buFont typeface="Arial"/>
        <a:buChar char="•"/>
        <a:tabLst/>
        <a:defRPr lang="cs-CZ" sz="1200" b="0" i="0" u="none" strike="noStrike" kern="1200" cap="none" spc="0" baseline="0">
          <a:solidFill>
            <a:srgbClr val="FFFFFF"/>
          </a:solidFill>
          <a:uFillTx/>
          <a:latin typeface="Calibri"/>
        </a:defRPr>
      </a:lvl4pPr>
      <a:lvl5pPr marL="2000250" marR="0" lvl="4" indent="-171450" algn="l" defTabSz="457200" rtl="0" fontAlgn="auto" hangingPunct="1">
        <a:lnSpc>
          <a:spcPct val="100000"/>
        </a:lnSpc>
        <a:spcBef>
          <a:spcPts val="0"/>
        </a:spcBef>
        <a:spcAft>
          <a:spcPts val="1000"/>
        </a:spcAft>
        <a:buClr>
          <a:srgbClr val="FFFFFF"/>
        </a:buClr>
        <a:buSzPct val="100000"/>
        <a:buFont typeface="Arial"/>
        <a:buChar char="•"/>
        <a:tabLst/>
        <a:defRPr lang="cs-CZ" sz="1200" b="0" i="0" u="none" strike="noStrike" kern="1200" cap="none" spc="0" baseline="0">
          <a:solidFill>
            <a:srgbClr val="FFFFFF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cs-CZ" dirty="0"/>
              <a:t>Lázeňská léčba </a:t>
            </a:r>
            <a:r>
              <a:rPr lang="cs-CZ" dirty="0" err="1"/>
              <a:t>nefrourologických</a:t>
            </a:r>
            <a:r>
              <a:rPr lang="cs-CZ" dirty="0"/>
              <a:t> onemocnění</a:t>
            </a:r>
          </a:p>
        </p:txBody>
      </p:sp>
      <p:sp>
        <p:nvSpPr>
          <p:cNvPr id="3" name="Podnadpis 2"/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>
              <a:lnSpc>
                <a:spcPct val="80000"/>
              </a:lnSpc>
            </a:pPr>
            <a:r>
              <a:rPr lang="cs-CZ" sz="2600" dirty="0"/>
              <a:t>V Léčebných lázních Lázně Kynžvart</a:t>
            </a:r>
          </a:p>
          <a:p>
            <a:pPr lvl="0">
              <a:lnSpc>
                <a:spcPct val="80000"/>
              </a:lnSpc>
            </a:pPr>
            <a:endParaRPr lang="cs-CZ" sz="1500" dirty="0"/>
          </a:p>
          <a:p>
            <a:pPr lvl="0">
              <a:lnSpc>
                <a:spcPct val="80000"/>
              </a:lnSpc>
            </a:pPr>
            <a:endParaRPr lang="cs-CZ" sz="1500" dirty="0"/>
          </a:p>
          <a:p>
            <a:pPr lvl="0">
              <a:lnSpc>
                <a:spcPct val="80000"/>
              </a:lnSpc>
            </a:pPr>
            <a:r>
              <a:rPr lang="cs-CZ" sz="1500" cap="none" dirty="0" smtClean="0"/>
              <a:t>MUDr</a:t>
            </a:r>
            <a:r>
              <a:rPr lang="cs-CZ" sz="1500" dirty="0" smtClean="0"/>
              <a:t>. </a:t>
            </a:r>
            <a:r>
              <a:rPr lang="cs-CZ" sz="1500" cap="none" dirty="0"/>
              <a:t>Vítězslava</a:t>
            </a:r>
            <a:r>
              <a:rPr lang="cs-CZ" sz="1500" dirty="0"/>
              <a:t> Knedlíková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2"/>
          <p:cNvSpPr txBox="1"/>
          <p:nvPr/>
        </p:nvSpPr>
        <p:spPr>
          <a:xfrm>
            <a:off x="1967020" y="946303"/>
            <a:ext cx="7179631" cy="452431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200" b="0" i="0" u="none" strike="noStrike" kern="0" cap="none" spc="0" baseline="0">
                <a:solidFill>
                  <a:srgbClr val="FFFFFF"/>
                </a:solidFill>
                <a:uFillTx/>
                <a:latin typeface="Times New Roman" pitchFamily="18"/>
              </a:rPr>
              <a:t>Laboratorní vyšetření (M+S, KBÚ, urikult)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200" b="0" i="0" u="none" strike="noStrike" kern="0" cap="none" spc="0" baseline="0">
                <a:solidFill>
                  <a:srgbClr val="FFFFFF"/>
                </a:solidFill>
                <a:uFillTx/>
                <a:latin typeface="Times New Roman" pitchFamily="18"/>
              </a:rPr>
              <a:t>Vyplnění pitné/mikční karty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200" b="0" i="0" u="none" strike="noStrike" kern="0" cap="none" spc="0" baseline="0">
                <a:solidFill>
                  <a:srgbClr val="FFFFFF"/>
                </a:solidFill>
                <a:uFillTx/>
                <a:latin typeface="Times New Roman" pitchFamily="18"/>
              </a:rPr>
              <a:t>Denní zápis stolice, nutnost odstranění obstipace (BSS)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200" b="0" i="0" u="none" strike="noStrike" kern="0" cap="none" spc="0" baseline="0">
                <a:solidFill>
                  <a:srgbClr val="FFFFFF"/>
                </a:solidFill>
                <a:uFillTx/>
                <a:latin typeface="Times New Roman" pitchFamily="18"/>
              </a:rPr>
              <a:t>Uroterapie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200" b="0" i="0" u="none" strike="noStrike" kern="0" cap="none" spc="0" baseline="0">
                <a:solidFill>
                  <a:srgbClr val="FFFFFF"/>
                </a:solidFill>
                <a:uFillTx/>
                <a:latin typeface="Times New Roman" pitchFamily="18"/>
              </a:rPr>
              <a:t>LTV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200" b="0" i="0" u="none" strike="noStrike" kern="0" cap="none" spc="0" baseline="0">
                <a:solidFill>
                  <a:srgbClr val="FFFFFF"/>
                </a:solidFill>
                <a:uFillTx/>
                <a:latin typeface="Times New Roman" pitchFamily="18"/>
              </a:rPr>
              <a:t>Ostatní (doplňkové) procedury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200" b="0" i="0" u="none" strike="noStrike" kern="0" cap="none" spc="0" baseline="0">
                <a:solidFill>
                  <a:srgbClr val="FFFFFF"/>
                </a:solidFill>
                <a:uFillTx/>
                <a:latin typeface="Times New Roman" pitchFamily="18"/>
              </a:rPr>
              <a:t>Pitná léčba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685800" y="609603"/>
            <a:ext cx="10131423" cy="1793357"/>
          </a:xfrm>
        </p:spPr>
        <p:txBody>
          <a:bodyPr anchorCtr="1"/>
          <a:lstStyle/>
          <a:p>
            <a:pPr lvl="0" algn="ctr"/>
            <a:r>
              <a:rPr lang="cs-CZ" b="1"/>
              <a:t>LÉČEBNÉ PROCEDURY</a:t>
            </a:r>
          </a:p>
        </p:txBody>
      </p:sp>
      <p:sp>
        <p:nvSpPr>
          <p:cNvPr id="3" name="Zástupný text 2"/>
          <p:cNvSpPr txBox="1">
            <a:spLocks noGrp="1"/>
          </p:cNvSpPr>
          <p:nvPr>
            <p:ph type="body" idx="4294967295"/>
          </p:nvPr>
        </p:nvSpPr>
        <p:spPr>
          <a:xfrm>
            <a:off x="685800" y="2073347"/>
            <a:ext cx="10131423" cy="3717849"/>
          </a:xfrm>
        </p:spPr>
        <p:txBody>
          <a:bodyPr/>
          <a:lstStyle/>
          <a:p>
            <a:pPr lvl="0"/>
            <a:r>
              <a:rPr lang="cs-CZ" sz="2800"/>
              <a:t>RAŠELINOVÝ ZÁBAL</a:t>
            </a:r>
          </a:p>
          <a:p>
            <a:pPr lvl="0"/>
            <a:r>
              <a:rPr lang="cs-CZ" sz="2800"/>
              <a:t>MINERÁLNÍ UHLIČITÁ KOUPEL</a:t>
            </a:r>
          </a:p>
          <a:p>
            <a:pPr lvl="0"/>
            <a:r>
              <a:rPr lang="cs-CZ" sz="2800"/>
              <a:t>SUCHÁ UHLIČITÁ KOUPEL</a:t>
            </a:r>
          </a:p>
          <a:p>
            <a:pPr lvl="0"/>
            <a:r>
              <a:rPr lang="cs-CZ" sz="2800"/>
              <a:t>BIOLAMPA</a:t>
            </a:r>
          </a:p>
          <a:p>
            <a:pPr lvl="0"/>
            <a:r>
              <a:rPr lang="cs-CZ" sz="2800"/>
              <a:t>INHALACE</a:t>
            </a:r>
          </a:p>
          <a:p>
            <a:pPr lvl="0"/>
            <a:r>
              <a:rPr lang="cs-CZ" sz="2800"/>
              <a:t>KLASICKÁ MASÁŽ</a:t>
            </a:r>
          </a:p>
          <a:p>
            <a:pPr lvl="0"/>
            <a:endParaRPr lang="cs-CZ" sz="28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cs-CZ" b="1"/>
              <a:t>Minerální uhličitá koupel</a:t>
            </a:r>
          </a:p>
        </p:txBody>
      </p:sp>
      <p:pic>
        <p:nvPicPr>
          <p:cNvPr id="3" name="Zástupný symbol obrázku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2"/>
          <a:srcRect t="10807" b="10807"/>
          <a:stretch>
            <a:fillRect/>
          </a:stretch>
        </p:blipFill>
        <p:spPr>
          <a:xfrm>
            <a:off x="1456657" y="921477"/>
            <a:ext cx="8759823" cy="3164976"/>
          </a:xfrm>
        </p:spPr>
      </p:pic>
      <p:sp>
        <p:nvSpPr>
          <p:cNvPr id="4" name="Zástupný text 3"/>
          <p:cNvSpPr txBox="1">
            <a:spLocks noGrp="1"/>
          </p:cNvSpPr>
          <p:nvPr>
            <p:ph type="body" idx="4294967295"/>
          </p:nvPr>
        </p:nvSpPr>
        <p:spPr>
          <a:xfrm>
            <a:off x="685800" y="5299606"/>
            <a:ext cx="10131423" cy="493711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cs-CZ" b="1"/>
              <a:t>Rašelinový zábal – „ponožky“</a:t>
            </a:r>
          </a:p>
        </p:txBody>
      </p:sp>
      <p:pic>
        <p:nvPicPr>
          <p:cNvPr id="3" name="Zástupný symbol obrázku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2"/>
          <a:srcRect t="10807" b="10807"/>
          <a:stretch>
            <a:fillRect/>
          </a:stretch>
        </p:blipFill>
        <p:spPr>
          <a:xfrm>
            <a:off x="710607" y="929953"/>
            <a:ext cx="10131423" cy="3649132"/>
          </a:xfrm>
        </p:spPr>
      </p:pic>
      <p:sp>
        <p:nvSpPr>
          <p:cNvPr id="4" name="Zástupný text 3"/>
          <p:cNvSpPr txBox="1">
            <a:spLocks noGrp="1"/>
          </p:cNvSpPr>
          <p:nvPr>
            <p:ph type="body" idx="4294967295"/>
          </p:nvPr>
        </p:nvSpPr>
        <p:spPr>
          <a:xfrm>
            <a:off x="685800" y="5299606"/>
            <a:ext cx="10131423" cy="493711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cs-CZ" b="1"/>
              <a:t>Rašelinový zábal – „kalhotky“</a:t>
            </a:r>
          </a:p>
        </p:txBody>
      </p:sp>
      <p:pic>
        <p:nvPicPr>
          <p:cNvPr id="3" name="Zástupný symbol obrázku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2"/>
          <a:srcRect t="10807" b="10807"/>
          <a:stretch>
            <a:fillRect/>
          </a:stretch>
        </p:blipFill>
        <p:spPr>
          <a:xfrm>
            <a:off x="685800" y="898050"/>
            <a:ext cx="10131423" cy="3649132"/>
          </a:xfrm>
        </p:spPr>
      </p:pic>
      <p:sp>
        <p:nvSpPr>
          <p:cNvPr id="4" name="Zástupný text 3"/>
          <p:cNvSpPr txBox="1">
            <a:spLocks noGrp="1"/>
          </p:cNvSpPr>
          <p:nvPr>
            <p:ph type="body" idx="4294967295"/>
          </p:nvPr>
        </p:nvSpPr>
        <p:spPr>
          <a:xfrm>
            <a:off x="685800" y="5299606"/>
            <a:ext cx="10131423" cy="493711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cs-CZ" b="1"/>
              <a:t>Suchá uhličitá lázeň</a:t>
            </a:r>
          </a:p>
        </p:txBody>
      </p:sp>
      <p:pic>
        <p:nvPicPr>
          <p:cNvPr id="3" name="Zástupný symbol obrázku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2"/>
          <a:srcRect t="10807" b="10807"/>
          <a:stretch>
            <a:fillRect/>
          </a:stretch>
        </p:blipFill>
        <p:spPr>
          <a:xfrm>
            <a:off x="1371600" y="708824"/>
            <a:ext cx="8759823" cy="3164976"/>
          </a:xfrm>
        </p:spPr>
      </p:pic>
      <p:sp>
        <p:nvSpPr>
          <p:cNvPr id="4" name="Zástupný text 3"/>
          <p:cNvSpPr txBox="1">
            <a:spLocks noGrp="1"/>
          </p:cNvSpPr>
          <p:nvPr>
            <p:ph type="body" idx="4294967295"/>
          </p:nvPr>
        </p:nvSpPr>
        <p:spPr>
          <a:xfrm>
            <a:off x="685800" y="5299606"/>
            <a:ext cx="10131423" cy="493711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/>
          <p:cNvSpPr txBox="1">
            <a:spLocks noGrp="1"/>
          </p:cNvSpPr>
          <p:nvPr>
            <p:ph type="body" idx="1"/>
          </p:nvPr>
        </p:nvSpPr>
        <p:spPr/>
        <p:txBody>
          <a:bodyPr anchorCtr="1"/>
          <a:lstStyle/>
          <a:p>
            <a:pPr lvl="0" algn="ctr"/>
            <a:r>
              <a:rPr lang="cs-CZ"/>
              <a:t>Inhalace</a:t>
            </a:r>
          </a:p>
        </p:txBody>
      </p:sp>
      <p:pic>
        <p:nvPicPr>
          <p:cNvPr id="4" name="Zástupný obsah 6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2"/>
          <a:stretch>
            <a:fillRect/>
          </a:stretch>
        </p:blipFill>
        <p:spPr>
          <a:xfrm>
            <a:off x="2227899" y="2870201"/>
            <a:ext cx="1913253" cy="2920995"/>
          </a:xfrm>
        </p:spPr>
      </p:pic>
      <p:sp>
        <p:nvSpPr>
          <p:cNvPr id="5" name="Zástupný text 4"/>
          <p:cNvSpPr txBox="1">
            <a:spLocks noGrp="1"/>
          </p:cNvSpPr>
          <p:nvPr>
            <p:ph type="body" idx="3"/>
          </p:nvPr>
        </p:nvSpPr>
        <p:spPr/>
        <p:txBody>
          <a:bodyPr anchorCtr="1"/>
          <a:lstStyle/>
          <a:p>
            <a:pPr lvl="0" algn="ctr"/>
            <a:r>
              <a:rPr lang="cs-CZ"/>
              <a:t>Klasická masáž</a:t>
            </a:r>
          </a:p>
        </p:txBody>
      </p:sp>
      <p:pic>
        <p:nvPicPr>
          <p:cNvPr id="6" name="Zástupný obsah 7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Grp="1" noChangeAspect="1"/>
          </p:cNvPicPr>
          <p:nvPr>
            <p:ph idx="4"/>
          </p:nvPr>
        </p:nvPicPr>
        <p:blipFill>
          <a:blip r:embed="rId3"/>
          <a:stretch>
            <a:fillRect/>
          </a:stretch>
        </p:blipFill>
        <p:spPr>
          <a:xfrm>
            <a:off x="6374767" y="2870201"/>
            <a:ext cx="3892235" cy="2920995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cs-CZ" b="1"/>
              <a:t>Léčebná tělesná výchova </a:t>
            </a:r>
          </a:p>
        </p:txBody>
      </p:sp>
      <p:pic>
        <p:nvPicPr>
          <p:cNvPr id="3" name="Zástupný obsah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2139" y="2141533"/>
            <a:ext cx="4863172" cy="3649663"/>
          </a:xfrm>
        </p:spPr>
      </p:pic>
      <p:pic>
        <p:nvPicPr>
          <p:cNvPr id="4" name="Zástupný obsah 5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3"/>
          <a:stretch>
            <a:fillRect/>
          </a:stretch>
        </p:blipFill>
        <p:spPr>
          <a:xfrm>
            <a:off x="5821363" y="2301078"/>
            <a:ext cx="4995860" cy="3330573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1531089" y="577343"/>
            <a:ext cx="8484781" cy="5841525"/>
          </a:xfrm>
        </p:spPr>
        <p:txBody>
          <a:bodyPr anchorCtr="1">
            <a:noAutofit/>
          </a:bodyPr>
          <a:lstStyle/>
          <a:p>
            <a:pPr lvl="0" algn="ctr"/>
            <a:r>
              <a:rPr lang="cs-CZ" b="1"/>
              <a:t>PITNÁ LÉČBA</a:t>
            </a:r>
            <a:br>
              <a:rPr lang="cs-CZ" b="1"/>
            </a:br>
            <a:r>
              <a:rPr lang="cs-CZ"/>
              <a:t/>
            </a:r>
            <a:br>
              <a:rPr lang="cs-CZ"/>
            </a:br>
            <a:r>
              <a:rPr lang="cs-CZ"/>
              <a:t>Skupina pramenů zachycených v hlubinných vrtech (</a:t>
            </a:r>
            <a:r>
              <a:rPr lang="cs-CZ" b="1"/>
              <a:t>Helena, Viktor, Marie</a:t>
            </a:r>
            <a:r>
              <a:rPr lang="cs-CZ"/>
              <a:t>). </a:t>
            </a:r>
            <a:br>
              <a:rPr lang="cs-CZ"/>
            </a:br>
            <a:r>
              <a:rPr lang="cs-CZ"/>
              <a:t>Jsou to studené kyselky železnato-hydrogenuhličitanovápenatohořečnatého </a:t>
            </a:r>
            <a:br>
              <a:rPr lang="cs-CZ"/>
            </a:br>
            <a:r>
              <a:rPr lang="cs-CZ"/>
              <a:t>typu se zvýšeným obsahem kyseliny křemičité, vápníku a hořčíku, se silnou mineralizací, která se tvoří v pásmu puklinového prostředí basických hornin.</a:t>
            </a:r>
            <a:br>
              <a:rPr lang="cs-CZ"/>
            </a:br>
            <a:endParaRPr lang="cs-CZ"/>
          </a:p>
        </p:txBody>
      </p:sp>
      <p:sp>
        <p:nvSpPr>
          <p:cNvPr id="3" name="Zástupný text 2"/>
          <p:cNvSpPr txBox="1">
            <a:spLocks noGrp="1"/>
          </p:cNvSpPr>
          <p:nvPr>
            <p:ph type="body" idx="4294967295"/>
          </p:nvPr>
        </p:nvSpPr>
        <p:spPr>
          <a:xfrm>
            <a:off x="1095149" y="6812280"/>
            <a:ext cx="9722074" cy="45720"/>
          </a:xfrm>
        </p:spPr>
        <p:txBody>
          <a:bodyPr>
            <a:normAutofit fontScale="25000" lnSpcReduction="20000"/>
          </a:bodyPr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7924" y="1240475"/>
            <a:ext cx="5014212" cy="354417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Nadpis 1"/>
          <p:cNvSpPr txBox="1">
            <a:spLocks noGrp="1"/>
          </p:cNvSpPr>
          <p:nvPr>
            <p:ph type="title"/>
          </p:nvPr>
        </p:nvSpPr>
        <p:spPr>
          <a:xfrm>
            <a:off x="685800" y="609603"/>
            <a:ext cx="10131423" cy="424994"/>
          </a:xfrm>
        </p:spPr>
        <p:txBody>
          <a:bodyPr anchorCtr="1">
            <a:noAutofit/>
          </a:bodyPr>
          <a:lstStyle/>
          <a:p>
            <a:pPr lvl="0" algn="ctr"/>
            <a:r>
              <a:rPr lang="cs-CZ" b="1"/>
              <a:t>PRAMENY HELENA A VIKTOR</a:t>
            </a:r>
          </a:p>
        </p:txBody>
      </p:sp>
      <p:sp>
        <p:nvSpPr>
          <p:cNvPr id="4" name="Zástupný text 2"/>
          <p:cNvSpPr txBox="1">
            <a:spLocks noGrp="1"/>
          </p:cNvSpPr>
          <p:nvPr>
            <p:ph type="body" idx="4294967295"/>
          </p:nvPr>
        </p:nvSpPr>
        <p:spPr>
          <a:xfrm>
            <a:off x="871871" y="4969251"/>
            <a:ext cx="9945352" cy="1420913"/>
          </a:xfrm>
        </p:spPr>
        <p:txBody>
          <a:bodyPr anchorCtr="1"/>
          <a:lstStyle/>
          <a:p>
            <a:pPr lvl="0" algn="ctr"/>
            <a:r>
              <a:rPr lang="cs-CZ" sz="2800"/>
              <a:t>Prameny Helena a Viktor je možné čerpat v pitném pavilónku, pramen Marie je jímán pouze do studny, je však také monitorováno jeho chemické složení i vydatnost.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/>
        <p:txBody>
          <a:bodyPr anchorCtr="1">
            <a:noAutofit/>
          </a:bodyPr>
          <a:lstStyle/>
          <a:p>
            <a:pPr lvl="0" algn="ctr"/>
            <a:r>
              <a:rPr lang="cs-CZ" sz="3200" b="1"/>
              <a:t>Lázeňská léčebně rehabilitační péče</a:t>
            </a:r>
          </a:p>
        </p:txBody>
      </p:sp>
      <p:pic>
        <p:nvPicPr>
          <p:cNvPr id="3" name="Zástupný symbol obrázku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2"/>
          <a:srcRect t="25781" b="25781"/>
          <a:stretch>
            <a:fillRect/>
          </a:stretch>
        </p:blipFill>
        <p:spPr>
          <a:xfrm>
            <a:off x="1371600" y="932111"/>
            <a:ext cx="8759823" cy="3469763"/>
          </a:xfrm>
        </p:spPr>
      </p:pic>
      <p:sp>
        <p:nvSpPr>
          <p:cNvPr id="4" name="Zástupný text 3"/>
          <p:cNvSpPr txBox="1">
            <a:spLocks noGrp="1"/>
          </p:cNvSpPr>
          <p:nvPr>
            <p:ph type="body" idx="4294967295"/>
          </p:nvPr>
        </p:nvSpPr>
        <p:spPr>
          <a:xfrm>
            <a:off x="685800" y="5299606"/>
            <a:ext cx="10131423" cy="493711"/>
          </a:xfrm>
        </p:spPr>
        <p:txBody>
          <a:bodyPr anchorCtr="1">
            <a:noAutofit/>
          </a:bodyPr>
          <a:lstStyle/>
          <a:p>
            <a:pPr lvl="0" algn="ctr"/>
            <a:r>
              <a:rPr lang="cs-CZ" sz="2400" b="1"/>
              <a:t>JE NEDÍLNOU SOUČÁSTÍ KOMPLEXNÍ LÉČBY NEFROUROLOGICKÝCH ONEMOCNĚNÍ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925034" y="914400"/>
            <a:ext cx="5773475" cy="616689"/>
          </a:xfrm>
        </p:spPr>
        <p:txBody>
          <a:bodyPr>
            <a:noAutofit/>
          </a:bodyPr>
          <a:lstStyle/>
          <a:p>
            <a:pPr lvl="0"/>
            <a:r>
              <a:rPr lang="cs-CZ" sz="3600"/>
              <a:t>Pramen </a:t>
            </a:r>
            <a:r>
              <a:rPr lang="cs-CZ" sz="3600" b="1"/>
              <a:t>richard</a:t>
            </a:r>
          </a:p>
        </p:txBody>
      </p:sp>
      <p:pic>
        <p:nvPicPr>
          <p:cNvPr id="3" name="Zástupný symbol obrázku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5489" r="25489"/>
          <a:stretch>
            <a:fillRect/>
          </a:stretch>
        </p:blipFill>
        <p:spPr/>
      </p:pic>
      <p:sp>
        <p:nvSpPr>
          <p:cNvPr id="4" name="Zástupný text 3"/>
          <p:cNvSpPr txBox="1">
            <a:spLocks noGrp="1"/>
          </p:cNvSpPr>
          <p:nvPr>
            <p:ph type="body" idx="2"/>
          </p:nvPr>
        </p:nvSpPr>
        <p:spPr>
          <a:xfrm>
            <a:off x="1076971" y="2017532"/>
            <a:ext cx="5773485" cy="2822944"/>
          </a:xfrm>
        </p:spPr>
        <p:txBody>
          <a:bodyPr>
            <a:noAutofit/>
          </a:bodyPr>
          <a:lstStyle/>
          <a:p>
            <a:pPr lvl="0"/>
            <a:r>
              <a:rPr lang="cs-CZ" sz="2400"/>
              <a:t>Teplota pramene mírně kolísá mezi 8 a 9 °C, celková mineralizace je nízká a činí přibližně 180 mg/litr. Minerální voda obsahuje vysoké množství oxidu uhličitého, okolo 2 700 mg/litr, což dodává minerálce příjemnou chuť. Její nejvyšší předností je velmi nízký obsah železa v hodnotě 0,016 mg/litr. Pro svůj nízký obsah železa má vysokou trvanlivost bez případného znehodnocení vysráženými okry železa.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2"/>
          <p:cNvGraphicFramePr>
            <a:graphicFrameLocks noGrp="1"/>
          </p:cNvGraphicFramePr>
          <p:nvPr/>
        </p:nvGraphicFramePr>
        <p:xfrm>
          <a:off x="1254639" y="1052620"/>
          <a:ext cx="8155186" cy="4832165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1998558">
                  <a:extLst>
                    <a:ext uri="{9D8B030D-6E8A-4147-A177-3AD203B41FA5}">
                      <a16:colId xmlns:a16="http://schemas.microsoft.com/office/drawing/2014/main" val="2376966409"/>
                    </a:ext>
                  </a:extLst>
                </a:gridCol>
                <a:gridCol w="1998558">
                  <a:extLst>
                    <a:ext uri="{9D8B030D-6E8A-4147-A177-3AD203B41FA5}">
                      <a16:colId xmlns:a16="http://schemas.microsoft.com/office/drawing/2014/main" val="219684681"/>
                    </a:ext>
                  </a:extLst>
                </a:gridCol>
                <a:gridCol w="2079034">
                  <a:extLst>
                    <a:ext uri="{9D8B030D-6E8A-4147-A177-3AD203B41FA5}">
                      <a16:colId xmlns:a16="http://schemas.microsoft.com/office/drawing/2014/main" val="2308235028"/>
                    </a:ext>
                  </a:extLst>
                </a:gridCol>
                <a:gridCol w="2079034">
                  <a:extLst>
                    <a:ext uri="{9D8B030D-6E8A-4147-A177-3AD203B41FA5}">
                      <a16:colId xmlns:a16="http://schemas.microsoft.com/office/drawing/2014/main" val="1502436025"/>
                    </a:ext>
                  </a:extLst>
                </a:gridCol>
              </a:tblGrid>
              <a:tr h="706447">
                <a:tc rowSpan="2">
                  <a:txBody>
                    <a:bodyPr/>
                    <a:lstStyle/>
                    <a:p>
                      <a:pPr lvl="0" algn="l" fontAlgn="t"/>
                      <a:r>
                        <a:rPr lang="cs-CZ" sz="1800" b="0" i="0" u="none" strike="noStrike">
                          <a:solidFill>
                            <a:srgbClr val="333333"/>
                          </a:solidFill>
                          <a:latin typeface="Open Sans" pitchFamily="34"/>
                        </a:rPr>
                        <a:t> </a:t>
                      </a:r>
                    </a:p>
                  </a:txBody>
                  <a:tcPr marL="2633" marR="2633" marT="2633" marB="0">
                    <a:lnL w="12701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t"/>
                      <a:r>
                        <a:rPr lang="cs-CZ" sz="1800" b="1" i="0" u="none" strike="noStrike">
                          <a:solidFill>
                            <a:srgbClr val="333333"/>
                          </a:solidFill>
                          <a:latin typeface="Open Sans SemiBold" pitchFamily="34"/>
                        </a:rPr>
                        <a:t>RICHARD</a:t>
                      </a:r>
                    </a:p>
                  </a:txBody>
                  <a:tcPr marL="2633" marR="2633" marT="2633" marB="0">
                    <a:lnL w="12701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5D5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t"/>
                      <a:r>
                        <a:rPr lang="cs-CZ" sz="1800" b="1" i="0" u="none" strike="noStrike">
                          <a:solidFill>
                            <a:srgbClr val="333333"/>
                          </a:solidFill>
                          <a:latin typeface="Open Sans SemiBold" pitchFamily="34"/>
                        </a:rPr>
                        <a:t>HELENA</a:t>
                      </a:r>
                    </a:p>
                  </a:txBody>
                  <a:tcPr marL="2633" marR="2633" marT="2633" marB="0">
                    <a:lnL w="12701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5D5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t"/>
                      <a:r>
                        <a:rPr lang="cs-CZ" sz="1800" b="1" i="0" u="none" strike="noStrike">
                          <a:solidFill>
                            <a:srgbClr val="333333"/>
                          </a:solidFill>
                          <a:latin typeface="Open Sans SemiBold" pitchFamily="34"/>
                        </a:rPr>
                        <a:t>VIKTOR</a:t>
                      </a:r>
                    </a:p>
                  </a:txBody>
                  <a:tcPr marL="2633" marR="2633" marT="2633" marB="0">
                    <a:lnL w="12701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5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44965"/>
                  </a:ext>
                </a:extLst>
              </a:tr>
              <a:tr h="35913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 fontAlgn="t"/>
                      <a:r>
                        <a:rPr lang="cs-CZ" sz="1800" b="1" i="0" u="none" strike="noStrike">
                          <a:solidFill>
                            <a:srgbClr val="333333"/>
                          </a:solidFill>
                          <a:latin typeface="Open Sans SemiBold" pitchFamily="34"/>
                        </a:rPr>
                        <a:t>2014</a:t>
                      </a:r>
                    </a:p>
                  </a:txBody>
                  <a:tcPr marL="2633" marR="2633" marT="2633" marB="0">
                    <a:lnL w="12701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5D5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t"/>
                      <a:r>
                        <a:rPr lang="cs-CZ" sz="1800" b="1" i="0" u="none" strike="noStrike">
                          <a:solidFill>
                            <a:srgbClr val="333333"/>
                          </a:solidFill>
                          <a:latin typeface="Open Sans SemiBold" pitchFamily="34"/>
                        </a:rPr>
                        <a:t>2014</a:t>
                      </a:r>
                    </a:p>
                  </a:txBody>
                  <a:tcPr marL="2633" marR="2633" marT="2633" marB="0">
                    <a:lnL w="12701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5D5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t"/>
                      <a:r>
                        <a:rPr lang="cs-CZ" sz="1800" b="1" i="0" u="none" strike="noStrike">
                          <a:solidFill>
                            <a:srgbClr val="333333"/>
                          </a:solidFill>
                          <a:latin typeface="Open Sans SemiBold" pitchFamily="34"/>
                        </a:rPr>
                        <a:t>2014</a:t>
                      </a:r>
                    </a:p>
                  </a:txBody>
                  <a:tcPr marL="2633" marR="2633" marT="2633" marB="0">
                    <a:lnL w="12701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5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5823526"/>
                  </a:ext>
                </a:extLst>
              </a:tr>
              <a:tr h="472095">
                <a:tc>
                  <a:txBody>
                    <a:bodyPr/>
                    <a:lstStyle/>
                    <a:p>
                      <a:pPr lvl="0" algn="l" fontAlgn="t"/>
                      <a:r>
                        <a:rPr lang="cs-CZ" sz="1800" b="1" i="0" u="none" strike="noStrike">
                          <a:solidFill>
                            <a:srgbClr val="333333"/>
                          </a:solidFill>
                          <a:latin typeface="Open Sans SemiBold" pitchFamily="34"/>
                        </a:rPr>
                        <a:t>sodík</a:t>
                      </a:r>
                    </a:p>
                  </a:txBody>
                  <a:tcPr marL="2633" marR="2633" marT="2633" marB="0">
                    <a:lnL w="12701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5D5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fontAlgn="t"/>
                      <a:r>
                        <a:rPr lang="cs-CZ" sz="1800" b="0" i="0" u="none" strike="noStrike">
                          <a:solidFill>
                            <a:srgbClr val="333333"/>
                          </a:solidFill>
                          <a:latin typeface="Open Sans" pitchFamily="34"/>
                        </a:rPr>
                        <a:t>10,00 mg/l</a:t>
                      </a:r>
                    </a:p>
                  </a:txBody>
                  <a:tcPr marL="2633" marR="2633" marT="2633" marB="0">
                    <a:lnL w="12701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fontAlgn="t"/>
                      <a:r>
                        <a:rPr lang="cs-CZ" sz="1800" b="0" i="0" u="none" strike="noStrike">
                          <a:solidFill>
                            <a:srgbClr val="333333"/>
                          </a:solidFill>
                          <a:latin typeface="Open Sans" pitchFamily="34"/>
                        </a:rPr>
                        <a:t>29,40 mg/l</a:t>
                      </a:r>
                    </a:p>
                  </a:txBody>
                  <a:tcPr marL="2633" marR="2633" marT="2633" marB="0">
                    <a:lnL w="12701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fontAlgn="t"/>
                      <a:r>
                        <a:rPr lang="cs-CZ" sz="1800" b="0" i="0" u="none" strike="noStrike">
                          <a:solidFill>
                            <a:srgbClr val="333333"/>
                          </a:solidFill>
                          <a:latin typeface="Open Sans" pitchFamily="34"/>
                        </a:rPr>
                        <a:t>16,60 mg/l</a:t>
                      </a:r>
                    </a:p>
                  </a:txBody>
                  <a:tcPr marL="2633" marR="2633" marT="2633" marB="0">
                    <a:lnL w="12701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9583989"/>
                  </a:ext>
                </a:extLst>
              </a:tr>
              <a:tr h="706447">
                <a:tc>
                  <a:txBody>
                    <a:bodyPr/>
                    <a:lstStyle/>
                    <a:p>
                      <a:pPr lvl="0" algn="l" fontAlgn="t"/>
                      <a:r>
                        <a:rPr lang="cs-CZ" sz="1800" b="1" i="0" u="none" strike="noStrike">
                          <a:solidFill>
                            <a:srgbClr val="333333"/>
                          </a:solidFill>
                          <a:latin typeface="Open Sans SemiBold" pitchFamily="34"/>
                        </a:rPr>
                        <a:t>vápník</a:t>
                      </a:r>
                    </a:p>
                  </a:txBody>
                  <a:tcPr marL="2633" marR="2633" marT="2633" marB="0">
                    <a:lnL w="12701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5D5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fontAlgn="t"/>
                      <a:r>
                        <a:rPr lang="cs-CZ" sz="1800" b="0" i="0" u="none" strike="noStrike">
                          <a:solidFill>
                            <a:srgbClr val="333333"/>
                          </a:solidFill>
                          <a:latin typeface="Open Sans" pitchFamily="34"/>
                        </a:rPr>
                        <a:t>28,80 mg/l</a:t>
                      </a:r>
                    </a:p>
                  </a:txBody>
                  <a:tcPr marL="2633" marR="2633" marT="2633" marB="0">
                    <a:lnL w="12701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fontAlgn="t"/>
                      <a:r>
                        <a:rPr lang="cs-CZ" sz="1800" b="0" i="0" u="none" strike="noStrike">
                          <a:solidFill>
                            <a:srgbClr val="333333"/>
                          </a:solidFill>
                          <a:latin typeface="Open Sans" pitchFamily="34"/>
                        </a:rPr>
                        <a:t>249,00 mg/l</a:t>
                      </a:r>
                    </a:p>
                  </a:txBody>
                  <a:tcPr marL="2633" marR="2633" marT="2633" marB="0">
                    <a:lnL w="12701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fontAlgn="t"/>
                      <a:r>
                        <a:rPr lang="cs-CZ" sz="1800" b="0" i="0" u="none" strike="noStrike">
                          <a:solidFill>
                            <a:srgbClr val="333333"/>
                          </a:solidFill>
                          <a:latin typeface="Open Sans" pitchFamily="34"/>
                        </a:rPr>
                        <a:t>136,00 mg/l</a:t>
                      </a:r>
                    </a:p>
                  </a:txBody>
                  <a:tcPr marL="2633" marR="2633" marT="2633" marB="0">
                    <a:lnL w="12701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9723959"/>
                  </a:ext>
                </a:extLst>
              </a:tr>
              <a:tr h="706447">
                <a:tc>
                  <a:txBody>
                    <a:bodyPr/>
                    <a:lstStyle/>
                    <a:p>
                      <a:pPr lvl="0" algn="l" fontAlgn="t"/>
                      <a:r>
                        <a:rPr lang="cs-CZ" sz="1800" b="1" i="0" u="none" strike="noStrike">
                          <a:solidFill>
                            <a:srgbClr val="333333"/>
                          </a:solidFill>
                          <a:latin typeface="Open Sans SemiBold" pitchFamily="34"/>
                        </a:rPr>
                        <a:t>hořčík</a:t>
                      </a:r>
                    </a:p>
                  </a:txBody>
                  <a:tcPr marL="2633" marR="2633" marT="2633" marB="0">
                    <a:lnL w="12701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5D5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fontAlgn="t"/>
                      <a:r>
                        <a:rPr lang="cs-CZ" sz="1800" b="0" i="0" u="none" strike="noStrike">
                          <a:solidFill>
                            <a:srgbClr val="333333"/>
                          </a:solidFill>
                          <a:latin typeface="Open Sans" pitchFamily="34"/>
                        </a:rPr>
                        <a:t>9,50 mg/l</a:t>
                      </a:r>
                    </a:p>
                  </a:txBody>
                  <a:tcPr marL="2633" marR="2633" marT="2633" marB="0">
                    <a:lnL w="12701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fontAlgn="t"/>
                      <a:r>
                        <a:rPr lang="cs-CZ" sz="1800" b="0" i="0" u="none" strike="noStrike">
                          <a:solidFill>
                            <a:srgbClr val="333333"/>
                          </a:solidFill>
                          <a:latin typeface="Open Sans" pitchFamily="34"/>
                        </a:rPr>
                        <a:t>88,10 mg/l</a:t>
                      </a:r>
                    </a:p>
                  </a:txBody>
                  <a:tcPr marL="2633" marR="2633" marT="2633" marB="0">
                    <a:lnL w="12701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fontAlgn="t"/>
                      <a:r>
                        <a:rPr lang="cs-CZ" sz="1800" b="0" i="0" u="none" strike="noStrike">
                          <a:solidFill>
                            <a:srgbClr val="333333"/>
                          </a:solidFill>
                          <a:latin typeface="Open Sans" pitchFamily="34"/>
                        </a:rPr>
                        <a:t>47,20 mg/l</a:t>
                      </a:r>
                    </a:p>
                  </a:txBody>
                  <a:tcPr marL="2633" marR="2633" marT="2633" marB="0">
                    <a:lnL w="12701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7834629"/>
                  </a:ext>
                </a:extLst>
              </a:tr>
              <a:tr h="706447">
                <a:tc>
                  <a:txBody>
                    <a:bodyPr/>
                    <a:lstStyle/>
                    <a:p>
                      <a:pPr lvl="0" algn="l" fontAlgn="t"/>
                      <a:r>
                        <a:rPr lang="cs-CZ" sz="1800" b="1" i="0" u="none" strike="noStrike">
                          <a:solidFill>
                            <a:srgbClr val="333333"/>
                          </a:solidFill>
                          <a:latin typeface="Open Sans SemiBold" pitchFamily="34"/>
                        </a:rPr>
                        <a:t>železo</a:t>
                      </a:r>
                    </a:p>
                  </a:txBody>
                  <a:tcPr marL="2633" marR="2633" marT="2633" marB="0">
                    <a:lnL w="12701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5D5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fontAlgn="t"/>
                      <a:r>
                        <a:rPr lang="cs-CZ" sz="1800" b="0" i="0" u="none" strike="noStrike">
                          <a:solidFill>
                            <a:srgbClr val="333333"/>
                          </a:solidFill>
                          <a:latin typeface="Open Sans" pitchFamily="34"/>
                        </a:rPr>
                        <a:t>0,02 mg/l</a:t>
                      </a:r>
                    </a:p>
                  </a:txBody>
                  <a:tcPr marL="2633" marR="2633" marT="2633" marB="0">
                    <a:lnL w="12701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fontAlgn="t"/>
                      <a:r>
                        <a:rPr lang="cs-CZ" sz="1800" b="0" i="0" u="none" strike="noStrike">
                          <a:solidFill>
                            <a:srgbClr val="333333"/>
                          </a:solidFill>
                          <a:latin typeface="Open Sans" pitchFamily="34"/>
                        </a:rPr>
                        <a:t>35,50 mg/l</a:t>
                      </a:r>
                    </a:p>
                  </a:txBody>
                  <a:tcPr marL="2633" marR="2633" marT="2633" marB="0">
                    <a:lnL w="12701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DDD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fontAlgn="t"/>
                      <a:r>
                        <a:rPr lang="cs-CZ" sz="1800" b="0" i="0" u="none" strike="noStrike">
                          <a:solidFill>
                            <a:srgbClr val="333333"/>
                          </a:solidFill>
                          <a:latin typeface="Open Sans" pitchFamily="34"/>
                        </a:rPr>
                        <a:t>35,20 mg/l</a:t>
                      </a:r>
                    </a:p>
                  </a:txBody>
                  <a:tcPr marL="2633" marR="2633" marT="2633" marB="0">
                    <a:lnL w="12701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3478257"/>
                  </a:ext>
                </a:extLst>
              </a:tr>
              <a:tr h="1175150">
                <a:tc>
                  <a:txBody>
                    <a:bodyPr/>
                    <a:lstStyle/>
                    <a:p>
                      <a:pPr lvl="0" algn="l" fontAlgn="t"/>
                      <a:r>
                        <a:rPr lang="cs-CZ" sz="1800" b="1" i="0" u="none" strike="noStrike">
                          <a:solidFill>
                            <a:srgbClr val="333333"/>
                          </a:solidFill>
                          <a:latin typeface="Open Sans SemiBold" pitchFamily="34"/>
                        </a:rPr>
                        <a:t>oxid uhličitý</a:t>
                      </a:r>
                    </a:p>
                  </a:txBody>
                  <a:tcPr marL="2633" marR="2633" marT="2633" marB="0">
                    <a:lnL w="12701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5D5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fontAlgn="t"/>
                      <a:r>
                        <a:rPr lang="cs-CZ" sz="1800" b="0" i="0" u="none" strike="noStrike">
                          <a:solidFill>
                            <a:srgbClr val="333333"/>
                          </a:solidFill>
                          <a:latin typeface="Open Sans" pitchFamily="34"/>
                        </a:rPr>
                        <a:t>2350,00 mg/l</a:t>
                      </a:r>
                    </a:p>
                  </a:txBody>
                  <a:tcPr marL="2633" marR="2633" marT="2633" marB="0">
                    <a:lnL w="12701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fontAlgn="t"/>
                      <a:r>
                        <a:rPr lang="cs-CZ" sz="1800" b="0" i="0" u="none" strike="noStrike">
                          <a:solidFill>
                            <a:srgbClr val="333333"/>
                          </a:solidFill>
                          <a:latin typeface="Open Sans" pitchFamily="34"/>
                        </a:rPr>
                        <a:t>2350,00 mg/l</a:t>
                      </a:r>
                    </a:p>
                  </a:txBody>
                  <a:tcPr marL="2633" marR="2633" marT="2633" marB="0">
                    <a:lnL w="12701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fontAlgn="t"/>
                      <a:r>
                        <a:rPr lang="cs-CZ" sz="1800" b="0" i="0" u="none" strike="noStrike">
                          <a:solidFill>
                            <a:srgbClr val="333333"/>
                          </a:solidFill>
                          <a:latin typeface="Open Sans" pitchFamily="34"/>
                        </a:rPr>
                        <a:t>2350,00 mg/l</a:t>
                      </a:r>
                    </a:p>
                  </a:txBody>
                  <a:tcPr marL="2633" marR="2633" marT="2633" marB="0">
                    <a:lnL w="12701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7972174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685800" y="914400"/>
            <a:ext cx="6164656" cy="4572000"/>
          </a:xfrm>
        </p:spPr>
        <p:txBody>
          <a:bodyPr/>
          <a:lstStyle/>
          <a:p>
            <a:pPr lvl="0"/>
            <a:r>
              <a:rPr lang="cs-CZ" sz="3200">
                <a:latin typeface="Times New Roman" pitchFamily="18"/>
                <a:cs typeface="Times New Roman" pitchFamily="18"/>
              </a:rPr>
              <a:t>Balneoterapie je nedílnou součástí terapie a metafylaxe urologických onemocnění nejen pitnou léčbou minerálních vod, ale i využitím fyzikálních procedur, pohybové léčby a edukace pacientů.</a:t>
            </a:r>
            <a:endParaRPr lang="cs-CZ" sz="3200"/>
          </a:p>
        </p:txBody>
      </p:sp>
      <p:sp>
        <p:nvSpPr>
          <p:cNvPr id="3" name="Zástupný text 3"/>
          <p:cNvSpPr txBox="1">
            <a:spLocks noGrp="1"/>
          </p:cNvSpPr>
          <p:nvPr>
            <p:ph type="body" idx="2"/>
          </p:nvPr>
        </p:nvSpPr>
        <p:spPr>
          <a:xfrm>
            <a:off x="685800" y="6613452"/>
            <a:ext cx="6164656" cy="63797"/>
          </a:xfrm>
        </p:spPr>
        <p:txBody>
          <a:bodyPr>
            <a:normAutofit fontScale="25000" lnSpcReduction="20000"/>
          </a:bodyPr>
          <a:lstStyle/>
          <a:p>
            <a:endParaRPr lang="cs-CZ"/>
          </a:p>
        </p:txBody>
      </p:sp>
      <p:pic>
        <p:nvPicPr>
          <p:cNvPr id="4" name="obrázek 23" descr="Obsah obrázku strom, tráva, exteriér, rostlina&#10;&#10;Popis byl vytvořen automaticky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8968" r="28968"/>
          <a:stretch>
            <a:fillRect/>
          </a:stretch>
        </p:blipFill>
        <p:spPr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685800" y="960120"/>
            <a:ext cx="6164656" cy="4526280"/>
          </a:xfrm>
        </p:spPr>
        <p:txBody>
          <a:bodyPr/>
          <a:lstStyle/>
          <a:p>
            <a:pPr lvl="0"/>
            <a:r>
              <a:rPr lang="cs-CZ">
                <a:latin typeface="Times New Roman" pitchFamily="18"/>
                <a:cs typeface="Times New Roman" pitchFamily="18"/>
              </a:rPr>
              <a:t> </a:t>
            </a:r>
            <a:r>
              <a:rPr lang="cs-CZ" sz="3200">
                <a:latin typeface="Times New Roman" pitchFamily="18"/>
                <a:cs typeface="Times New Roman" pitchFamily="18"/>
              </a:rPr>
              <a:t>Lázeňská léčba má své přesné indikace a léčebné prostředky se kombinují individuálně podle základní nemoci a podle celkové kondice nemocného, aby jejich efekt byl optimální.</a:t>
            </a:r>
            <a:endParaRPr lang="cs-CZ" sz="3200"/>
          </a:p>
        </p:txBody>
      </p:sp>
      <p:sp>
        <p:nvSpPr>
          <p:cNvPr id="3" name="Zástupný text 3"/>
          <p:cNvSpPr txBox="1">
            <a:spLocks noGrp="1"/>
          </p:cNvSpPr>
          <p:nvPr>
            <p:ph type="body" idx="2"/>
          </p:nvPr>
        </p:nvSpPr>
        <p:spPr>
          <a:xfrm>
            <a:off x="685800" y="6517760"/>
            <a:ext cx="6164656" cy="45720"/>
          </a:xfrm>
        </p:spPr>
        <p:txBody>
          <a:bodyPr>
            <a:normAutofit fontScale="25000" lnSpcReduction="20000"/>
          </a:bodyPr>
          <a:lstStyle/>
          <a:p>
            <a:endParaRPr lang="cs-CZ"/>
          </a:p>
        </p:txBody>
      </p:sp>
      <p:pic>
        <p:nvPicPr>
          <p:cNvPr id="4" name="obrázek 17" descr="Obsah obrázku obloha, exteriér, tráva, příroda&#10;&#10;Popis byl vytvořen automaticky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3220" r="23220"/>
          <a:stretch>
            <a:fillRect/>
          </a:stretch>
        </p:blipFill>
        <p:spPr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685800" y="5295016"/>
            <a:ext cx="10131423" cy="691112"/>
          </a:xfrm>
        </p:spPr>
        <p:txBody>
          <a:bodyPr anchorCtr="1"/>
          <a:lstStyle/>
          <a:p>
            <a:pPr lvl="0" algn="ctr"/>
            <a:r>
              <a:rPr lang="cs-CZ" sz="3200" b="1"/>
              <a:t>DĚKUJI ZA POZORNOST</a:t>
            </a:r>
          </a:p>
        </p:txBody>
      </p:sp>
      <p:sp>
        <p:nvSpPr>
          <p:cNvPr id="3" name="Zástupný text 3"/>
          <p:cNvSpPr txBox="1">
            <a:spLocks noGrp="1"/>
          </p:cNvSpPr>
          <p:nvPr>
            <p:ph type="body" idx="4294967295"/>
          </p:nvPr>
        </p:nvSpPr>
        <p:spPr>
          <a:xfrm>
            <a:off x="685800" y="5730947"/>
            <a:ext cx="10131423" cy="62371"/>
          </a:xfrm>
        </p:spPr>
        <p:txBody>
          <a:bodyPr>
            <a:normAutofit fontScale="25000" lnSpcReduction="20000"/>
          </a:bodyPr>
          <a:lstStyle/>
          <a:p>
            <a:endParaRPr lang="cs-CZ"/>
          </a:p>
        </p:txBody>
      </p:sp>
      <p:pic>
        <p:nvPicPr>
          <p:cNvPr id="4" name="Zástupný symbol obrázku 7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2"/>
          <a:srcRect t="10881" b="10881"/>
          <a:stretch>
            <a:fillRect/>
          </a:stretch>
        </p:blipFill>
        <p:spPr>
          <a:xfrm>
            <a:off x="1371600" y="606420"/>
            <a:ext cx="8759823" cy="4327526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4"/>
          <p:cNvSpPr txBox="1"/>
          <p:nvPr/>
        </p:nvSpPr>
        <p:spPr>
          <a:xfrm>
            <a:off x="1871328" y="1169581"/>
            <a:ext cx="7336468" cy="28623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6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Léčebné lázně Lázně Kynžvart jsou </a:t>
            </a:r>
            <a:r>
              <a:rPr lang="cs-CZ" sz="3600" b="1" i="0" u="sng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jediným</a:t>
            </a:r>
            <a:r>
              <a:rPr lang="cs-CZ" sz="3600" b="1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 lázeňským místem </a:t>
            </a:r>
            <a:r>
              <a:rPr lang="cs-CZ" sz="36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pro poskytování lázeňské léčebné péče nefrourologických onemocnění dětí v ČR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2"/>
          <p:cNvSpPr txBox="1"/>
          <p:nvPr/>
        </p:nvSpPr>
        <p:spPr>
          <a:xfrm>
            <a:off x="2519912" y="893131"/>
            <a:ext cx="6584329" cy="452431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200" b="0" i="0" u="none" strike="noStrike" kern="1200" cap="none" spc="0" baseline="0">
                <a:solidFill>
                  <a:srgbClr val="FFFFFF"/>
                </a:solidFill>
                <a:uFillTx/>
                <a:latin typeface="Times New Roman" pitchFamily="18"/>
                <a:ea typeface="Calibri" pitchFamily="34"/>
                <a:cs typeface="Times New Roman" pitchFamily="18"/>
              </a:rPr>
              <a:t> Každoročně absolvuje lázeňskou léčbu v nefrourologické indikaci kolem stovky dětí. </a:t>
            </a:r>
          </a:p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200" b="0" i="0" u="none" strike="noStrike" kern="1200" cap="none" spc="0" baseline="0">
                <a:solidFill>
                  <a:srgbClr val="FFFFFF"/>
                </a:solidFill>
                <a:uFillTx/>
                <a:latin typeface="Times New Roman" pitchFamily="18"/>
                <a:ea typeface="Calibri" pitchFamily="34"/>
                <a:cs typeface="Times New Roman" pitchFamily="18"/>
              </a:rPr>
              <a:t>Nejčetnější skupinou jsou </a:t>
            </a:r>
            <a:r>
              <a:rPr lang="cs-CZ" sz="3200" b="1" i="0" u="sng" strike="noStrike" kern="1200" cap="none" spc="0" baseline="0">
                <a:solidFill>
                  <a:srgbClr val="FFFFFF"/>
                </a:solidFill>
                <a:uFillTx/>
                <a:latin typeface="Times New Roman" pitchFamily="18"/>
                <a:ea typeface="Calibri" pitchFamily="34"/>
                <a:cs typeface="Times New Roman" pitchFamily="18"/>
              </a:rPr>
              <a:t>funkční poruchy </a:t>
            </a:r>
            <a:r>
              <a:rPr lang="cs-CZ" sz="3200" b="0" i="0" u="sng" strike="noStrike" kern="1200" cap="none" spc="0" baseline="0">
                <a:solidFill>
                  <a:srgbClr val="FFFFFF"/>
                </a:solidFill>
                <a:uFillTx/>
                <a:latin typeface="Times New Roman" pitchFamily="18"/>
                <a:ea typeface="Calibri" pitchFamily="34"/>
                <a:cs typeface="Times New Roman" pitchFamily="18"/>
              </a:rPr>
              <a:t>mikce</a:t>
            </a:r>
            <a:r>
              <a:rPr lang="cs-CZ" sz="3200" b="0" i="0" u="none" strike="noStrike" kern="1200" cap="none" spc="0" baseline="0">
                <a:solidFill>
                  <a:srgbClr val="FFFFFF"/>
                </a:solidFill>
                <a:uFillTx/>
                <a:latin typeface="Times New Roman" pitchFamily="18"/>
                <a:ea typeface="Calibri" pitchFamily="34"/>
                <a:cs typeface="Times New Roman" pitchFamily="18"/>
              </a:rPr>
              <a:t> a recidivující </a:t>
            </a:r>
            <a:r>
              <a:rPr lang="cs-CZ" sz="3200" b="1" i="0" u="sng" strike="noStrike" kern="1200" cap="none" spc="0" baseline="0">
                <a:solidFill>
                  <a:srgbClr val="FFFFFF"/>
                </a:solidFill>
                <a:uFillTx/>
                <a:latin typeface="Times New Roman" pitchFamily="18"/>
                <a:ea typeface="Calibri" pitchFamily="34"/>
                <a:cs typeface="Times New Roman" pitchFamily="18"/>
              </a:rPr>
              <a:t>infekce</a:t>
            </a:r>
            <a:r>
              <a:rPr lang="cs-CZ" sz="3200" b="0" i="0" u="none" strike="noStrike" kern="1200" cap="none" spc="0" baseline="0">
                <a:solidFill>
                  <a:srgbClr val="FFFFFF"/>
                </a:solidFill>
                <a:uFillTx/>
                <a:latin typeface="Times New Roman" pitchFamily="18"/>
                <a:ea typeface="Calibri" pitchFamily="34"/>
                <a:cs typeface="Times New Roman" pitchFamily="18"/>
              </a:rPr>
              <a:t> močových cest. </a:t>
            </a:r>
          </a:p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200" b="0" i="0" u="none" strike="noStrike" kern="1200" cap="none" spc="0" baseline="0">
                <a:solidFill>
                  <a:srgbClr val="FFFFFF"/>
                </a:solidFill>
                <a:uFillTx/>
                <a:latin typeface="Times New Roman" pitchFamily="18"/>
                <a:ea typeface="Calibri" pitchFamily="34"/>
                <a:cs typeface="Times New Roman" pitchFamily="18"/>
              </a:rPr>
              <a:t>Na třetím místě jsou stavy </a:t>
            </a:r>
            <a:r>
              <a:rPr lang="cs-CZ" sz="3200" b="1" i="0" u="sng" strike="noStrike" kern="1200" cap="none" spc="0" baseline="0">
                <a:solidFill>
                  <a:srgbClr val="FFFFFF"/>
                </a:solidFill>
                <a:uFillTx/>
                <a:latin typeface="Times New Roman" pitchFamily="18"/>
                <a:ea typeface="Calibri" pitchFamily="34"/>
                <a:cs typeface="Times New Roman" pitchFamily="18"/>
              </a:rPr>
              <a:t>po operacích</a:t>
            </a:r>
            <a:r>
              <a:rPr lang="cs-CZ" sz="3200" b="1" i="0" u="none" strike="noStrike" kern="1200" cap="none" spc="0" baseline="0">
                <a:solidFill>
                  <a:srgbClr val="FFFFFF"/>
                </a:solidFill>
                <a:uFillTx/>
                <a:latin typeface="Times New Roman" pitchFamily="18"/>
                <a:ea typeface="Calibri" pitchFamily="34"/>
                <a:cs typeface="Times New Roman" pitchFamily="18"/>
              </a:rPr>
              <a:t> </a:t>
            </a:r>
            <a:r>
              <a:rPr lang="cs-CZ" sz="3200" b="0" i="0" u="none" strike="noStrike" kern="1200" cap="none" spc="0" baseline="0">
                <a:solidFill>
                  <a:srgbClr val="FFFFFF"/>
                </a:solidFill>
                <a:uFillTx/>
                <a:latin typeface="Times New Roman" pitchFamily="18"/>
                <a:ea typeface="Calibri" pitchFamily="34"/>
                <a:cs typeface="Times New Roman" pitchFamily="18"/>
              </a:rPr>
              <a:t>zejména vrozených vývojových vad močového ústrojí.</a:t>
            </a:r>
            <a:endParaRPr lang="cs-CZ" sz="32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2"/>
          <p:cNvSpPr txBox="1"/>
          <p:nvPr/>
        </p:nvSpPr>
        <p:spPr>
          <a:xfrm>
            <a:off x="1658675" y="1605512"/>
            <a:ext cx="8261494" cy="337527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600" b="0" i="0" u="none" strike="noStrike" kern="1200" cap="none" spc="0" baseline="0">
                <a:solidFill>
                  <a:srgbClr val="FFFFFF"/>
                </a:solidFill>
                <a:uFillTx/>
                <a:latin typeface="Times New Roman" pitchFamily="18"/>
                <a:ea typeface="Calibri" pitchFamily="34"/>
                <a:cs typeface="Times New Roman" pitchFamily="18"/>
              </a:rPr>
              <a:t> V indikačním seznamu pro poskytnutí lázeňské léčebné rehabilitační péče jsou tato onemocnění zařazena do skupiny </a:t>
            </a:r>
            <a:r>
              <a:rPr lang="cs-CZ" sz="3600" b="1" i="0" u="none" strike="noStrike" kern="1200" cap="none" spc="0" baseline="0">
                <a:solidFill>
                  <a:srgbClr val="FFFFFF"/>
                </a:solidFill>
                <a:uFillTx/>
                <a:latin typeface="Times New Roman" pitchFamily="18"/>
                <a:ea typeface="Calibri" pitchFamily="34"/>
                <a:cs typeface="Times New Roman" pitchFamily="18"/>
              </a:rPr>
              <a:t>XXVIII. </a:t>
            </a:r>
          </a:p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600" b="0" i="0" u="none" strike="noStrike" kern="0" cap="none" spc="0" baseline="0">
                <a:solidFill>
                  <a:srgbClr val="FFFFFF"/>
                </a:solidFill>
                <a:uFillTx/>
                <a:latin typeface="Times New Roman" pitchFamily="18"/>
                <a:ea typeface="Calibri" pitchFamily="34"/>
                <a:cs typeface="Times New Roman" pitchFamily="18"/>
              </a:rPr>
              <a:t>T</a:t>
            </a:r>
            <a:r>
              <a:rPr lang="cs-CZ" sz="3600" b="0" i="0" u="none" strike="noStrike" kern="1200" cap="none" spc="0" baseline="0">
                <a:solidFill>
                  <a:srgbClr val="FFFFFF"/>
                </a:solidFill>
                <a:uFillTx/>
                <a:latin typeface="Times New Roman" pitchFamily="18"/>
                <a:ea typeface="Calibri" pitchFamily="34"/>
                <a:cs typeface="Times New Roman" pitchFamily="18"/>
              </a:rPr>
              <a:t>a se rozděluje do šesti indikací: </a:t>
            </a:r>
            <a:endParaRPr lang="cs-CZ" sz="3600" b="0" i="0" u="none" strike="noStrike" kern="1200" cap="none" spc="0" baseline="0">
              <a:solidFill>
                <a:srgbClr val="FFFFFF"/>
              </a:solidFill>
              <a:uFillTx/>
              <a:latin typeface="Calibri" pitchFamily="34"/>
              <a:ea typeface="Calibri" pitchFamily="34"/>
              <a:cs typeface="Times New Roman" pitchFamily="18"/>
            </a:endParaRPr>
          </a:p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0" i="0" u="none" strike="noStrike" kern="1200" cap="none" spc="0" baseline="0">
                <a:solidFill>
                  <a:srgbClr val="FFFFFF"/>
                </a:solidFill>
                <a:uFillTx/>
                <a:latin typeface="Times New Roman" pitchFamily="18"/>
                <a:ea typeface="Calibri" pitchFamily="34"/>
                <a:cs typeface="Times New Roman" pitchFamily="18"/>
              </a:rPr>
              <a:t> </a:t>
            </a:r>
            <a:endParaRPr lang="cs-CZ" sz="20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2"/>
          <p:cNvSpPr txBox="1"/>
          <p:nvPr/>
        </p:nvSpPr>
        <p:spPr>
          <a:xfrm>
            <a:off x="1626781" y="1392868"/>
            <a:ext cx="8091379" cy="464742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200" b="1" i="0" u="none" strike="noStrike" kern="1200" cap="none" spc="0" baseline="0">
                <a:solidFill>
                  <a:srgbClr val="FFFFFF"/>
                </a:solidFill>
                <a:uFillTx/>
                <a:latin typeface="Times New Roman" pitchFamily="18"/>
                <a:ea typeface="Calibri" pitchFamily="34"/>
                <a:cs typeface="Times New Roman" pitchFamily="18"/>
              </a:rPr>
              <a:t>XXVIII/1 - </a:t>
            </a:r>
            <a:r>
              <a:rPr lang="cs-CZ" sz="3200" b="0" i="0" u="none" strike="noStrike" kern="1200" cap="none" spc="0" baseline="0">
                <a:solidFill>
                  <a:srgbClr val="FFFFFF"/>
                </a:solidFill>
                <a:uFillTx/>
                <a:latin typeface="Times New Roman" pitchFamily="18"/>
                <a:ea typeface="Calibri" pitchFamily="34"/>
                <a:cs typeface="Times New Roman" pitchFamily="18"/>
              </a:rPr>
              <a:t>recidivující nebo vleklé záněty močových cest na podkladě anatomickém nebo funkčním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3200" b="0" i="0" u="none" strike="noStrike" kern="1200" cap="none" spc="0" baseline="0">
              <a:solidFill>
                <a:srgbClr val="FFFFFF"/>
              </a:solidFill>
              <a:uFillTx/>
              <a:latin typeface="Calibri" pitchFamily="34"/>
              <a:ea typeface="Calibri" pitchFamily="34"/>
              <a:cs typeface="Times New Roman" pitchFamily="18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200" b="1" i="0" u="none" strike="noStrike" kern="1200" cap="none" spc="0" baseline="0">
                <a:solidFill>
                  <a:srgbClr val="FFFFFF"/>
                </a:solidFill>
                <a:uFillTx/>
                <a:latin typeface="Times New Roman" pitchFamily="18"/>
                <a:ea typeface="Calibri" pitchFamily="34"/>
                <a:cs typeface="Times New Roman" pitchFamily="18"/>
              </a:rPr>
              <a:t>XXVIII/2 - </a:t>
            </a:r>
            <a:r>
              <a:rPr lang="cs-CZ" sz="3200" b="0" i="0" u="none" strike="noStrike" kern="1200" cap="none" spc="0" baseline="0">
                <a:solidFill>
                  <a:srgbClr val="FFFFFF"/>
                </a:solidFill>
                <a:uFillTx/>
                <a:latin typeface="Times New Roman" pitchFamily="18"/>
                <a:ea typeface="Calibri" pitchFamily="34"/>
                <a:cs typeface="Times New Roman" pitchFamily="18"/>
              </a:rPr>
              <a:t>urolitiáza in situ, po spontánním odchodu konkrementu, odstranění chirurgickou či endoskopickou cestou nebo litotrypsií extrakorporálními rázovými vlnami (LERV)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0" i="0" u="none" strike="noStrike" kern="1200" cap="none" spc="0" baseline="0">
              <a:solidFill>
                <a:srgbClr val="FFFFFF"/>
              </a:solidFill>
              <a:uFillTx/>
              <a:latin typeface="Calibri" pitchFamily="34"/>
              <a:ea typeface="Calibri" pitchFamily="34"/>
              <a:cs typeface="Times New Roman" pitchFamily="1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2"/>
          <p:cNvSpPr txBox="1"/>
          <p:nvPr/>
        </p:nvSpPr>
        <p:spPr>
          <a:xfrm>
            <a:off x="1754376" y="786804"/>
            <a:ext cx="7485324" cy="563231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200" b="1" i="0" u="none" strike="noStrike" kern="1200" cap="none" spc="0" baseline="0">
                <a:solidFill>
                  <a:srgbClr val="FFFFFF"/>
                </a:solidFill>
                <a:uFillTx/>
                <a:latin typeface="Times New Roman" pitchFamily="18"/>
                <a:ea typeface="Calibri" pitchFamily="34"/>
                <a:cs typeface="Times New Roman" pitchFamily="18"/>
              </a:rPr>
              <a:t>XXVIII/3 - </a:t>
            </a:r>
            <a:r>
              <a:rPr lang="cs-CZ" sz="3200" b="0" i="0" u="none" strike="noStrike" kern="1200" cap="none" spc="0" baseline="0">
                <a:solidFill>
                  <a:srgbClr val="FFFFFF"/>
                </a:solidFill>
                <a:uFillTx/>
                <a:latin typeface="Times New Roman" pitchFamily="18"/>
                <a:ea typeface="Calibri" pitchFamily="34"/>
                <a:cs typeface="Times New Roman" pitchFamily="18"/>
              </a:rPr>
              <a:t>stavy po operacích močového ústrojí mimo urolitiázu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3200" b="0" i="0" u="none" strike="noStrike" kern="1200" cap="none" spc="0" baseline="0">
              <a:solidFill>
                <a:srgbClr val="FFFFFF"/>
              </a:solidFill>
              <a:uFillTx/>
              <a:latin typeface="Calibri" pitchFamily="34"/>
              <a:ea typeface="Calibri" pitchFamily="34"/>
              <a:cs typeface="Times New Roman" pitchFamily="18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200" b="1" i="0" u="none" strike="noStrike" kern="1200" cap="none" spc="0" baseline="0">
                <a:solidFill>
                  <a:srgbClr val="FFFFFF"/>
                </a:solidFill>
                <a:uFillTx/>
                <a:latin typeface="Times New Roman" pitchFamily="18"/>
                <a:ea typeface="Calibri" pitchFamily="34"/>
                <a:cs typeface="Times New Roman" pitchFamily="18"/>
              </a:rPr>
              <a:t>XXVIII/4 - </a:t>
            </a:r>
            <a:r>
              <a:rPr lang="cs-CZ" sz="3200" b="0" i="0" u="none" strike="noStrike" kern="1200" cap="none" spc="0" baseline="0">
                <a:solidFill>
                  <a:srgbClr val="FFFFFF"/>
                </a:solidFill>
                <a:uFillTx/>
                <a:latin typeface="Times New Roman" pitchFamily="18"/>
                <a:ea typeface="Calibri" pitchFamily="34"/>
                <a:cs typeface="Times New Roman" pitchFamily="18"/>
              </a:rPr>
              <a:t>chronická difusní glomerulonefritis, lipoidní nefróza, hereditární nefropatie ve stádiu remise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3200" b="0" i="0" u="none" strike="noStrike" kern="1200" cap="none" spc="0" baseline="0">
              <a:solidFill>
                <a:srgbClr val="FFFFFF"/>
              </a:solidFill>
              <a:uFillTx/>
              <a:latin typeface="Calibri" pitchFamily="34"/>
              <a:ea typeface="Calibri" pitchFamily="34"/>
              <a:cs typeface="Times New Roman" pitchFamily="18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200" b="1" i="0" u="none" strike="noStrike" kern="1200" cap="none" spc="0" baseline="0">
                <a:solidFill>
                  <a:srgbClr val="FFFFFF"/>
                </a:solidFill>
                <a:uFillTx/>
                <a:latin typeface="Times New Roman" pitchFamily="18"/>
                <a:ea typeface="Calibri" pitchFamily="34"/>
                <a:cs typeface="Times New Roman" pitchFamily="18"/>
              </a:rPr>
              <a:t>XXVIII/5 - </a:t>
            </a:r>
            <a:r>
              <a:rPr lang="cs-CZ" sz="3200" b="0" i="0" u="none" strike="noStrike" kern="1200" cap="none" spc="0" baseline="0">
                <a:solidFill>
                  <a:srgbClr val="FFFFFF"/>
                </a:solidFill>
                <a:uFillTx/>
                <a:latin typeface="Times New Roman" pitchFamily="18"/>
                <a:ea typeface="Calibri" pitchFamily="34"/>
                <a:cs typeface="Times New Roman" pitchFamily="18"/>
              </a:rPr>
              <a:t>stavy po transplantaci ledvin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3200" b="0" i="0" u="none" strike="noStrike" kern="1200" cap="none" spc="0" baseline="0">
              <a:solidFill>
                <a:srgbClr val="FFFFFF"/>
              </a:solidFill>
              <a:uFillTx/>
              <a:latin typeface="Calibri" pitchFamily="34"/>
              <a:ea typeface="Calibri" pitchFamily="34"/>
              <a:cs typeface="Times New Roman" pitchFamily="18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200" b="1" i="0" u="none" strike="noStrike" kern="1200" cap="none" spc="0" baseline="0">
                <a:solidFill>
                  <a:srgbClr val="FFFFFF"/>
                </a:solidFill>
                <a:uFillTx/>
                <a:latin typeface="Times New Roman" pitchFamily="18"/>
                <a:ea typeface="Calibri" pitchFamily="34"/>
                <a:cs typeface="Times New Roman" pitchFamily="18"/>
              </a:rPr>
              <a:t>XXVIII/6 - </a:t>
            </a:r>
            <a:r>
              <a:rPr lang="cs-CZ" sz="3200" b="0" i="0" u="none" strike="noStrike" kern="1200" cap="none" spc="0" baseline="0">
                <a:solidFill>
                  <a:srgbClr val="FFFFFF"/>
                </a:solidFill>
                <a:uFillTx/>
                <a:latin typeface="Times New Roman" pitchFamily="18"/>
                <a:ea typeface="Calibri" pitchFamily="34"/>
                <a:cs typeface="Times New Roman" pitchFamily="18"/>
              </a:rPr>
              <a:t>funkční poruchy mikce  </a:t>
            </a:r>
            <a:endParaRPr lang="cs-CZ" sz="32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2"/>
          <p:cNvSpPr txBox="1"/>
          <p:nvPr/>
        </p:nvSpPr>
        <p:spPr>
          <a:xfrm>
            <a:off x="2464902" y="1828800"/>
            <a:ext cx="6681575" cy="28623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600" b="0" i="0" u="none" strike="noStrike" kern="1200" cap="none" spc="0" baseline="0">
                <a:solidFill>
                  <a:srgbClr val="FFFFFF"/>
                </a:solidFill>
                <a:uFillTx/>
                <a:latin typeface="Times New Roman" pitchFamily="18"/>
                <a:ea typeface="Calibri" pitchFamily="34"/>
              </a:rPr>
              <a:t>Cílem balneoterapie je zlepšení celkového stavu orgánů uropoetického traktu, navození </a:t>
            </a:r>
          </a:p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600" b="0" i="0" u="none" strike="noStrike" kern="1200" cap="none" spc="0" baseline="0">
                <a:solidFill>
                  <a:srgbClr val="FFFFFF"/>
                </a:solidFill>
                <a:uFillTx/>
                <a:latin typeface="Times New Roman" pitchFamily="18"/>
                <a:ea typeface="Calibri" pitchFamily="34"/>
              </a:rPr>
              <a:t>a zafixování správného stereotypu mikce.</a:t>
            </a:r>
            <a:endParaRPr lang="cs-CZ" sz="36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8"/>
          <p:cNvSpPr txBox="1"/>
          <p:nvPr/>
        </p:nvSpPr>
        <p:spPr>
          <a:xfrm>
            <a:off x="1796905" y="1488560"/>
            <a:ext cx="7349755" cy="35394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200" b="0" i="0" u="none" strike="noStrike" kern="0" cap="none" spc="0" baseline="0">
                <a:solidFill>
                  <a:srgbClr val="FFFFFF"/>
                </a:solidFill>
                <a:uFillTx/>
                <a:latin typeface="Times New Roman" pitchFamily="18"/>
                <a:ea typeface="Calibri" pitchFamily="34"/>
              </a:rPr>
              <a:t>Vstupní lékařské vyšetření je i prvním edukačním pohovorem s klientem a jeho doprovodem. V jeho průběhu se  po zhodnocení aktivity základního onemocnění, přítomnosti vedlejších diagnoz a aktuálního zdravotního stavu doporučí vhodný léčebný postup: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Neb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TM03457452%5b%5bfn=Nebe%5d%5d</Template>
  <TotalTime>290</TotalTime>
  <Words>555</Words>
  <Application>Microsoft Office PowerPoint</Application>
  <PresentationFormat>Širokoúhlá obrazovka</PresentationFormat>
  <Paragraphs>83</Paragraphs>
  <Slides>24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31" baseType="lpstr">
      <vt:lpstr>Arial</vt:lpstr>
      <vt:lpstr>Calibri</vt:lpstr>
      <vt:lpstr>Calibri Light</vt:lpstr>
      <vt:lpstr>Open Sans</vt:lpstr>
      <vt:lpstr>Open Sans SemiBold</vt:lpstr>
      <vt:lpstr>Times New Roman</vt:lpstr>
      <vt:lpstr>Nebe</vt:lpstr>
      <vt:lpstr>Lázeňská léčba nefrourologických onemocnění</vt:lpstr>
      <vt:lpstr>Lázeňská léčebně rehabilitační péče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LÉČEBNÉ PROCEDURY</vt:lpstr>
      <vt:lpstr>Minerální uhličitá koupel</vt:lpstr>
      <vt:lpstr>Rašelinový zábal – „ponožky“</vt:lpstr>
      <vt:lpstr>Rašelinový zábal – „kalhotky“</vt:lpstr>
      <vt:lpstr>Suchá uhličitá lázeň</vt:lpstr>
      <vt:lpstr>Prezentace aplikace PowerPoint</vt:lpstr>
      <vt:lpstr>Léčebná tělesná výchova </vt:lpstr>
      <vt:lpstr>PITNÁ LÉČBA  Skupina pramenů zachycených v hlubinných vrtech (Helena, Viktor, Marie).  Jsou to studené kyselky železnato-hydrogenuhličitanovápenatohořečnatého  typu se zvýšeným obsahem kyseliny křemičité, vápníku a hořčíku, se silnou mineralizací, která se tvoří v pásmu puklinového prostředí basických hornin. </vt:lpstr>
      <vt:lpstr>PRAMENY HELENA A VIKTOR</vt:lpstr>
      <vt:lpstr>Pramen richard</vt:lpstr>
      <vt:lpstr>Prezentace aplikace PowerPoint</vt:lpstr>
      <vt:lpstr>Balneoterapie je nedílnou součástí terapie a metafylaxe urologických onemocnění nejen pitnou léčbou minerálních vod, ale i využitím fyzikálních procedur, pohybové léčby a edukace pacientů.</vt:lpstr>
      <vt:lpstr> Lázeňská léčba má své přesné indikace a léčebné prostředky se kombinují individuálně podle základní nemoci a podle celkové kondice nemocného, aby jejich efekt byl optimální.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Lázeňská léčba nefrourologických onemocnění</dc:title>
  <dc:creator>Vítězslava Knedlíková</dc:creator>
  <cp:lastModifiedBy>Ústavní pohotovostní služba</cp:lastModifiedBy>
  <cp:revision>17</cp:revision>
  <dcterms:created xsi:type="dcterms:W3CDTF">2022-09-14T07:10:41Z</dcterms:created>
  <dcterms:modified xsi:type="dcterms:W3CDTF">2022-09-16T10:10:06Z</dcterms:modified>
</cp:coreProperties>
</file>