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3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9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5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036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7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2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2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0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9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9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3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7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6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2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61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939600" y="1584000"/>
            <a:ext cx="6620040" cy="332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7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  </a:t>
            </a:r>
            <a:endParaRPr lang="cs-CZ" sz="72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083600" y="4032000"/>
            <a:ext cx="6620040" cy="153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cap="all" spc="-1">
                <a:solidFill>
                  <a:srgbClr val="8AD0D6"/>
                </a:solidFill>
                <a:latin typeface="Century Gothic"/>
                <a:ea typeface="DejaVu Sans"/>
              </a:rPr>
              <a:t>Léčebné lázně Lázně Kynžvart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cap="all" spc="-1">
                <a:solidFill>
                  <a:srgbClr val="8AD0D6"/>
                </a:solidFill>
                <a:latin typeface="Century Gothic"/>
                <a:ea typeface="DejaVu Sans"/>
              </a:rPr>
              <a:t>MUDr. Ludmila Hůrková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cap="all" spc="-1">
                <a:solidFill>
                  <a:srgbClr val="8AD0D6"/>
                </a:solidFill>
                <a:latin typeface="Century Gothic"/>
                <a:ea typeface="DejaVu Sans"/>
              </a:rPr>
              <a:t>Jana Štěpánová 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584000" y="1152000"/>
            <a:ext cx="590904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6600" b="1" strike="noStrike" spc="-1">
                <a:solidFill>
                  <a:srgbClr val="EBEBEB"/>
                </a:solidFill>
                <a:latin typeface="Century Gothic"/>
              </a:rPr>
              <a:t>UROTERAPIE </a:t>
            </a:r>
            <a:endParaRPr lang="cs-CZ" sz="6600" b="0" strike="noStrike" spc="-1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1329840" y="2380320"/>
            <a:ext cx="60858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400" b="1" strike="noStrike" spc="-1">
                <a:solidFill>
                  <a:srgbClr val="EBEBEB"/>
                </a:solidFill>
                <a:latin typeface="Century Gothic"/>
              </a:rPr>
              <a:t>V   LÁZEŇSKÉ LÉČBĚ</a:t>
            </a:r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27640" y="61632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4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Vhodnost opakování KLL.</a:t>
            </a:r>
            <a:endParaRPr lang="cs-CZ" sz="2400" b="1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4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Indikace XXVIII/1 (recidivující infekce močových cest), XXVIII/6 (funkční poruchy mikce, enurézy)- </a:t>
            </a:r>
            <a:r>
              <a:rPr lang="cs-CZ" sz="24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uroterapie</a:t>
            </a:r>
            <a:r>
              <a:rPr lang="cs-CZ" sz="24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v plném rozsahu  </a:t>
            </a:r>
            <a:endParaRPr lang="cs-CZ" sz="2400" b="1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4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XXVIII/3 (pooperační stavy), XXVIII/2 (</a:t>
            </a:r>
            <a:r>
              <a:rPr lang="cs-CZ" sz="24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urolithiasa</a:t>
            </a:r>
            <a:r>
              <a:rPr lang="cs-CZ" sz="24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)</a:t>
            </a:r>
            <a:endParaRPr lang="cs-CZ" sz="2400" b="1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4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Věková limitace </a:t>
            </a:r>
            <a:r>
              <a:rPr lang="cs-CZ" sz="24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uroterapie</a:t>
            </a:r>
            <a:r>
              <a:rPr lang="cs-CZ" sz="24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.</a:t>
            </a:r>
            <a:endParaRPr lang="cs-CZ" sz="24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83840" y="25992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Microsoft YaHei"/>
              </a:rPr>
              <a:t>UROTERAPIE   V   LÁZEŇSKÉ  </a:t>
            </a: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LÉČBĚ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0" name="Obrázek 3"/>
          <p:cNvPicPr/>
          <p:nvPr/>
        </p:nvPicPr>
        <p:blipFill>
          <a:blip r:embed="rId2"/>
          <a:stretch/>
        </p:blipFill>
        <p:spPr>
          <a:xfrm>
            <a:off x="21600" y="1372320"/>
            <a:ext cx="4751280" cy="4751280"/>
          </a:xfrm>
          <a:prstGeom prst="rect">
            <a:avLst/>
          </a:prstGeom>
          <a:ln>
            <a:noFill/>
          </a:ln>
        </p:spPr>
      </p:pic>
      <p:pic>
        <p:nvPicPr>
          <p:cNvPr id="161" name="Obrázek 4"/>
          <p:cNvPicPr/>
          <p:nvPr/>
        </p:nvPicPr>
        <p:blipFill>
          <a:blip r:embed="rId3"/>
          <a:stretch/>
        </p:blipFill>
        <p:spPr>
          <a:xfrm>
            <a:off x="4875480" y="1707480"/>
            <a:ext cx="4268160" cy="426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64000" y="54432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163" name="Zástupný symbol pro obsah 3"/>
          <p:cNvPicPr/>
          <p:nvPr/>
        </p:nvPicPr>
        <p:blipFill>
          <a:blip r:embed="rId2"/>
          <a:stretch/>
        </p:blipFill>
        <p:spPr>
          <a:xfrm>
            <a:off x="196380" y="1437372"/>
            <a:ext cx="4375620" cy="4876307"/>
          </a:xfrm>
          <a:prstGeom prst="rect">
            <a:avLst/>
          </a:prstGeom>
          <a:ln>
            <a:noFill/>
          </a:ln>
        </p:spPr>
      </p:pic>
      <p:pic>
        <p:nvPicPr>
          <p:cNvPr id="164" name="Obrázek 7"/>
          <p:cNvPicPr/>
          <p:nvPr/>
        </p:nvPicPr>
        <p:blipFill>
          <a:blip r:embed="rId3"/>
          <a:stretch/>
        </p:blipFill>
        <p:spPr>
          <a:xfrm>
            <a:off x="4654722" y="1437371"/>
            <a:ext cx="4292897" cy="487630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92000" y="45288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166" name="Obrázek 6"/>
          <p:cNvPicPr/>
          <p:nvPr/>
        </p:nvPicPr>
        <p:blipFill>
          <a:blip r:embed="rId2"/>
          <a:stretch/>
        </p:blipFill>
        <p:spPr>
          <a:xfrm>
            <a:off x="4635720" y="1755720"/>
            <a:ext cx="4219920" cy="4219920"/>
          </a:xfrm>
          <a:prstGeom prst="rect">
            <a:avLst/>
          </a:prstGeom>
          <a:ln>
            <a:noFill/>
          </a:ln>
        </p:spPr>
      </p:pic>
      <p:pic>
        <p:nvPicPr>
          <p:cNvPr id="167" name="Zástupný symbol pro obsah 3"/>
          <p:cNvPicPr/>
          <p:nvPr/>
        </p:nvPicPr>
        <p:blipFill>
          <a:blip r:embed="rId3"/>
          <a:stretch/>
        </p:blipFill>
        <p:spPr>
          <a:xfrm>
            <a:off x="216000" y="1728000"/>
            <a:ext cx="4194720" cy="419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    </a:t>
            </a:r>
            <a:r>
              <a:rPr lang="cs-CZ" sz="4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 UROFLOWMETRIE</a:t>
            </a:r>
            <a:endParaRPr lang="cs-CZ" sz="4200" b="0" strike="noStrike" spc="-1">
              <a:latin typeface="Arial"/>
            </a:endParaRPr>
          </a:p>
        </p:txBody>
      </p:sp>
      <p:pic>
        <p:nvPicPr>
          <p:cNvPr id="169" name="Zástupný symbol pro obsah 3"/>
          <p:cNvPicPr/>
          <p:nvPr/>
        </p:nvPicPr>
        <p:blipFill>
          <a:blip r:embed="rId2"/>
          <a:stretch/>
        </p:blipFill>
        <p:spPr>
          <a:xfrm>
            <a:off x="128880" y="2044440"/>
            <a:ext cx="4393080" cy="4393080"/>
          </a:xfrm>
          <a:prstGeom prst="rect">
            <a:avLst/>
          </a:prstGeom>
          <a:ln>
            <a:noFill/>
          </a:ln>
        </p:spPr>
      </p:pic>
      <p:pic>
        <p:nvPicPr>
          <p:cNvPr id="170" name="Obrázek 4"/>
          <p:cNvPicPr/>
          <p:nvPr/>
        </p:nvPicPr>
        <p:blipFill>
          <a:blip r:embed="rId3"/>
          <a:stretch/>
        </p:blipFill>
        <p:spPr>
          <a:xfrm>
            <a:off x="4600440" y="2034000"/>
            <a:ext cx="4426920" cy="442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83840" y="260640"/>
            <a:ext cx="7054200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 - UROFLOWMETRIE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172" name="Zástupný symbol pro obsah 3"/>
          <p:cNvPicPr/>
          <p:nvPr/>
        </p:nvPicPr>
        <p:blipFill>
          <a:blip r:embed="rId2"/>
          <a:stretch/>
        </p:blipFill>
        <p:spPr>
          <a:xfrm rot="16200000">
            <a:off x="1610571" y="-731788"/>
            <a:ext cx="5886574" cy="877172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67640" y="188640"/>
            <a:ext cx="7614720" cy="52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 - UROFLOWMETRIE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174" name="Zástupný symbol pro obsah 5"/>
          <p:cNvPicPr/>
          <p:nvPr/>
        </p:nvPicPr>
        <p:blipFill>
          <a:blip r:embed="rId2"/>
          <a:stretch/>
        </p:blipFill>
        <p:spPr>
          <a:xfrm>
            <a:off x="107640" y="689760"/>
            <a:ext cx="8496000" cy="604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67640" y="188640"/>
            <a:ext cx="7614720" cy="52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 - UROFLOWMETRIE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176" name="Zástupný symbol pro obsah 3"/>
          <p:cNvPicPr/>
          <p:nvPr/>
        </p:nvPicPr>
        <p:blipFill>
          <a:blip r:embed="rId2"/>
          <a:stretch/>
        </p:blipFill>
        <p:spPr>
          <a:xfrm>
            <a:off x="251640" y="738000"/>
            <a:ext cx="8496000" cy="601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  -</a:t>
            </a:r>
            <a:r>
              <a:rPr lang="cs-CZ" sz="4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 BIOFEEDBACK</a:t>
            </a:r>
            <a:endParaRPr lang="cs-CZ" sz="4200" b="0" strike="noStrike" spc="-1">
              <a:latin typeface="Arial"/>
            </a:endParaRPr>
          </a:p>
        </p:txBody>
      </p:sp>
      <p:pic>
        <p:nvPicPr>
          <p:cNvPr id="178" name="Zástupný symbol pro obsah 5"/>
          <p:cNvPicPr/>
          <p:nvPr/>
        </p:nvPicPr>
        <p:blipFill>
          <a:blip r:embed="rId2"/>
          <a:stretch/>
        </p:blipFill>
        <p:spPr>
          <a:xfrm>
            <a:off x="72000" y="2016000"/>
            <a:ext cx="4194720" cy="4194720"/>
          </a:xfrm>
          <a:prstGeom prst="rect">
            <a:avLst/>
          </a:prstGeom>
          <a:ln>
            <a:noFill/>
          </a:ln>
        </p:spPr>
      </p:pic>
      <p:pic>
        <p:nvPicPr>
          <p:cNvPr id="179" name="Obrázek 4"/>
          <p:cNvPicPr/>
          <p:nvPr/>
        </p:nvPicPr>
        <p:blipFill>
          <a:blip r:embed="rId3"/>
          <a:stretch/>
        </p:blipFill>
        <p:spPr>
          <a:xfrm>
            <a:off x="4032000" y="1944000"/>
            <a:ext cx="5061960" cy="445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95640" y="11664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 </a:t>
            </a:r>
            <a:br/>
            <a:r>
              <a:rPr lang="cs-CZ" sz="3200" b="0" strike="noStrike" spc="-1">
                <a:solidFill>
                  <a:srgbClr val="EBEBEB"/>
                </a:solidFill>
                <a:latin typeface="Century Gothic"/>
                <a:ea typeface="DejaVu Sans"/>
              </a:rPr>
              <a:t>BI</a:t>
            </a:r>
            <a:r>
              <a:rPr lang="cs-CZ" sz="3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OFEEDBACK 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182" name="Obrázek 3"/>
          <p:cNvPicPr/>
          <p:nvPr/>
        </p:nvPicPr>
        <p:blipFill>
          <a:blip r:embed="rId2"/>
          <a:stretch/>
        </p:blipFill>
        <p:spPr>
          <a:xfrm>
            <a:off x="615140" y="1157958"/>
            <a:ext cx="7701220" cy="55834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83840" y="332640"/>
            <a:ext cx="7054200" cy="74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5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611640" y="1076760"/>
            <a:ext cx="8136000" cy="544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UROTERAPIE</a:t>
            </a: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 je označení pro nemedikamentosní neinvazivní léčebné postupy v nefrourologii.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V našich lázních uplatňujeme tyto metody :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    - </a:t>
            </a:r>
            <a:r>
              <a:rPr lang="cs-CZ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nácviky správné mikce, edukace</a:t>
            </a: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, 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    - </a:t>
            </a:r>
            <a:r>
              <a:rPr lang="cs-CZ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zvědomění mikčního procesu</a:t>
            </a: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: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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nácvik uvolnění svalů dna pánevního na biofeedbacku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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sono náplň MM/ postmikční residuum  -  zpětná vazba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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režimová opatření : pitný režim, mikční režim, pitná a mikční karta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                                        enuretický režim, záznam suchých/ mokrých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                                        nocí, vysazování na močení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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záznam stolice, klasifikace Bristolská stupnice stolice, úprava stolice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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použití alarmů (?)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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balneoterapie, RHC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48000" y="209160"/>
            <a:ext cx="6842160" cy="94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 </a:t>
            </a:r>
            <a:br/>
            <a:r>
              <a:rPr lang="cs-CZ" sz="3200" b="0" strike="noStrike" spc="-1">
                <a:solidFill>
                  <a:srgbClr val="EBEBEB"/>
                </a:solidFill>
                <a:latin typeface="Century Gothic"/>
                <a:ea typeface="DejaVu Sans"/>
              </a:rPr>
              <a:t>BI</a:t>
            </a:r>
            <a:r>
              <a:rPr lang="cs-CZ" sz="3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OFEEDBACK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184" name="Obrázek 183"/>
          <p:cNvPicPr/>
          <p:nvPr/>
        </p:nvPicPr>
        <p:blipFill>
          <a:blip r:embed="rId2"/>
          <a:stretch/>
        </p:blipFill>
        <p:spPr>
          <a:xfrm>
            <a:off x="72000" y="1440000"/>
            <a:ext cx="9143640" cy="509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obrázky nakonec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187" name="Obrázek 3"/>
          <p:cNvPicPr/>
          <p:nvPr/>
        </p:nvPicPr>
        <p:blipFill>
          <a:blip r:embed="rId2"/>
          <a:stretch/>
        </p:blipFill>
        <p:spPr>
          <a:xfrm>
            <a:off x="162720" y="1983600"/>
            <a:ext cx="3845880" cy="3188160"/>
          </a:xfrm>
          <a:prstGeom prst="rect">
            <a:avLst/>
          </a:prstGeom>
          <a:ln>
            <a:noFill/>
          </a:ln>
        </p:spPr>
      </p:pic>
      <p:pic>
        <p:nvPicPr>
          <p:cNvPr id="188" name="Obrázek 4"/>
          <p:cNvPicPr/>
          <p:nvPr/>
        </p:nvPicPr>
        <p:blipFill>
          <a:blip r:embed="rId3"/>
          <a:stretch/>
        </p:blipFill>
        <p:spPr>
          <a:xfrm>
            <a:off x="6164280" y="1251360"/>
            <a:ext cx="2748960" cy="3944520"/>
          </a:xfrm>
          <a:prstGeom prst="rect">
            <a:avLst/>
          </a:prstGeom>
          <a:ln>
            <a:noFill/>
          </a:ln>
        </p:spPr>
      </p:pic>
      <p:pic>
        <p:nvPicPr>
          <p:cNvPr id="189" name="Obrázek 5"/>
          <p:cNvPicPr/>
          <p:nvPr/>
        </p:nvPicPr>
        <p:blipFill>
          <a:blip r:embed="rId4"/>
          <a:stretch/>
        </p:blipFill>
        <p:spPr>
          <a:xfrm>
            <a:off x="3780720" y="2797560"/>
            <a:ext cx="2611080" cy="3519000"/>
          </a:xfrm>
          <a:prstGeom prst="rect">
            <a:avLst/>
          </a:prstGeom>
          <a:ln>
            <a:noFill/>
          </a:ln>
        </p:spPr>
      </p:pic>
      <p:sp>
        <p:nvSpPr>
          <p:cNvPr id="190" name="TextShape 3"/>
          <p:cNvSpPr txBox="1"/>
          <p:nvPr/>
        </p:nvSpPr>
        <p:spPr>
          <a:xfrm>
            <a:off x="484560" y="1224000"/>
            <a:ext cx="4133880" cy="54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cs-CZ" sz="32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Děkuji  za pozornost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94160" y="220320"/>
            <a:ext cx="7054200" cy="74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5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323640" y="932760"/>
            <a:ext cx="8136000" cy="57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Vlastní </a:t>
            </a:r>
            <a:r>
              <a:rPr lang="cs-CZ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uroterapie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probíhá v rámci </a:t>
            </a: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10 návštěv 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urologické ambulance v průběhu KLL, 2-3x/týden.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Při každé návštěvě: 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endParaRPr lang="cs-CZ" sz="2000" b="0" strike="noStrike" spc="-1" dirty="0">
              <a:latin typeface="Arial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cs-CZ" sz="2000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- 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měříme náplň močového měchýře při nutkání k mikci a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cs-CZ" sz="2000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residuum po vymočení </a:t>
            </a:r>
            <a:endParaRPr lang="cs-CZ" sz="2000" b="0" strike="noStrike" spc="-1" dirty="0">
              <a:latin typeface="Arial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-10 </a:t>
            </a:r>
            <a:r>
              <a:rPr lang="cs-CZ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minutivé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cvičení na biofeedbacku - uvolnění, stahy,  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  uvolnění po stahu.</a:t>
            </a:r>
            <a:endParaRPr lang="cs-CZ" sz="2000" b="0" strike="noStrike" spc="-1" dirty="0">
              <a:latin typeface="Arial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- UFM - 2x,  na počátku pobytu a ke konci pobytu pak s EMG</a:t>
            </a:r>
          </a:p>
          <a:p>
            <a:pPr marL="1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cs-CZ" sz="2000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záznamem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Uroterapií</a:t>
            </a: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provází klienta školená </a:t>
            </a:r>
            <a:r>
              <a:rPr lang="cs-CZ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uroterapeutická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sestra, která průběžně edukuje klienta - pitný, mikční režim, hygiena, ptá se na stolici, na příp. </a:t>
            </a:r>
            <a:r>
              <a:rPr lang="cs-CZ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subj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potíže, úniky moče, enurézu a podobně. Vše zapisuje do " karty </a:t>
            </a:r>
            <a:r>
              <a:rPr lang="cs-CZ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uroterapie</a:t>
            </a:r>
            <a:r>
              <a:rPr lang="cs-CZ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".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84560" y="188640"/>
            <a:ext cx="705420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karta uroterapie prázdná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  <p:pic>
        <p:nvPicPr>
          <p:cNvPr id="142" name="Obrázek 3"/>
          <p:cNvPicPr/>
          <p:nvPr/>
        </p:nvPicPr>
        <p:blipFill>
          <a:blip r:embed="rId2"/>
          <a:stretch/>
        </p:blipFill>
        <p:spPr>
          <a:xfrm rot="5400000">
            <a:off x="1545480" y="-527760"/>
            <a:ext cx="6125400" cy="87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83840" y="142560"/>
            <a:ext cx="705420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karta uroterapie vyplněná - příklad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  <p:pic>
        <p:nvPicPr>
          <p:cNvPr id="145" name="Obrázek 3"/>
          <p:cNvPicPr/>
          <p:nvPr/>
        </p:nvPicPr>
        <p:blipFill>
          <a:blip r:embed="rId2"/>
          <a:stretch/>
        </p:blipFill>
        <p:spPr>
          <a:xfrm rot="16200000">
            <a:off x="1458000" y="-574560"/>
            <a:ext cx="6154920" cy="87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48000" y="25632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6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26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48560" y="1052640"/>
            <a:ext cx="7362720" cy="52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Vlastní uroterapii předchází  pohovor s lékařem, který na základě vstupních informací  (návrhu na KLL, doložených vyšetření, dotazníků a dále vyšetření M+S, kultivace, pitné a mikční karty, vyšetření klienta) probere klientem a příp. jeho doprovodem které jeho potíže můžeme u nás léčit, stanovíme si úkoly a cíle léčby. 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Provede obšírnější edukaci o správné mikci, pomocí obrázků vysvětlí dítěti i dospělému 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     důležitost močení bez residua</a:t>
            </a: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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     </a:t>
            </a:r>
            <a:r>
              <a:rPr lang="cs-CZ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důležitost uvolněného dna pánevního při močení 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     správného vyprazdňování stolice 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     hygienické návyky atd</a:t>
            </a: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.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Snažíme se, aby klient chápal, k čemu jednotlivé léčebné kroky slouží a k čemu směřují.  </a:t>
            </a:r>
            <a:endParaRPr lang="cs-CZ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Vypěstování nových návyků. 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8" name="Oval 15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TextShape 1"/>
          <p:cNvSpPr txBox="1"/>
          <p:nvPr/>
        </p:nvSpPr>
        <p:spPr>
          <a:xfrm>
            <a:off x="6653719" y="1447800"/>
            <a:ext cx="229572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i="0" strike="noStrike" kern="1200" spc="-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UROTERAPIE   V   LÁZEŇSKÉ   LÉČBĚ</a:t>
            </a:r>
          </a:p>
        </p:txBody>
      </p:sp>
      <p:pic>
        <p:nvPicPr>
          <p:cNvPr id="149" name="Obrázek 148"/>
          <p:cNvPicPr/>
          <p:nvPr/>
        </p:nvPicPr>
        <p:blipFill>
          <a:blip r:embed="rId7"/>
          <a:stretch/>
        </p:blipFill>
        <p:spPr>
          <a:xfrm>
            <a:off x="227616" y="72957"/>
            <a:ext cx="6281510" cy="671208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61" name="Oval 16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CustomShape 1"/>
          <p:cNvSpPr/>
          <p:nvPr/>
        </p:nvSpPr>
        <p:spPr>
          <a:xfrm>
            <a:off x="6179125" y="1447800"/>
            <a:ext cx="2761865" cy="33295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i="0" strike="noStrike" kern="1200" spc="-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UROTERAPIE   V   LÁZEŇSKÉ   LÉČBĚ</a:t>
            </a:r>
          </a:p>
        </p:txBody>
      </p:sp>
      <p:pic>
        <p:nvPicPr>
          <p:cNvPr id="152" name="Obrázek 151"/>
          <p:cNvPicPr/>
          <p:nvPr/>
        </p:nvPicPr>
        <p:blipFill>
          <a:blip r:embed="rId7"/>
          <a:stretch/>
        </p:blipFill>
        <p:spPr>
          <a:xfrm>
            <a:off x="69654" y="80701"/>
            <a:ext cx="5929905" cy="6650839"/>
          </a:xfrm>
          <a:prstGeom prst="rect">
            <a:avLst/>
          </a:prstGeom>
          <a:effectLst/>
        </p:spPr>
      </p:pic>
      <p:sp>
        <p:nvSpPr>
          <p:cNvPr id="151" name="CustomShape 2"/>
          <p:cNvSpPr/>
          <p:nvPr/>
        </p:nvSpPr>
        <p:spPr>
          <a:xfrm>
            <a:off x="827640" y="2053080"/>
            <a:ext cx="6710400" cy="41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84560" y="452880"/>
            <a:ext cx="705420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UROTERAPIE   V   LÁZEŇSKÉ   LÉČBĚ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720000" y="1118681"/>
            <a:ext cx="7487640" cy="5437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Microsoft YaHei"/>
              </a:rPr>
              <a:t>Závěrečný pohovor s lékařem - vyhodnocení co se podařilo, na čem ještě dále pracovat, úkoly domů.</a:t>
            </a:r>
            <a:endParaRPr lang="cs-CZ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V propouštěcí zprávě shrnutí v odstavci "</a:t>
            </a:r>
            <a:r>
              <a:rPr lang="cs-CZ" sz="20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uroterapie</a:t>
            </a: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" a v "doporučení" </a:t>
            </a:r>
            <a:endParaRPr lang="cs-CZ" sz="2000" b="1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cs-CZ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Výhodou je délka pobytu 28 dní a množství dat z 10 sezení.</a:t>
            </a:r>
            <a:endParaRPr lang="cs-CZ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Shrnutí výsledných dat :  -  běžné mikční porce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                                 - kapacita MM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                                 - </a:t>
            </a:r>
            <a:r>
              <a:rPr lang="cs-CZ" sz="20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postmikční</a:t>
            </a: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residua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                                 - uvolnění svalů dna pánevního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                                 - 2x UFM záznam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                                           - sledování stolice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609120" y="3201840"/>
            <a:ext cx="180360" cy="3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566</Words>
  <Application>Microsoft Office PowerPoint</Application>
  <PresentationFormat>Předvádění na obrazovce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UROTERAPIE   V   LÁZEŇSKÉ   LÉČBĚ</dc:title>
  <dc:subject/>
  <dc:creator>Dana Šašková</dc:creator>
  <dc:description/>
  <cp:lastModifiedBy>Dana Šašková</cp:lastModifiedBy>
  <cp:revision>22</cp:revision>
  <dcterms:created xsi:type="dcterms:W3CDTF">2022-08-18T18:41:41Z</dcterms:created>
  <dcterms:modified xsi:type="dcterms:W3CDTF">2022-09-07T19:29:32Z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