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0" r:id="rId1"/>
  </p:sldMasterIdLst>
  <p:notesMasterIdLst>
    <p:notesMasterId r:id="rId38"/>
  </p:notes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68" r:id="rId9"/>
    <p:sldId id="270" r:id="rId10"/>
    <p:sldId id="271" r:id="rId11"/>
    <p:sldId id="288" r:id="rId12"/>
    <p:sldId id="296" r:id="rId13"/>
    <p:sldId id="258" r:id="rId14"/>
    <p:sldId id="259" r:id="rId15"/>
    <p:sldId id="260" r:id="rId16"/>
    <p:sldId id="261" r:id="rId17"/>
    <p:sldId id="262" r:id="rId18"/>
    <p:sldId id="272" r:id="rId19"/>
    <p:sldId id="273" r:id="rId20"/>
    <p:sldId id="276" r:id="rId21"/>
    <p:sldId id="277" r:id="rId22"/>
    <p:sldId id="278" r:id="rId23"/>
    <p:sldId id="279" r:id="rId24"/>
    <p:sldId id="294" r:id="rId25"/>
    <p:sldId id="292" r:id="rId26"/>
    <p:sldId id="293" r:id="rId27"/>
    <p:sldId id="280" r:id="rId28"/>
    <p:sldId id="281" r:id="rId29"/>
    <p:sldId id="282" r:id="rId30"/>
    <p:sldId id="283" r:id="rId31"/>
    <p:sldId id="289" r:id="rId32"/>
    <p:sldId id="285" r:id="rId33"/>
    <p:sldId id="286" r:id="rId34"/>
    <p:sldId id="287" r:id="rId35"/>
    <p:sldId id="290" r:id="rId36"/>
    <p:sldId id="291" r:id="rId3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16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cs-CZ" sz="4400" b="0" strike="noStrike" spc="-1">
                <a:latin typeface="Arial"/>
              </a:rPr>
              <a:t>Klikněte pro přesun snímku</a:t>
            </a: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cs-CZ" sz="2000" b="0" strike="noStrike" spc="-1">
                <a:latin typeface="Arial"/>
              </a:rPr>
              <a:t>Klikněte pro úpravu formátu komentářů</a:t>
            </a:r>
          </a:p>
        </p:txBody>
      </p:sp>
      <p:sp>
        <p:nvSpPr>
          <p:cNvPr id="16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cs-CZ" sz="1400" b="0" strike="noStrike" spc="-1">
                <a:latin typeface="Times New Roman"/>
              </a:rPr>
              <a:t>&lt;záhlaví&gt;</a:t>
            </a:r>
          </a:p>
        </p:txBody>
      </p:sp>
      <p:sp>
        <p:nvSpPr>
          <p:cNvPr id="168" name="PlaceHolder 4"/>
          <p:cNvSpPr>
            <a:spLocks noGrp="1"/>
          </p:cNvSpPr>
          <p:nvPr>
            <p:ph type="dt" idx="13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cs-CZ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cs-CZ" sz="1400" b="0" strike="noStrike" spc="-1">
                <a:latin typeface="Times New Roman"/>
              </a:rPr>
              <a:t>&lt;datum/čas&gt;</a:t>
            </a:r>
          </a:p>
        </p:txBody>
      </p:sp>
      <p:sp>
        <p:nvSpPr>
          <p:cNvPr id="169" name="PlaceHolder 5"/>
          <p:cNvSpPr>
            <a:spLocks noGrp="1"/>
          </p:cNvSpPr>
          <p:nvPr>
            <p:ph type="ftr" idx="1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cs-CZ" sz="1400" b="0" strike="noStrike" spc="-1">
                <a:latin typeface="Times New Roman"/>
              </a:defRPr>
            </a:lvl1pPr>
          </a:lstStyle>
          <a:p>
            <a:r>
              <a:rPr lang="cs-CZ" sz="1400" b="0" strike="noStrike" spc="-1">
                <a:latin typeface="Times New Roman"/>
              </a:rPr>
              <a:t>&lt;zápatí&gt;</a:t>
            </a:r>
          </a:p>
        </p:txBody>
      </p:sp>
      <p:sp>
        <p:nvSpPr>
          <p:cNvPr id="170" name="PlaceHolder 6"/>
          <p:cNvSpPr>
            <a:spLocks noGrp="1"/>
          </p:cNvSpPr>
          <p:nvPr>
            <p:ph type="sldNum" idx="1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cs-CZ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567626CE-1A1F-4545-B4C9-826784A9B9EB}" type="slidenum">
              <a:rPr lang="cs-CZ" sz="1400" b="0" strike="noStrike" spc="-1">
                <a:latin typeface="Times New Roman"/>
              </a:rPr>
              <a:pPr algn="r">
                <a:buNone/>
              </a:pPr>
              <a:t>‹#›</a:t>
            </a:fld>
            <a:endParaRPr lang="cs-CZ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ln w="0">
            <a:noFill/>
          </a:ln>
        </p:spPr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cs-CZ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FE051AD-67DD-4DBE-BF00-9E9E56E5ABDF}" type="slidenum">
              <a:rPr lang="cs-CZ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  <a:buNone/>
              </a:pPr>
              <a:t>13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pPr algn="r">
              <a:buNone/>
            </a:pPr>
            <a:fld id="{567626CE-1A1F-4545-B4C9-826784A9B9EB}" type="slidenum">
              <a:rPr lang="cs-CZ" sz="1400" b="0" strike="noStrike" spc="-1" smtClean="0">
                <a:latin typeface="Times New Roman"/>
              </a:rPr>
              <a:pPr algn="r">
                <a:buNone/>
              </a:pPr>
              <a:t>18</a:t>
            </a:fld>
            <a:endParaRPr lang="cs-CZ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27005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z="1400" b="0" strike="noStrike" spc="-1">
                <a:latin typeface="Times New Roman"/>
              </a:rPr>
              <a:t>&lt;datum/čas&gt;</a:t>
            </a:r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cs-CZ" sz="1400" b="0" strike="noStrike" spc="-1">
                <a:latin typeface="Times New Roman"/>
              </a:rPr>
              <a:t>&lt;zápatí&gt;</a:t>
            </a:r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607BA7B8-253A-40AB-B330-6729EA7ACFF5}" type="slidenum">
              <a:rPr lang="cs-CZ" sz="1200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  <a:buNone/>
              </a:pPr>
              <a:t>‹#›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z="1400" b="0" strike="noStrike" spc="-1">
                <a:latin typeface="Times New Roman"/>
              </a:rPr>
              <a:t>&lt;datum/čas&gt;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cs-CZ" sz="1400" b="0" strike="noStrike" spc="-1">
                <a:latin typeface="Times New Roman"/>
              </a:rPr>
              <a:t>&lt;zápatí&gt;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607BA7B8-253A-40AB-B330-6729EA7ACFF5}" type="slidenum">
              <a:rPr lang="cs-CZ" sz="1200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  <a:buNone/>
              </a:pPr>
              <a:t>‹#›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z="1400" b="0" strike="noStrike" spc="-1">
                <a:latin typeface="Times New Roman"/>
              </a:rPr>
              <a:t>&lt;datum/čas&gt;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cs-CZ" sz="1400" b="0" strike="noStrike" spc="-1">
                <a:latin typeface="Times New Roman"/>
              </a:rPr>
              <a:t>&lt;zápatí&gt;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607BA7B8-253A-40AB-B330-6729EA7ACFF5}" type="slidenum">
              <a:rPr lang="cs-CZ" sz="1200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  <a:buNone/>
              </a:pPr>
              <a:t>‹#›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4562688-C289-4958-9016-7E55B703D628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A07A8C8-91A8-4BBB-A56E-3561C4A03DBA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221B0F5-FC2F-4BBB-B4DF-456E7CAACB33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z="1400" b="0" strike="noStrike" spc="-1">
                <a:latin typeface="Times New Roman"/>
              </a:rPr>
              <a:t>&lt;datum/čas&gt;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cs-CZ" sz="1400" b="0" strike="noStrike" spc="-1">
                <a:latin typeface="Times New Roman"/>
              </a:rPr>
              <a:t>&lt;zápatí&gt;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607BA7B8-253A-40AB-B330-6729EA7ACFF5}" type="slidenum">
              <a:rPr lang="cs-CZ" sz="1200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  <a:buNone/>
              </a:pPr>
              <a:t>‹#›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z="1400" b="0" strike="noStrike" spc="-1">
                <a:latin typeface="Times New Roman"/>
              </a:rPr>
              <a:t>&lt;datum/čas&gt;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cs-CZ" sz="1400" b="0" strike="noStrike" spc="-1">
                <a:latin typeface="Times New Roman"/>
              </a:rPr>
              <a:t>&lt;zápatí&gt;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607BA7B8-253A-40AB-B330-6729EA7ACFF5}" type="slidenum">
              <a:rPr lang="cs-CZ" sz="1200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  <a:buNone/>
              </a:pPr>
              <a:t>‹#›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z="1400" b="0" strike="noStrike" spc="-1">
                <a:latin typeface="Times New Roman"/>
              </a:rPr>
              <a:t>&lt;datum/čas&gt;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cs-CZ" sz="1400" b="0" strike="noStrike" spc="-1">
                <a:latin typeface="Times New Roman"/>
              </a:rPr>
              <a:t>&lt;zápatí&gt;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607BA7B8-253A-40AB-B330-6729EA7ACFF5}" type="slidenum">
              <a:rPr lang="cs-CZ" sz="1200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  <a:buNone/>
              </a:pPr>
              <a:t>‹#›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z="1400" b="0" strike="noStrike" spc="-1">
                <a:latin typeface="Times New Roman"/>
              </a:rPr>
              <a:t>&lt;datum/čas&gt;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cs-CZ" sz="1400" b="0" strike="noStrike" spc="-1">
                <a:latin typeface="Times New Roman"/>
              </a:rPr>
              <a:t>&lt;zápatí&gt;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607BA7B8-253A-40AB-B330-6729EA7ACFF5}" type="slidenum">
              <a:rPr lang="cs-CZ" sz="1200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  <a:buNone/>
              </a:pPr>
              <a:t>‹#›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z="1400" b="0" strike="noStrike" spc="-1">
                <a:latin typeface="Times New Roman"/>
              </a:rPr>
              <a:t>&lt;datum/čas&gt;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cs-CZ" sz="1400" b="0" strike="noStrike" spc="-1">
                <a:latin typeface="Times New Roman"/>
              </a:rPr>
              <a:t>&lt;zápatí&gt;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607BA7B8-253A-40AB-B330-6729EA7ACFF5}" type="slidenum">
              <a:rPr lang="cs-CZ" sz="1200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  <a:buNone/>
              </a:pPr>
              <a:t>‹#›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z="1400" b="0" strike="noStrike" spc="-1">
                <a:latin typeface="Times New Roman"/>
              </a:rPr>
              <a:t>&lt;datum/čas&gt;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cs-CZ" sz="1400" b="0" strike="noStrike" spc="-1">
                <a:latin typeface="Times New Roman"/>
              </a:rPr>
              <a:t>&lt;zápatí&gt;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607BA7B8-253A-40AB-B330-6729EA7ACFF5}" type="slidenum">
              <a:rPr lang="cs-CZ" sz="1200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  <a:buNone/>
              </a:pPr>
              <a:t>‹#›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z="1400" b="0" strike="noStrike" spc="-1">
                <a:latin typeface="Times New Roman"/>
              </a:rPr>
              <a:t>&lt;datum/čas&gt;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cs-CZ" sz="1400" b="0" strike="noStrike" spc="-1">
                <a:latin typeface="Times New Roman"/>
              </a:rPr>
              <a:t>&lt;zápatí&gt;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607BA7B8-253A-40AB-B330-6729EA7ACFF5}" type="slidenum">
              <a:rPr lang="cs-CZ" sz="1200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  <a:buNone/>
              </a:pPr>
              <a:t>‹#›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s odříznutým a zakulaceným jedním roh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úhlý trojúhelník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z="1400" b="0" strike="noStrike" spc="-1">
                <a:latin typeface="Times New Roman"/>
              </a:rPr>
              <a:t>&lt;datum/čas&gt;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cs-CZ" sz="1400" b="0" strike="noStrike" spc="-1">
                <a:latin typeface="Times New Roman"/>
              </a:rPr>
              <a:t>&lt;zápatí&gt;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 algn="r">
              <a:lnSpc>
                <a:spcPct val="100000"/>
              </a:lnSpc>
              <a:buNone/>
            </a:pPr>
            <a:fld id="{607BA7B8-253A-40AB-B330-6729EA7ACFF5}" type="slidenum">
              <a:rPr lang="cs-CZ" sz="1200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  <a:buNone/>
              </a:pPr>
              <a:t>‹#›</a:t>
            </a:fld>
            <a:endParaRPr lang="cs-CZ" sz="1200" b="0" strike="noStrike" spc="-1">
              <a:latin typeface="Times New Roman"/>
            </a:endParaRP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10" name="Volný tvar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Volný tvar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cs-CZ" sz="1400" b="0" strike="noStrike" spc="-1">
                <a:latin typeface="Times New Roman"/>
              </a:rPr>
              <a:t>&lt;datum/čas&gt;</a:t>
            </a:r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cs-CZ" sz="1400" b="0" strike="noStrike" spc="-1">
                <a:latin typeface="Times New Roman"/>
              </a:rPr>
              <a:t>&lt;zápatí&gt;</a:t>
            </a:r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07BA7B8-253A-40AB-B330-6729EA7ACFF5}" type="slidenum">
              <a:rPr lang="cs-CZ" sz="1200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  <a:buNone/>
              </a:pPr>
              <a:t>‹#›</a:t>
            </a:fld>
            <a:endParaRPr lang="cs-CZ" sz="1200" b="0" strike="noStrike" spc="-1">
              <a:latin typeface="Times New Roman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Volný tvar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Volný tvar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 idx="4294967295"/>
          </p:nvPr>
        </p:nvSpPr>
        <p:spPr>
          <a:xfrm>
            <a:off x="723900" y="2120900"/>
            <a:ext cx="7770813" cy="146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4400" b="0" strike="noStrike" spc="-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Možnosti léčby </a:t>
            </a:r>
            <a:r>
              <a:rPr lang="cs-CZ" sz="4400" b="0" strike="noStrike" spc="-1" dirty="0" err="1">
                <a:solidFill>
                  <a:schemeClr val="bg2">
                    <a:lumMod val="50000"/>
                  </a:schemeClr>
                </a:solidFill>
                <a:latin typeface="Calibri"/>
              </a:rPr>
              <a:t>nefro</a:t>
            </a:r>
            <a:r>
              <a:rPr lang="cs-CZ" sz="4400" b="0" strike="noStrike" spc="-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 -uro</a:t>
            </a:r>
            <a:r>
              <a:rPr lang="cs-CZ" sz="4400" spc="-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logických</a:t>
            </a:r>
            <a:r>
              <a:rPr lang="cs-CZ" sz="4400" b="0" strike="noStrike" spc="-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 pacientů v LLLK</a:t>
            </a:r>
            <a:endParaRPr lang="cs-CZ" sz="4400" b="0" strike="noStrike" spc="-1" dirty="0">
              <a:solidFill>
                <a:schemeClr val="bg2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subTitle" idx="4294967295"/>
          </p:nvPr>
        </p:nvSpPr>
        <p:spPr>
          <a:xfrm>
            <a:off x="1409700" y="3895725"/>
            <a:ext cx="6399213" cy="175101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cs-CZ" sz="3200" b="0" strike="noStrike" spc="-1" dirty="0">
                <a:solidFill>
                  <a:srgbClr val="8B8B8B"/>
                </a:solidFill>
                <a:latin typeface="Calibri"/>
              </a:rPr>
              <a:t>Bc. Zdeňka Šimánková</a:t>
            </a:r>
          </a:p>
          <a:p>
            <a:pPr algn="ctr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cs-CZ" sz="3200" spc="-1" dirty="0">
                <a:solidFill>
                  <a:srgbClr val="8B8B8B"/>
                </a:solidFill>
                <a:latin typeface="Calibri"/>
              </a:rPr>
              <a:t>Léčebné lázně Lázně Kynžvart</a:t>
            </a:r>
            <a:endParaRPr lang="cs-CZ" sz="3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Endopelvická</a:t>
            </a:r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cs-CZ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fascie</a:t>
            </a:r>
          </a:p>
        </p:txBody>
      </p:sp>
      <p:sp>
        <p:nvSpPr>
          <p:cNvPr id="4" name="Podnadpis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latin typeface="Calibri" pitchFamily="34" charset="0"/>
                <a:cs typeface="Calibri" pitchFamily="34" charset="0"/>
              </a:rPr>
              <a:t>Trvale se přestavuje</a:t>
            </a:r>
          </a:p>
          <a:p>
            <a:r>
              <a:rPr lang="cs-CZ" dirty="0">
                <a:latin typeface="Calibri" pitchFamily="34" charset="0"/>
                <a:cs typeface="Calibri" pitchFamily="34" charset="0"/>
              </a:rPr>
              <a:t>Výrazně reaguje na hormonální hladiny</a:t>
            </a:r>
          </a:p>
          <a:p>
            <a:r>
              <a:rPr lang="cs-CZ" dirty="0">
                <a:latin typeface="Calibri" pitchFamily="34" charset="0"/>
                <a:cs typeface="Calibri" pitchFamily="34" charset="0"/>
              </a:rPr>
              <a:t>Pevný obal pánevních orgánů</a:t>
            </a:r>
          </a:p>
          <a:p>
            <a:r>
              <a:rPr lang="cs-CZ" dirty="0">
                <a:latin typeface="Calibri" pitchFamily="34" charset="0"/>
                <a:cs typeface="Calibri" pitchFamily="34" charset="0"/>
              </a:rPr>
              <a:t>Umožňuje změny jejich objemu nebo jejich posuny</a:t>
            </a:r>
          </a:p>
          <a:p>
            <a:r>
              <a:rPr lang="cs-CZ" dirty="0">
                <a:latin typeface="Calibri" pitchFamily="34" charset="0"/>
                <a:cs typeface="Calibri" pitchFamily="34" charset="0"/>
              </a:rPr>
              <a:t>Pevným ukotvením pánevních orgánů a jejich vývodů určuje nasměrování svalových vektorů a tím i efektivitu svalů zajišťujících kontinenci</a:t>
            </a:r>
          </a:p>
          <a:p>
            <a:r>
              <a:rPr lang="cs-CZ" dirty="0" err="1">
                <a:latin typeface="Calibri" pitchFamily="34" charset="0"/>
                <a:cs typeface="Calibri" pitchFamily="34" charset="0"/>
              </a:rPr>
              <a:t>VDT</a:t>
            </a:r>
            <a:r>
              <a:rPr lang="cs-CZ" dirty="0">
                <a:latin typeface="Calibri" pitchFamily="34" charset="0"/>
                <a:cs typeface="Calibri" pitchFamily="34" charset="0"/>
              </a:rPr>
              <a:t> – sklon pánve (</a:t>
            </a:r>
            <a:r>
              <a:rPr lang="cs-CZ" dirty="0" err="1">
                <a:latin typeface="Calibri" pitchFamily="34" charset="0"/>
                <a:cs typeface="Calibri" pitchFamily="34" charset="0"/>
              </a:rPr>
              <a:t>anteverze</a:t>
            </a:r>
            <a:r>
              <a:rPr lang="cs-CZ" dirty="0">
                <a:latin typeface="Calibri" pitchFamily="34" charset="0"/>
                <a:cs typeface="Calibri" pitchFamily="34" charset="0"/>
              </a:rPr>
              <a:t> X retroverze X neutrální poloha), obezita, </a:t>
            </a:r>
            <a:r>
              <a:rPr lang="cs-CZ" dirty="0" err="1">
                <a:latin typeface="Calibri" pitchFamily="34" charset="0"/>
                <a:cs typeface="Calibri" pitchFamily="34" charset="0"/>
              </a:rPr>
              <a:t>plochonoží</a:t>
            </a:r>
            <a:endParaRPr lang="cs-CZ" dirty="0">
              <a:latin typeface="Calibri" pitchFamily="34" charset="0"/>
              <a:cs typeface="Calibri" pitchFamily="34" charset="0"/>
            </a:endParaRPr>
          </a:p>
          <a:p>
            <a:r>
              <a:rPr lang="cs-CZ" dirty="0">
                <a:latin typeface="Calibri" pitchFamily="34" charset="0"/>
                <a:cs typeface="Calibri" pitchFamily="34" charset="0"/>
              </a:rPr>
              <a:t>Vytažení a přestavba</a:t>
            </a:r>
          </a:p>
          <a:p>
            <a:pPr>
              <a:buNone/>
            </a:pPr>
            <a:endParaRPr lang="cs-CZ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  <a:cs typeface="Calibri" pitchFamily="34" charset="0"/>
              </a:rPr>
              <a:t>Pozice při vyprazdňování stolice X pozice při močení</a:t>
            </a:r>
            <a:endParaRPr lang="cs-CZ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22" name="Picture 2" descr="E:\Kynžvart\Pánevní dno\obrázkyPD\kadítk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852810"/>
            <a:ext cx="4038600" cy="2570018"/>
          </a:xfrm>
          <a:prstGeom prst="rect">
            <a:avLst/>
          </a:prstGeom>
          <a:noFill/>
        </p:spPr>
      </p:pic>
      <p:pic>
        <p:nvPicPr>
          <p:cNvPr id="5123" name="Picture 3" descr="E:\Kynžvart\Pánevní dno\obrázkyPD\kadítko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593405"/>
            <a:ext cx="4038600" cy="30888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D74CEC-385C-2668-961E-656A0DC78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Jizva</a:t>
            </a:r>
            <a:endParaRPr lang="cs-CZ" dirty="0"/>
          </a:p>
        </p:txBody>
      </p:sp>
      <p:pic>
        <p:nvPicPr>
          <p:cNvPr id="6" name="Zástupný obsah 8">
            <a:extLst>
              <a:ext uri="{FF2B5EF4-FFF2-40B4-BE49-F238E27FC236}">
                <a16:creationId xmlns:a16="http://schemas.microsoft.com/office/drawing/2014/main" id="{5F7F26D6-3301-B0A0-D2AC-0AFB86AF670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342" y="2107406"/>
            <a:ext cx="2216150" cy="1662112"/>
          </a:xfrm>
        </p:spPr>
      </p:pic>
      <p:pic>
        <p:nvPicPr>
          <p:cNvPr id="7" name="Zástupný obsah 12">
            <a:extLst>
              <a:ext uri="{FF2B5EF4-FFF2-40B4-BE49-F238E27FC236}">
                <a16:creationId xmlns:a16="http://schemas.microsoft.com/office/drawing/2014/main" id="{CBB6A2B4-5973-1E5E-9C14-B20B3CCABE9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342" y="4029836"/>
            <a:ext cx="2216150" cy="1661184"/>
          </a:xfrm>
        </p:spPr>
      </p:pic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7E482414-5B4C-9EDF-F0B2-7176E3972D2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0" y="2041492"/>
            <a:ext cx="4016375" cy="3976687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latin typeface="+mj-lt"/>
              </a:rPr>
              <a:t>Problém….</a:t>
            </a:r>
          </a:p>
          <a:p>
            <a:r>
              <a:rPr lang="cs-CZ" dirty="0">
                <a:latin typeface="+mj-lt"/>
              </a:rPr>
              <a:t>Přisedlá, </a:t>
            </a:r>
            <a:r>
              <a:rPr lang="cs-CZ" dirty="0" err="1">
                <a:latin typeface="+mj-lt"/>
              </a:rPr>
              <a:t>neposunlivá</a:t>
            </a:r>
            <a:r>
              <a:rPr lang="cs-CZ" dirty="0">
                <a:latin typeface="+mj-lt"/>
              </a:rPr>
              <a:t>, </a:t>
            </a:r>
            <a:r>
              <a:rPr lang="cs-CZ" dirty="0" err="1">
                <a:latin typeface="+mj-lt"/>
              </a:rPr>
              <a:t>neprotažlivá</a:t>
            </a:r>
            <a:r>
              <a:rPr lang="cs-CZ" dirty="0">
                <a:latin typeface="+mj-lt"/>
              </a:rPr>
              <a:t> jizva </a:t>
            </a:r>
          </a:p>
          <a:p>
            <a:r>
              <a:rPr lang="cs-CZ" dirty="0">
                <a:latin typeface="+mj-lt"/>
              </a:rPr>
              <a:t>Brání posunu struktur vůči sobě, omezuje či úplně blokuje aktivitu svalů, podporuje vznik spazmů…</a:t>
            </a:r>
          </a:p>
          <a:p>
            <a:r>
              <a:rPr lang="cs-CZ" dirty="0">
                <a:latin typeface="+mj-lt"/>
              </a:rPr>
              <a:t>Jizva po operaci ve 2 měsících života, dnes je dívce 12 let</a:t>
            </a:r>
          </a:p>
          <a:p>
            <a:r>
              <a:rPr lang="cs-CZ" dirty="0" err="1">
                <a:latin typeface="+mj-lt"/>
              </a:rPr>
              <a:t>Prosak</a:t>
            </a:r>
            <a:r>
              <a:rPr lang="cs-CZ" dirty="0">
                <a:latin typeface="+mj-lt"/>
              </a:rPr>
              <a:t> nad stydkou kostí…</a:t>
            </a:r>
          </a:p>
        </p:txBody>
      </p:sp>
    </p:spTree>
    <p:extLst>
      <p:ext uri="{BB962C8B-B14F-4D97-AF65-F5344CB8AC3E}">
        <p14:creationId xmlns:p14="http://schemas.microsoft.com/office/powerpoint/2010/main" val="4014207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0" y="389603"/>
            <a:ext cx="9144000" cy="9975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4400" b="0" strike="noStrike" spc="-1" dirty="0">
                <a:solidFill>
                  <a:srgbClr val="000000"/>
                </a:solidFill>
                <a:latin typeface="Calibri"/>
              </a:rPr>
              <a:t>Funkce svalů pánevního dna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sz="half" idx="1"/>
          </p:nvPr>
        </p:nvSpPr>
        <p:spPr>
          <a:xfrm>
            <a:off x="457200" y="2062800"/>
            <a:ext cx="4037400" cy="359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 dirty="0">
                <a:solidFill>
                  <a:srgbClr val="000000"/>
                </a:solidFill>
                <a:latin typeface="+mj-lt"/>
              </a:rPr>
              <a:t>Jako miska uzavírá pánev otevřenou směrem dolů, ale funguje jako trampolína</a:t>
            </a:r>
            <a:endParaRPr lang="cs-CZ" sz="2800" b="0" strike="noStrike" spc="-1" dirty="0">
              <a:latin typeface="+mj-lt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 dirty="0">
                <a:solidFill>
                  <a:srgbClr val="000000"/>
                </a:solidFill>
                <a:latin typeface="+mj-lt"/>
              </a:rPr>
              <a:t>Svírá, táhne a podpírá</a:t>
            </a:r>
            <a:endParaRPr lang="cs-CZ" sz="2800" b="0" strike="noStrike" spc="-1" dirty="0">
              <a:latin typeface="+mj-lt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 dirty="0">
                <a:solidFill>
                  <a:srgbClr val="000000"/>
                </a:solidFill>
                <a:latin typeface="+mj-lt"/>
              </a:rPr>
              <a:t>Pružnost a pevnost svalů</a:t>
            </a:r>
            <a:endParaRPr lang="cs-CZ" sz="2800" b="0" strike="noStrike" spc="-1" dirty="0">
              <a:latin typeface="+mj-lt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endParaRPr lang="cs-CZ" sz="2800" b="0" strike="noStrike" spc="-1" dirty="0">
              <a:latin typeface="Arial"/>
            </a:endParaRPr>
          </a:p>
        </p:txBody>
      </p:sp>
      <p:pic>
        <p:nvPicPr>
          <p:cNvPr id="177" name="Zástupný symbol pro obsah 4" descr="fyzioterapie-panevniho-dna.jpg"/>
          <p:cNvPicPr/>
          <p:nvPr/>
        </p:nvPicPr>
        <p:blipFill>
          <a:blip r:embed="rId3" cstate="print"/>
          <a:stretch/>
        </p:blipFill>
        <p:spPr>
          <a:xfrm>
            <a:off x="4649402" y="2062800"/>
            <a:ext cx="4037400" cy="359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 idx="4294967295"/>
          </p:nvPr>
        </p:nvSpPr>
        <p:spPr>
          <a:xfrm>
            <a:off x="0" y="514350"/>
            <a:ext cx="9144000" cy="9017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4400" b="0" strike="noStrike" spc="-1" dirty="0">
                <a:solidFill>
                  <a:srgbClr val="000000"/>
                </a:solidFill>
                <a:latin typeface="Calibri"/>
              </a:rPr>
              <a:t>Funkce svalů pánevního dna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idx="4294967295"/>
          </p:nvPr>
        </p:nvSpPr>
        <p:spPr>
          <a:xfrm>
            <a:off x="438150" y="1543050"/>
            <a:ext cx="8228013" cy="2692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85000" lnSpcReduction="10000"/>
          </a:bodyPr>
          <a:lstStyle/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Pružnost je důležitá při podpoře všech vnitřních orgánů u sebemenšího otřesu těla, např. i při pomalé chůzi</a:t>
            </a:r>
            <a:endParaRPr lang="cs-CZ" sz="32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Přímý vliv na funkci močového měchýře, střeva a dělohy </a:t>
            </a:r>
            <a:endParaRPr lang="cs-CZ" sz="32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Pozice těla - napětí svalstva – tah fascií – prokrvení – funkce</a:t>
            </a:r>
            <a:endParaRPr lang="cs-CZ" sz="3200" b="0" strike="noStrike" spc="-1" dirty="0">
              <a:latin typeface="Arial"/>
            </a:endParaRPr>
          </a:p>
        </p:txBody>
      </p:sp>
      <p:pic>
        <p:nvPicPr>
          <p:cNvPr id="180" name="Zástupný symbol pro obsah 4" descr="images5.jpg"/>
          <p:cNvPicPr/>
          <p:nvPr/>
        </p:nvPicPr>
        <p:blipFill>
          <a:blip r:embed="rId2" cstate="print"/>
          <a:stretch/>
        </p:blipFill>
        <p:spPr>
          <a:xfrm>
            <a:off x="2555640" y="4293000"/>
            <a:ext cx="4103280" cy="2138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457740" y="481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4400" b="0" strike="noStrike" spc="-1" dirty="0">
                <a:solidFill>
                  <a:srgbClr val="000000"/>
                </a:solidFill>
                <a:latin typeface="Calibri"/>
              </a:rPr>
              <a:t>Funkce svalů pánevního dna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idx="4294967295"/>
          </p:nvPr>
        </p:nvSpPr>
        <p:spPr>
          <a:xfrm>
            <a:off x="447675" y="1638300"/>
            <a:ext cx="3959225" cy="452437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  <a:buNone/>
            </a:pPr>
            <a:endParaRPr lang="cs-CZ" sz="32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Funkce formuje orgán </a:t>
            </a: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</a:pPr>
            <a:endParaRPr lang="cs-CZ" sz="32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cs-CZ" sz="32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Aktivace/posilování a relaxace!!!</a:t>
            </a: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cs-CZ" sz="3200" b="0" strike="noStrike" spc="-1" dirty="0">
              <a:latin typeface="Arial"/>
            </a:endParaRPr>
          </a:p>
        </p:txBody>
      </p:sp>
      <p:pic>
        <p:nvPicPr>
          <p:cNvPr id="183" name="Zástupný symbol pro obsah 4" descr="483072_320725228045800_514224507_n.jpg"/>
          <p:cNvPicPr/>
          <p:nvPr/>
        </p:nvPicPr>
        <p:blipFill>
          <a:blip r:embed="rId2" cstate="print"/>
          <a:stretch/>
        </p:blipFill>
        <p:spPr>
          <a:xfrm>
            <a:off x="4788000" y="1700640"/>
            <a:ext cx="3675600" cy="1656360"/>
          </a:xfrm>
          <a:prstGeom prst="rect">
            <a:avLst/>
          </a:prstGeom>
          <a:ln w="0">
            <a:noFill/>
          </a:ln>
        </p:spPr>
      </p:pic>
      <p:pic>
        <p:nvPicPr>
          <p:cNvPr id="184" name="Picture 2" descr="C:\Users\xxx\Desktop\obrázky\images2.jpg"/>
          <p:cNvPicPr/>
          <p:nvPr/>
        </p:nvPicPr>
        <p:blipFill>
          <a:blip r:embed="rId3" cstate="print"/>
          <a:stretch/>
        </p:blipFill>
        <p:spPr>
          <a:xfrm>
            <a:off x="4788000" y="4005000"/>
            <a:ext cx="3597480" cy="1565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457200" y="4582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4400" b="0" strike="noStrike" spc="-1" dirty="0">
                <a:solidFill>
                  <a:srgbClr val="000000"/>
                </a:solidFill>
                <a:latin typeface="Calibri"/>
              </a:rPr>
              <a:t>Souvislosti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01720" cy="4524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Součástí </a:t>
            </a:r>
            <a:r>
              <a:rPr lang="cs-CZ" sz="2800" b="1" strike="noStrike" spc="-1">
                <a:solidFill>
                  <a:srgbClr val="000000"/>
                </a:solidFill>
                <a:latin typeface="Calibri"/>
              </a:rPr>
              <a:t>dynamických horizontálních předělů těla</a:t>
            </a: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, s nimiž se recipročně ovnivňuje navzájem (PD – bránice – glotis)</a:t>
            </a:r>
            <a:endParaRPr lang="cs-CZ" sz="2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Pánevní dno pracuje jako </a:t>
            </a:r>
            <a:r>
              <a:rPr lang="cs-CZ" sz="2800" b="1" strike="noStrike" spc="-1">
                <a:solidFill>
                  <a:srgbClr val="000000"/>
                </a:solidFill>
                <a:latin typeface="Calibri"/>
              </a:rPr>
              <a:t>protipól bránice</a:t>
            </a: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 při dýchání </a:t>
            </a:r>
            <a:endParaRPr lang="cs-CZ" sz="2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Kvalitní aktivitou pánevního dna se zlepší i kvalita </a:t>
            </a:r>
            <a:r>
              <a:rPr lang="cs-CZ" sz="2800" b="1" strike="noStrike" spc="-1">
                <a:solidFill>
                  <a:srgbClr val="000000"/>
                </a:solidFill>
                <a:latin typeface="Calibri"/>
              </a:rPr>
              <a:t>dechového stereotypu</a:t>
            </a:r>
            <a:endParaRPr lang="cs-CZ" sz="2800" b="0" strike="noStrike" spc="-1">
              <a:latin typeface="Arial"/>
            </a:endParaRPr>
          </a:p>
        </p:txBody>
      </p:sp>
      <p:pic>
        <p:nvPicPr>
          <p:cNvPr id="187" name="Zástupný symbol pro obsah 6" descr="images3.jpg"/>
          <p:cNvPicPr/>
          <p:nvPr/>
        </p:nvPicPr>
        <p:blipFill>
          <a:blip r:embed="rId2" cstate="print"/>
          <a:stretch/>
        </p:blipFill>
        <p:spPr>
          <a:xfrm>
            <a:off x="5276160" y="2349000"/>
            <a:ext cx="2579040" cy="280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4582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4400" b="0" strike="noStrike" spc="-1" dirty="0">
                <a:solidFill>
                  <a:srgbClr val="000000"/>
                </a:solidFill>
                <a:latin typeface="Calibri"/>
              </a:rPr>
              <a:t>Souvislosti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545720" cy="4524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Pánev / pánevní dno je pohybové centrum těla – leží ve </a:t>
            </a:r>
            <a:r>
              <a:rPr lang="cs-CZ" sz="2800" b="1" strike="noStrike" spc="-1">
                <a:solidFill>
                  <a:srgbClr val="000000"/>
                </a:solidFill>
                <a:latin typeface="Calibri"/>
              </a:rPr>
              <a:t>funkčním zřetězení svalů</a:t>
            </a: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, spojují se zde síly přenášené z DKK i tíha trupu </a:t>
            </a:r>
            <a:endParaRPr lang="cs-CZ" sz="2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Síla pro DKK, vzpřímení pro trup – postura, ale i polykání nebo hlasivky</a:t>
            </a:r>
            <a:endParaRPr lang="cs-CZ" sz="2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800" b="1" strike="noStrike" spc="-1">
                <a:solidFill>
                  <a:srgbClr val="000000"/>
                </a:solidFill>
                <a:latin typeface="Calibri"/>
              </a:rPr>
              <a:t>Psychika…</a:t>
            </a:r>
            <a:endParaRPr lang="cs-CZ" sz="2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buNone/>
            </a:pPr>
            <a:endParaRPr lang="cs-CZ" sz="2800" b="0" strike="noStrike" spc="-1">
              <a:latin typeface="Arial"/>
            </a:endParaRPr>
          </a:p>
        </p:txBody>
      </p:sp>
      <p:pic>
        <p:nvPicPr>
          <p:cNvPr id="190" name="Zástupný symbol pro obsah 4" descr="deep frontal line.jpg"/>
          <p:cNvPicPr/>
          <p:nvPr/>
        </p:nvPicPr>
        <p:blipFill>
          <a:blip r:embed="rId2" cstate="print"/>
          <a:stretch/>
        </p:blipFill>
        <p:spPr>
          <a:xfrm>
            <a:off x="5400360" y="1600200"/>
            <a:ext cx="2533320" cy="4524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 fontScale="90000"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4400" b="0" strike="noStrike" spc="-1" dirty="0">
                <a:solidFill>
                  <a:srgbClr val="000000"/>
                </a:solidFill>
                <a:latin typeface="Calibri"/>
              </a:rPr>
              <a:t>Vyšetření a cílená terapie pánevního dna umí ovlivnit: 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sz="half" idx="1"/>
          </p:nvPr>
        </p:nvSpPr>
        <p:spPr>
          <a:xfrm>
            <a:off x="466724" y="1885949"/>
            <a:ext cx="4600575" cy="450532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000000"/>
                </a:solidFill>
                <a:latin typeface="Calibri"/>
              </a:rPr>
              <a:t>Inkontinenci moče i stolice, enurézy</a:t>
            </a:r>
            <a:endParaRPr lang="cs-CZ" sz="24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000000"/>
                </a:solidFill>
                <a:latin typeface="Calibri"/>
              </a:rPr>
              <a:t>Retence moči</a:t>
            </a:r>
            <a:endParaRPr lang="cs-CZ" sz="24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000000"/>
                </a:solidFill>
                <a:latin typeface="Calibri"/>
              </a:rPr>
              <a:t>Opakované záněty MM, MC, ledvin</a:t>
            </a:r>
            <a:endParaRPr lang="cs-CZ" sz="24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000000"/>
                </a:solidFill>
                <a:latin typeface="Calibri"/>
              </a:rPr>
              <a:t>Dráždivý MM</a:t>
            </a:r>
            <a:endParaRPr lang="cs-CZ" sz="24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000000"/>
                </a:solidFill>
                <a:latin typeface="Calibri"/>
              </a:rPr>
              <a:t>Střevní peristaltiku, zácpu</a:t>
            </a:r>
            <a:endParaRPr lang="cs-CZ" sz="24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000000"/>
                </a:solidFill>
                <a:latin typeface="Calibri"/>
              </a:rPr>
              <a:t>Po rekonstrukčních operacích vývojových vad močových cest, konečníku, vagíny, </a:t>
            </a:r>
            <a:r>
              <a:rPr lang="cs-CZ" sz="2400" b="0" strike="noStrike" spc="-1" dirty="0" err="1">
                <a:solidFill>
                  <a:srgbClr val="000000"/>
                </a:solidFill>
                <a:latin typeface="Calibri"/>
              </a:rPr>
              <a:t>nesestouplých</a:t>
            </a:r>
            <a:r>
              <a:rPr lang="cs-CZ" sz="2400" b="0" strike="noStrike" spc="-1" dirty="0">
                <a:solidFill>
                  <a:srgbClr val="000000"/>
                </a:solidFill>
                <a:latin typeface="Calibri"/>
              </a:rPr>
              <a:t> varlat… </a:t>
            </a:r>
            <a:endParaRPr lang="cs-CZ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</a:pPr>
            <a:endParaRPr lang="cs-CZ" sz="3200" b="0" strike="noStrike" spc="-1" dirty="0">
              <a:latin typeface="Arial"/>
            </a:endParaRPr>
          </a:p>
        </p:txBody>
      </p:sp>
      <p:pic>
        <p:nvPicPr>
          <p:cNvPr id="9221" name="Picture 5" descr="E:\Kynžvart\Pánevní dno\obrázkyPD\images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791200" y="3303429"/>
            <a:ext cx="1752600" cy="16687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4400" b="0" strike="noStrike" spc="-1" dirty="0">
                <a:solidFill>
                  <a:srgbClr val="000000"/>
                </a:solidFill>
                <a:latin typeface="Calibri"/>
              </a:rPr>
              <a:t>Metoda Ludmily Mojžíšové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632098B-053B-0AD4-C112-AE0329B32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latin typeface="+mj-lt"/>
              </a:rPr>
              <a:t>Gynekologie: </a:t>
            </a:r>
          </a:p>
          <a:p>
            <a:pPr lvl="1"/>
            <a:r>
              <a:rPr lang="cs-CZ" dirty="0">
                <a:latin typeface="+mj-lt"/>
              </a:rPr>
              <a:t>sterilita, infertilita, </a:t>
            </a:r>
          </a:p>
          <a:p>
            <a:pPr lvl="1"/>
            <a:r>
              <a:rPr lang="cs-CZ" dirty="0" err="1">
                <a:latin typeface="+mj-lt"/>
              </a:rPr>
              <a:t>dysmenorhea</a:t>
            </a:r>
            <a:r>
              <a:rPr lang="cs-CZ" dirty="0">
                <a:latin typeface="+mj-lt"/>
              </a:rPr>
              <a:t>, dyspareunie</a:t>
            </a:r>
          </a:p>
          <a:p>
            <a:pPr marL="0" indent="0">
              <a:buNone/>
            </a:pPr>
            <a:r>
              <a:rPr lang="cs-CZ" b="1" dirty="0">
                <a:latin typeface="+mj-lt"/>
              </a:rPr>
              <a:t>Urologie: </a:t>
            </a:r>
          </a:p>
          <a:p>
            <a:pPr lvl="1"/>
            <a:r>
              <a:rPr lang="cs-CZ" dirty="0">
                <a:latin typeface="+mj-lt"/>
              </a:rPr>
              <a:t>retence moči, inkontinence</a:t>
            </a:r>
          </a:p>
          <a:p>
            <a:pPr marL="0" indent="0">
              <a:buNone/>
            </a:pPr>
            <a:r>
              <a:rPr lang="cs-CZ" b="1" dirty="0">
                <a:latin typeface="+mj-lt"/>
              </a:rPr>
              <a:t>Ortopedie: </a:t>
            </a:r>
          </a:p>
          <a:p>
            <a:pPr lvl="1"/>
            <a:r>
              <a:rPr lang="cs-CZ" dirty="0">
                <a:latin typeface="+mj-lt"/>
              </a:rPr>
              <a:t>skoliózy, </a:t>
            </a:r>
            <a:r>
              <a:rPr lang="cs-CZ" dirty="0" err="1">
                <a:latin typeface="+mj-lt"/>
              </a:rPr>
              <a:t>coxalgie</a:t>
            </a:r>
            <a:r>
              <a:rPr lang="cs-CZ" dirty="0">
                <a:latin typeface="+mj-lt"/>
              </a:rPr>
              <a:t>, </a:t>
            </a:r>
            <a:r>
              <a:rPr lang="cs-CZ" dirty="0" err="1">
                <a:latin typeface="+mj-lt"/>
              </a:rPr>
              <a:t>pelvicalgie</a:t>
            </a:r>
            <a:endParaRPr lang="cs-CZ" dirty="0">
              <a:latin typeface="+mj-lt"/>
            </a:endParaRPr>
          </a:p>
          <a:p>
            <a:pPr marL="0" indent="0">
              <a:buNone/>
            </a:pPr>
            <a:r>
              <a:rPr lang="cs-CZ" b="1" dirty="0">
                <a:latin typeface="+mj-lt"/>
              </a:rPr>
              <a:t>Interna: </a:t>
            </a:r>
          </a:p>
          <a:p>
            <a:pPr lvl="1"/>
            <a:r>
              <a:rPr lang="cs-CZ" dirty="0">
                <a:latin typeface="+mj-lt"/>
              </a:rPr>
              <a:t>některé druhy obstipace</a:t>
            </a:r>
          </a:p>
          <a:p>
            <a:endParaRPr lang="cs-CZ" dirty="0">
              <a:latin typeface="+mj-lt"/>
            </a:endParaRPr>
          </a:p>
          <a:p>
            <a:pPr lvl="7"/>
            <a:endParaRPr lang="cs-CZ" dirty="0">
              <a:latin typeface="+mj-lt"/>
            </a:endParaRPr>
          </a:p>
          <a:p>
            <a:pPr marL="0" indent="0">
              <a:buNone/>
            </a:pPr>
            <a:endParaRPr lang="cs-CZ" dirty="0">
              <a:latin typeface="+mj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2BDFD7A-B54E-B314-46EA-6055BC391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892" y="3258502"/>
            <a:ext cx="2619375" cy="17430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 idx="4294967295"/>
          </p:nvPr>
        </p:nvSpPr>
        <p:spPr>
          <a:xfrm>
            <a:off x="0" y="485774"/>
            <a:ext cx="9144000" cy="93027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4400" strike="noStrike" spc="-1" dirty="0">
                <a:solidFill>
                  <a:srgbClr val="000000"/>
                </a:solidFill>
                <a:latin typeface="Calibri"/>
              </a:rPr>
              <a:t>Nemoci močového ústrojí </a:t>
            </a:r>
            <a:r>
              <a:rPr lang="cs-CZ" sz="4400" strike="noStrike" spc="-1" dirty="0" err="1">
                <a:solidFill>
                  <a:srgbClr val="000000"/>
                </a:solidFill>
                <a:latin typeface="Calibri"/>
              </a:rPr>
              <a:t>XXVIII</a:t>
            </a:r>
            <a:endParaRPr lang="cs-CZ" sz="4400" strike="noStrike" spc="-1" dirty="0"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idx="4294967295"/>
          </p:nvPr>
        </p:nvSpPr>
        <p:spPr>
          <a:xfrm>
            <a:off x="504825" y="1562100"/>
            <a:ext cx="8153400" cy="452437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90500" lnSpcReduction="10000"/>
          </a:bodyPr>
          <a:lstStyle/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3200" b="1" strike="noStrike" spc="-1" dirty="0">
                <a:solidFill>
                  <a:srgbClr val="000000"/>
                </a:solidFill>
                <a:latin typeface="Calibri"/>
              </a:rPr>
              <a:t>Recidivující nebo vleklé záněty ledvin a močových cest </a:t>
            </a:r>
            <a:r>
              <a:rPr lang="cs-CZ" sz="3200" b="1" strike="noStrike" spc="-1" dirty="0" err="1">
                <a:solidFill>
                  <a:srgbClr val="000000"/>
                </a:solidFill>
                <a:latin typeface="Calibri"/>
              </a:rPr>
              <a:t>XXVIII</a:t>
            </a:r>
            <a:r>
              <a:rPr lang="cs-CZ" sz="3200" b="1" strike="noStrike" spc="-1" dirty="0">
                <a:solidFill>
                  <a:srgbClr val="000000"/>
                </a:solidFill>
                <a:latin typeface="Calibri"/>
              </a:rPr>
              <a:t>/1 </a:t>
            </a:r>
            <a:endParaRPr lang="cs-CZ" sz="32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Urolitiáza in </a:t>
            </a: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</a:rPr>
              <a:t>situ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, po spontánním odchodu konkrementu, odstranění </a:t>
            </a: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</a:rPr>
              <a:t>XXVIII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/2 </a:t>
            </a:r>
            <a:endParaRPr lang="cs-CZ" sz="32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3200" b="1" strike="noStrike" spc="-1" dirty="0">
                <a:solidFill>
                  <a:srgbClr val="000000"/>
                </a:solidFill>
                <a:latin typeface="Calibri"/>
              </a:rPr>
              <a:t>Stavy po operacích močového ústrojí mimo urolitiázu </a:t>
            </a:r>
            <a:r>
              <a:rPr lang="cs-CZ" sz="3200" b="1" strike="noStrike" spc="-1" dirty="0" err="1">
                <a:solidFill>
                  <a:srgbClr val="000000"/>
                </a:solidFill>
                <a:latin typeface="Calibri"/>
              </a:rPr>
              <a:t>XXVIII</a:t>
            </a:r>
            <a:r>
              <a:rPr lang="cs-CZ" sz="3200" b="1" strike="noStrike" spc="-1" dirty="0">
                <a:solidFill>
                  <a:srgbClr val="000000"/>
                </a:solidFill>
                <a:latin typeface="Calibri"/>
              </a:rPr>
              <a:t>/3 </a:t>
            </a:r>
            <a:endParaRPr lang="cs-CZ" sz="32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Chronická difusní </a:t>
            </a: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</a:rPr>
              <a:t>GN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, lipoidní nefróza, nefropatie ve stadiu remise </a:t>
            </a: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</a:rPr>
              <a:t>XXVIII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/4 </a:t>
            </a:r>
            <a:endParaRPr lang="cs-CZ" sz="32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Stavy po transplantaci ledvin </a:t>
            </a: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</a:rPr>
              <a:t>XXVIII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/5 </a:t>
            </a:r>
            <a:endParaRPr lang="cs-CZ" sz="32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3200" b="1" strike="noStrike" spc="-1" dirty="0">
                <a:solidFill>
                  <a:srgbClr val="000000"/>
                </a:solidFill>
                <a:latin typeface="Calibri"/>
              </a:rPr>
              <a:t>Funkční poruchy mikce </a:t>
            </a:r>
            <a:r>
              <a:rPr lang="cs-CZ" sz="3200" b="1" strike="noStrike" spc="-1" dirty="0" err="1">
                <a:solidFill>
                  <a:srgbClr val="000000"/>
                </a:solidFill>
                <a:latin typeface="Calibri"/>
              </a:rPr>
              <a:t>XXVIII</a:t>
            </a:r>
            <a:r>
              <a:rPr lang="cs-CZ" sz="3200" b="1" strike="noStrike" spc="-1" dirty="0">
                <a:solidFill>
                  <a:srgbClr val="000000"/>
                </a:solidFill>
                <a:latin typeface="Calibri"/>
              </a:rPr>
              <a:t>/6</a:t>
            </a:r>
            <a:endParaRPr lang="cs-CZ" sz="3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447675" y="550905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4400" b="0" strike="noStrike" spc="-1" dirty="0">
                <a:solidFill>
                  <a:srgbClr val="000000"/>
                </a:solidFill>
                <a:latin typeface="Calibri"/>
              </a:rPr>
              <a:t>Terapie podle Ludmily Mojžíšové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400" cy="4524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  <a:buNone/>
            </a:pPr>
            <a:endParaRPr lang="cs-CZ" sz="2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buNone/>
            </a:pPr>
            <a:endParaRPr lang="cs-CZ" sz="2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buNone/>
            </a:pPr>
            <a:endParaRPr lang="cs-CZ" sz="2800" b="0" strike="noStrike" spc="-1">
              <a:latin typeface="Arial"/>
            </a:endParaRPr>
          </a:p>
          <a:p>
            <a:pPr marL="343080" indent="-343080" algn="ctr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Není jen sestava notoricky známých cviků!!!</a:t>
            </a:r>
            <a:endParaRPr lang="cs-CZ" sz="2800" b="0" strike="noStrike" spc="-1">
              <a:latin typeface="Arial"/>
            </a:endParaRPr>
          </a:p>
        </p:txBody>
      </p:sp>
      <p:pic>
        <p:nvPicPr>
          <p:cNvPr id="217" name="Zástupný symbol pro obsah 4" descr="Mojžíšová 1b.JPG"/>
          <p:cNvPicPr/>
          <p:nvPr/>
        </p:nvPicPr>
        <p:blipFill>
          <a:blip r:embed="rId2" cstate="print"/>
          <a:stretch/>
        </p:blipFill>
        <p:spPr>
          <a:xfrm>
            <a:off x="5151645" y="1828800"/>
            <a:ext cx="3202560" cy="4524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 idx="4294967295"/>
          </p:nvPr>
        </p:nvSpPr>
        <p:spPr>
          <a:xfrm>
            <a:off x="466725" y="627063"/>
            <a:ext cx="8228013" cy="114141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4400" b="0" strike="noStrike" spc="-1" dirty="0">
                <a:solidFill>
                  <a:srgbClr val="000000"/>
                </a:solidFill>
                <a:latin typeface="Calibri"/>
              </a:rPr>
              <a:t>Terapie podle Ludmily Mojžíšové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idx="4294967295"/>
          </p:nvPr>
        </p:nvSpPr>
        <p:spPr>
          <a:xfrm>
            <a:off x="466725" y="1981200"/>
            <a:ext cx="8228013" cy="452437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86500" lnSpcReduction="10000"/>
          </a:bodyPr>
          <a:lstStyle/>
          <a:p>
            <a:pPr marL="914400" indent="-457200">
              <a:spcBef>
                <a:spcPts val="561"/>
              </a:spcBef>
              <a:tabLst>
                <a:tab pos="0" algn="l"/>
              </a:tabLst>
            </a:pPr>
            <a:r>
              <a:rPr lang="cs-CZ" sz="2800" b="1" strike="noStrike" spc="-1" dirty="0">
                <a:solidFill>
                  <a:srgbClr val="000000"/>
                </a:solidFill>
                <a:latin typeface="Calibri"/>
              </a:rPr>
              <a:t>Specifické vyšetření pacienta</a:t>
            </a:r>
          </a:p>
          <a:p>
            <a:pPr marL="914400" indent="-457200">
              <a:spcBef>
                <a:spcPts val="561"/>
              </a:spcBef>
              <a:tabLst>
                <a:tab pos="0" algn="l"/>
              </a:tabLst>
            </a:pPr>
            <a:r>
              <a:rPr lang="cs-CZ" sz="2800" b="1" strike="noStrike" spc="-1" dirty="0">
                <a:solidFill>
                  <a:srgbClr val="000000"/>
                </a:solidFill>
                <a:latin typeface="Calibri"/>
              </a:rPr>
              <a:t>Předehřátí pacienta</a:t>
            </a:r>
          </a:p>
          <a:p>
            <a:pPr marL="914400" indent="-457200">
              <a:spcBef>
                <a:spcPts val="561"/>
              </a:spcBef>
              <a:tabLst>
                <a:tab pos="0" algn="l"/>
              </a:tabLst>
            </a:pPr>
            <a:r>
              <a:rPr lang="cs-CZ" sz="2800" b="1" spc="-1" dirty="0">
                <a:solidFill>
                  <a:srgbClr val="000000"/>
                </a:solidFill>
                <a:latin typeface="Calibri"/>
              </a:rPr>
              <a:t>N</a:t>
            </a:r>
            <a:r>
              <a:rPr lang="cs-CZ" sz="2800" b="1" strike="noStrike" spc="-1" dirty="0">
                <a:solidFill>
                  <a:srgbClr val="000000"/>
                </a:solidFill>
                <a:latin typeface="Calibri"/>
              </a:rPr>
              <a:t>ásledné ošetření svalů pánevního dna</a:t>
            </a:r>
            <a:endParaRPr lang="cs-CZ" sz="2800" b="0" strike="noStrike" spc="-1" dirty="0">
              <a:latin typeface="Arial"/>
            </a:endParaRPr>
          </a:p>
          <a:p>
            <a:pPr marL="457200" lvl="1" indent="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None/>
              <a:tabLst>
                <a:tab pos="0" algn="l"/>
              </a:tabLst>
            </a:pPr>
            <a:r>
              <a:rPr lang="cs-CZ" sz="2800" b="1" strike="noStrike" spc="-1" dirty="0">
                <a:solidFill>
                  <a:srgbClr val="000000"/>
                </a:solidFill>
                <a:latin typeface="Calibri"/>
              </a:rPr>
              <a:t>Nepřímé postupy: 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</a:rPr>
              <a:t>techniky PIR a cviky, které ovlivňují povrchové svalové skupiny a kde se očekává přenos efektu terapie ve svalovém zřetězení</a:t>
            </a:r>
            <a:endParaRPr lang="cs-CZ" sz="2800" b="0" strike="noStrike" spc="-1" dirty="0">
              <a:latin typeface="Arial"/>
            </a:endParaRPr>
          </a:p>
          <a:p>
            <a:pPr marL="457200" lvl="1" indent="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None/>
              <a:tabLst>
                <a:tab pos="0" algn="l"/>
              </a:tabLst>
            </a:pPr>
            <a:r>
              <a:rPr lang="cs-CZ" sz="2800" b="1" strike="noStrike" spc="-1" dirty="0">
                <a:solidFill>
                  <a:srgbClr val="000000"/>
                </a:solidFill>
                <a:latin typeface="Calibri"/>
              </a:rPr>
              <a:t>Přímé postupy: </a:t>
            </a:r>
            <a:endParaRPr lang="cs-CZ" sz="2800" b="0" strike="noStrike" spc="-1" dirty="0">
              <a:latin typeface="Arial"/>
            </a:endParaRPr>
          </a:p>
          <a:p>
            <a:pPr marL="743040" indent="-28584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</a:rPr>
              <a:t>vyšetření a ošetření PD per </a:t>
            </a:r>
            <a:r>
              <a:rPr lang="cs-CZ" sz="2800" b="0" strike="noStrike" spc="-1" dirty="0" err="1">
                <a:solidFill>
                  <a:srgbClr val="000000"/>
                </a:solidFill>
                <a:latin typeface="Calibri"/>
              </a:rPr>
              <a:t>rectum</a:t>
            </a:r>
            <a:endParaRPr lang="cs-CZ" sz="2800" b="0" strike="noStrike" spc="-1" dirty="0">
              <a:latin typeface="Arial"/>
            </a:endParaRPr>
          </a:p>
          <a:p>
            <a:pPr marL="1143000" lvl="2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s-CZ" sz="2400" b="0" strike="noStrike" spc="-1" dirty="0">
                <a:solidFill>
                  <a:srgbClr val="000000"/>
                </a:solidFill>
                <a:latin typeface="Calibri"/>
              </a:rPr>
              <a:t>Zvýšený nebo snížený tonus m. </a:t>
            </a:r>
            <a:r>
              <a:rPr lang="cs-CZ" sz="2400" b="0" strike="noStrike" spc="-1" dirty="0" err="1">
                <a:solidFill>
                  <a:srgbClr val="000000"/>
                </a:solidFill>
                <a:latin typeface="Calibri"/>
              </a:rPr>
              <a:t>sphincter</a:t>
            </a:r>
            <a:r>
              <a:rPr lang="cs-CZ" sz="2400" b="0" strike="noStrike" spc="-1" dirty="0">
                <a:solidFill>
                  <a:srgbClr val="000000"/>
                </a:solidFill>
                <a:latin typeface="Calibri"/>
              </a:rPr>
              <a:t> ani </a:t>
            </a:r>
            <a:r>
              <a:rPr lang="cs-CZ" sz="2400" b="0" strike="noStrike" spc="-1" dirty="0" err="1">
                <a:solidFill>
                  <a:srgbClr val="000000"/>
                </a:solidFill>
                <a:latin typeface="Calibri"/>
              </a:rPr>
              <a:t>externus</a:t>
            </a:r>
            <a:r>
              <a:rPr lang="cs-CZ" sz="2400" b="0" strike="noStrike" spc="-1" dirty="0">
                <a:solidFill>
                  <a:srgbClr val="000000"/>
                </a:solidFill>
                <a:latin typeface="Calibri"/>
              </a:rPr>
              <a:t>, m. </a:t>
            </a:r>
            <a:r>
              <a:rPr lang="cs-CZ" sz="2400" b="0" strike="noStrike" spc="-1" dirty="0" err="1">
                <a:solidFill>
                  <a:srgbClr val="000000"/>
                </a:solidFill>
                <a:latin typeface="Calibri"/>
              </a:rPr>
              <a:t>coccygeus</a:t>
            </a:r>
            <a:r>
              <a:rPr lang="cs-CZ" sz="2400" b="0" strike="noStrike" spc="-1" dirty="0">
                <a:solidFill>
                  <a:srgbClr val="000000"/>
                </a:solidFill>
                <a:latin typeface="Calibri"/>
              </a:rPr>
              <a:t> a </a:t>
            </a:r>
            <a:r>
              <a:rPr lang="cs-CZ" sz="2400" b="0" strike="noStrike" spc="-1" dirty="0" err="1">
                <a:solidFill>
                  <a:srgbClr val="000000"/>
                </a:solidFill>
                <a:latin typeface="Calibri"/>
              </a:rPr>
              <a:t>coccygeofemoralis</a:t>
            </a:r>
            <a:r>
              <a:rPr lang="cs-CZ" sz="2400" b="0" strike="noStrike" spc="-1" dirty="0">
                <a:solidFill>
                  <a:srgbClr val="000000"/>
                </a:solidFill>
                <a:latin typeface="Calibri"/>
              </a:rPr>
              <a:t>, případně bolestivost kostrče</a:t>
            </a:r>
            <a:endParaRPr lang="cs-CZ" sz="2400" b="0" strike="noStrike" spc="-1" dirty="0">
              <a:latin typeface="Arial"/>
            </a:endParaRPr>
          </a:p>
          <a:p>
            <a:pPr marL="1143000" lvl="2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s-CZ" sz="2400" b="0" strike="noStrike" spc="-1" dirty="0">
                <a:solidFill>
                  <a:srgbClr val="000000"/>
                </a:solidFill>
                <a:latin typeface="Calibri"/>
              </a:rPr>
              <a:t>Věk, spolupráce, souhlas rodičů, přítomnost druhé dospělé osoby u dětí bez doprovodu…</a:t>
            </a:r>
            <a:endParaRPr lang="cs-CZ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 idx="4294967295"/>
          </p:nvPr>
        </p:nvSpPr>
        <p:spPr>
          <a:xfrm>
            <a:off x="381000" y="598488"/>
            <a:ext cx="8228013" cy="114141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4400" b="0" strike="noStrike" spc="-1" dirty="0">
                <a:solidFill>
                  <a:srgbClr val="000000"/>
                </a:solidFill>
                <a:latin typeface="Calibri"/>
              </a:rPr>
              <a:t>Terapie  podle Ludmily Mojžíšové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idx="4294967295"/>
          </p:nvPr>
        </p:nvSpPr>
        <p:spPr>
          <a:xfrm>
            <a:off x="755650" y="1962150"/>
            <a:ext cx="7559675" cy="452437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spcBef>
                <a:spcPts val="641"/>
              </a:spcBef>
              <a:tabLst>
                <a:tab pos="0" algn="l"/>
              </a:tabLst>
            </a:pPr>
            <a:r>
              <a:rPr lang="cs-CZ" sz="2800" b="1" strike="noStrike" spc="-1" dirty="0">
                <a:solidFill>
                  <a:srgbClr val="000000"/>
                </a:solidFill>
                <a:latin typeface="Calibri"/>
              </a:rPr>
              <a:t>Mobilizace SI, </a:t>
            </a:r>
            <a:r>
              <a:rPr lang="cs-CZ" sz="2800" b="1" strike="noStrike" spc="-1" dirty="0" err="1">
                <a:solidFill>
                  <a:srgbClr val="000000"/>
                </a:solidFill>
                <a:latin typeface="Calibri"/>
              </a:rPr>
              <a:t>Lp</a:t>
            </a:r>
            <a:r>
              <a:rPr lang="cs-CZ" sz="2800" b="1" strike="noStrike" spc="-1" dirty="0">
                <a:solidFill>
                  <a:srgbClr val="000000"/>
                </a:solidFill>
                <a:latin typeface="Calibri"/>
              </a:rPr>
              <a:t>, žeber </a:t>
            </a:r>
            <a:endParaRPr lang="cs-CZ" sz="2800" b="0" strike="noStrike" spc="-1" dirty="0">
              <a:latin typeface="Arial"/>
            </a:endParaRPr>
          </a:p>
          <a:p>
            <a:pPr>
              <a:spcBef>
                <a:spcPts val="641"/>
              </a:spcBef>
              <a:tabLst>
                <a:tab pos="0" algn="l"/>
              </a:tabLst>
            </a:pPr>
            <a:r>
              <a:rPr lang="cs-CZ" sz="2800" b="1" strike="noStrike" spc="-1" dirty="0">
                <a:solidFill>
                  <a:srgbClr val="000000"/>
                </a:solidFill>
                <a:latin typeface="Calibri"/>
              </a:rPr>
              <a:t>Zacvičení </a:t>
            </a:r>
            <a:r>
              <a:rPr lang="cs-CZ" sz="2800" b="1" strike="noStrike" spc="-1" dirty="0" err="1">
                <a:solidFill>
                  <a:srgbClr val="000000"/>
                </a:solidFill>
                <a:latin typeface="Calibri"/>
              </a:rPr>
              <a:t>autoterapie</a:t>
            </a:r>
            <a:r>
              <a:rPr lang="cs-CZ" sz="2800" b="1" strike="noStrike" spc="-1" dirty="0">
                <a:solidFill>
                  <a:srgbClr val="000000"/>
                </a:solidFill>
                <a:latin typeface="Calibri"/>
              </a:rPr>
              <a:t> a zácvik klienta a jeho doprovodu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</a:rPr>
              <a:t>, mohou se přidat další cílené cviky na VDT, pokud klient potřebuje progresi</a:t>
            </a:r>
            <a:endParaRPr lang="cs-CZ" sz="2800" b="0" strike="noStrike" spc="-1" dirty="0">
              <a:latin typeface="Arial"/>
            </a:endParaRPr>
          </a:p>
          <a:p>
            <a:pPr>
              <a:spcBef>
                <a:spcPts val="641"/>
              </a:spcBef>
              <a:tabLst>
                <a:tab pos="0" algn="l"/>
              </a:tabLst>
            </a:pPr>
            <a:r>
              <a:rPr lang="cs-CZ" sz="2800" b="1" strike="noStrike" spc="-1" dirty="0">
                <a:solidFill>
                  <a:srgbClr val="000000"/>
                </a:solidFill>
                <a:latin typeface="Calibri"/>
              </a:rPr>
              <a:t>Kontrola a korekce 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</a:rPr>
              <a:t>již zadaných cviků</a:t>
            </a:r>
            <a:endParaRPr lang="cs-CZ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4400" b="0" strike="noStrike" spc="-1" dirty="0">
                <a:solidFill>
                  <a:srgbClr val="000000"/>
                </a:solidFill>
                <a:latin typeface="Calibri"/>
              </a:rPr>
              <a:t>Kazuistika 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Pacient: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Dívka, 7 let, do školy ještě nechodí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Diagnóza: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retence moči (dle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uroflowmetru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až 80ml), noční pomočování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Subj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Podle maminky se stav pomalu zlepšuje rok od roku. </a:t>
            </a:r>
          </a:p>
          <a:p>
            <a:pPr marL="393192" lvl="1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Počůrávání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trvá od plen, dojde k němu vždy ve fázi hlubokého spánku. Dcera je k neprobuzení, maminka se snaží jí budit v pravidelnou dobu, aby se 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vymočila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často jí na toaletu nese v polospánku. Když se jim podaří vymočit se v průběhu noci, tak se ráno probudí suchá, pokud jí v noci nechá spát, tak je ráno mokrá.</a:t>
            </a:r>
          </a:p>
          <a:p>
            <a:pPr marL="393192" lvl="1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Pitný režim mají upravený.</a:t>
            </a:r>
          </a:p>
          <a:p>
            <a:pPr marL="0" indent="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None/>
            </a:pPr>
            <a:endParaRPr lang="cs-CZ" sz="3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3DC64F-0641-C94C-E568-F7EB11C62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47731"/>
          </a:xfrm>
        </p:spPr>
        <p:txBody>
          <a:bodyPr>
            <a:normAutofit/>
          </a:bodyPr>
          <a:lstStyle/>
          <a:p>
            <a:pPr algn="ctr"/>
            <a:r>
              <a:rPr lang="cs-CZ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Kazuistika</a:t>
            </a:r>
            <a:endParaRPr lang="cs-CZ" sz="4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F2937C-20D7-8EB7-3C0B-109690203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</a:t>
            </a:r>
            <a:r>
              <a:rPr lang="cs-CZ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Pánev rovině, mírně rotace vpravo vzad v </a:t>
            </a:r>
            <a:r>
              <a:rPr lang="cs-CZ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anteverzi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SI klouby symetrické, rozvíjí symetricky. Gluteální rýhy vpravo níž, je mělčí. Povolená břišní stěna, </a:t>
            </a:r>
            <a:r>
              <a:rPr lang="cs-CZ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hyperlordóza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Lp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knoflíková ramena, mírně zkrácený prsní sval. </a:t>
            </a:r>
            <a:r>
              <a:rPr lang="cs-CZ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Rekurvace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kolen.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Nezvládá vůbec rychlou kontrakci m. </a:t>
            </a:r>
            <a:r>
              <a:rPr lang="cs-CZ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gluteus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maximus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vůbec neví jak má stáhnout hýždě!!! Aktivaci m. </a:t>
            </a:r>
            <a:r>
              <a:rPr lang="cs-CZ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gluteus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nahrazuje v bedrech - zapojuje </a:t>
            </a:r>
            <a:r>
              <a:rPr lang="cs-CZ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paravertebrální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svaly. Nezvládá aktivaci PD, na povel stáhnout "čůrání" (povel má z </a:t>
            </a:r>
            <a:r>
              <a:rPr lang="cs-CZ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myfeedbacku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vtahuje horní část břicha a hrudník jde do nádechového postavení.  3měsíční polohu v leže na zádech zvládá - pěkně aktivuje m. </a:t>
            </a:r>
            <a:r>
              <a:rPr lang="cs-CZ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transversus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abdominis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ale zůstává nádechové postavení žeber.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8615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60144B-1098-0FD8-EDBA-FE49FA6DD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00247"/>
          </a:xfrm>
        </p:spPr>
        <p:txBody>
          <a:bodyPr>
            <a:normAutofit/>
          </a:bodyPr>
          <a:lstStyle/>
          <a:p>
            <a:pPr algn="ctr"/>
            <a:r>
              <a:rPr lang="cs-CZ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Kazuistika</a:t>
            </a:r>
            <a:endParaRPr lang="cs-CZ" sz="4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252571-D2EA-E00D-8A8C-89D816855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99303"/>
            <a:ext cx="8229600" cy="4525297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cs-CZ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terapie: 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vysvětlení problematiky mamince i dívce, pokus o PIR gluteálních svalů. Brániční dýchání v leže na zádech a nácvik stahování hýžďového svalstva v leže na břiše.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cs-CZ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2.terapie: 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Maminka hlásí změnu - po celé noci bylo sucho. Vzbudila se sama na toaletu brzy ráno.  Zlepšena práce gluteálního svalstva - umí stahovat hýždě, v leže na zádech ve 3měsíční poloze umí dýchat.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Provedena PIR m. </a:t>
            </a:r>
            <a:r>
              <a:rPr lang="cs-CZ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gluteus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nácvik relaxace podle jogínů - v sedu na patách. Aktivace pánevního dna s palpací konečníku s následnou relaxací přes šeptané "A". 3měsíční poloha v leže na zádech s důrazem na dýchání - už lze korigovat postavení žeber. V leže na zádech s pokrčenými koleny zvedání pánve bez prohnutí se v bedrech. Vše se spoluprací a zácvikem maminky  pro domácí cvičení.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cs-CZ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terapie: 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Maminka šťastně hlásí změnu - na </a:t>
            </a:r>
            <a:r>
              <a:rPr lang="cs-CZ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uroflowmetru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jsou bez močového rezidua! Provedena kontrola aktivace a relaxace pánevního dna s palpací konečníku. Trénink aktivace a relaxace pánevního dna přes </a:t>
            </a:r>
            <a:r>
              <a:rPr lang="cs-CZ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diaphragma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urogenitale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opět s palpací maminky. Brániční dýchání v kleče na 4 a aktivace pánevního dna v kleče na 4 a následně až se zdvihem kolen. Zvedání pánve v leže na zádech s DKK koleny přes </a:t>
            </a:r>
            <a:r>
              <a:rPr lang="cs-CZ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gymball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4851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DF27CC-D2E3-74C0-E2D8-069880E99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Kazuistika</a:t>
            </a:r>
            <a:endParaRPr lang="cs-CZ" sz="4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3A8496-7789-2FE4-BE25-47D65497A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Závěr: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Během 2 terapií v rozmezí 1 týdne došlo k výraznému zlepšení stavu - vymizely obě obtíže – enuréza i retence moči. Přetrvalo "pouze" vadné držení těla, se kterým se bude dále pracovat.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75611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2"/>
          <p:cNvSpPr>
            <a:spLocks noGrp="1"/>
          </p:cNvSpPr>
          <p:nvPr>
            <p:ph/>
          </p:nvPr>
        </p:nvSpPr>
        <p:spPr>
          <a:xfrm>
            <a:off x="457200" y="1823595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1" strike="noStrike" spc="-1" dirty="0" err="1">
                <a:solidFill>
                  <a:srgbClr val="000000"/>
                </a:solidFill>
                <a:latin typeface="Calibri"/>
              </a:rPr>
              <a:t>Animoterapie</a:t>
            </a:r>
            <a:r>
              <a:rPr lang="cs-CZ" sz="2000" b="0" strike="noStrike" spc="-1" dirty="0">
                <a:solidFill>
                  <a:srgbClr val="000000"/>
                </a:solidFill>
                <a:latin typeface="Calibri"/>
              </a:rPr>
              <a:t> - jeden živočišný druh svou motorikou interaktivně ovlivňuje motoriku jiného živočišného druhu</a:t>
            </a:r>
            <a:endParaRPr lang="cs-CZ" sz="20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Calibri"/>
              </a:rPr>
              <a:t>Kůň - </a:t>
            </a:r>
            <a:r>
              <a:rPr lang="cs-CZ" sz="2000" b="1" strike="noStrike" spc="-1" dirty="0" err="1">
                <a:solidFill>
                  <a:srgbClr val="000000"/>
                </a:solidFill>
                <a:latin typeface="Calibri"/>
              </a:rPr>
              <a:t>kvadruped</a:t>
            </a:r>
            <a:r>
              <a:rPr lang="cs-CZ" sz="2000" b="0" strike="noStrike" spc="-1" dirty="0">
                <a:solidFill>
                  <a:srgbClr val="000000"/>
                </a:solidFill>
                <a:latin typeface="Calibri"/>
              </a:rPr>
              <a:t> - krok představuje laterální pohyb, který není lidské chůzi podobný</a:t>
            </a:r>
            <a:endParaRPr lang="cs-CZ" sz="20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Calibri"/>
              </a:rPr>
              <a:t>Lidská chůze - </a:t>
            </a:r>
            <a:r>
              <a:rPr lang="cs-CZ" sz="2000" b="1" strike="noStrike" spc="-1" dirty="0">
                <a:solidFill>
                  <a:srgbClr val="000000"/>
                </a:solidFill>
                <a:latin typeface="Calibri"/>
              </a:rPr>
              <a:t>diagonální pohyb</a:t>
            </a:r>
            <a:r>
              <a:rPr lang="cs-CZ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pic>
        <p:nvPicPr>
          <p:cNvPr id="6147" name="Picture 3" descr="E:\Kynžvart\Pánevní dno\obrázkyPD\shutterstock_346300289-970x646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92650" y="1893945"/>
            <a:ext cx="4016375" cy="2674823"/>
          </a:xfrm>
          <a:prstGeom prst="rect">
            <a:avLst/>
          </a:prstGeom>
          <a:noFill/>
        </p:spPr>
      </p:pic>
      <p:sp>
        <p:nvSpPr>
          <p:cNvPr id="7" name="Zástupný symbol pro obsah 6"/>
          <p:cNvSpPr>
            <a:spLocks noGrp="1"/>
          </p:cNvSpPr>
          <p:nvPr>
            <p:ph/>
          </p:nvPr>
        </p:nvSpPr>
        <p:spPr>
          <a:xfrm>
            <a:off x="533400" y="4619625"/>
            <a:ext cx="8229600" cy="1695450"/>
          </a:xfrm>
        </p:spPr>
        <p:txBody>
          <a:bodyPr>
            <a:normAutofit lnSpcReduction="10000"/>
          </a:bodyPr>
          <a:lstStyle/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None/>
            </a:pPr>
            <a:r>
              <a:rPr lang="cs-CZ" b="1" spc="-1" dirty="0">
                <a:solidFill>
                  <a:srgbClr val="000000"/>
                </a:solidFill>
                <a:latin typeface="Calibri"/>
              </a:rPr>
              <a:t>	</a:t>
            </a:r>
            <a:r>
              <a:rPr lang="cs-CZ" sz="2400" b="1" spc="-1" dirty="0">
                <a:solidFill>
                  <a:srgbClr val="000000"/>
                </a:solidFill>
                <a:latin typeface="Calibri"/>
              </a:rPr>
              <a:t>Mechanika pohybu koně</a:t>
            </a:r>
            <a:r>
              <a:rPr lang="cs-CZ" sz="2400" spc="-1" dirty="0">
                <a:solidFill>
                  <a:srgbClr val="000000"/>
                </a:solidFill>
                <a:latin typeface="Calibri"/>
              </a:rPr>
              <a:t> je jedním z důležitých měřítek posouzení jeho pohybového projevu a má </a:t>
            </a:r>
            <a:r>
              <a:rPr lang="cs-CZ" sz="2400" b="1" spc="-1" dirty="0">
                <a:solidFill>
                  <a:srgbClr val="000000"/>
                </a:solidFill>
                <a:latin typeface="Calibri"/>
              </a:rPr>
              <a:t>rozhodující vliv na výsledný pohyb balanční plochy</a:t>
            </a:r>
            <a:r>
              <a:rPr lang="cs-CZ" sz="2400" spc="-1" dirty="0">
                <a:solidFill>
                  <a:srgbClr val="000000"/>
                </a:solidFill>
                <a:latin typeface="Calibri"/>
              </a:rPr>
              <a:t>, kterou představuje jeho hřbet. </a:t>
            </a:r>
            <a:endParaRPr lang="cs-CZ" sz="2400" spc="-1" dirty="0"/>
          </a:p>
        </p:txBody>
      </p:sp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485775" y="530775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 fontScale="90000"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4400" b="0" strike="noStrike" spc="-1" dirty="0" err="1">
                <a:solidFill>
                  <a:srgbClr val="000000"/>
                </a:solidFill>
                <a:latin typeface="Calibri"/>
              </a:rPr>
              <a:t>Hipoterapie</a:t>
            </a:r>
            <a:r>
              <a:rPr lang="cs-CZ" sz="4400" b="0" strike="noStrike" spc="-1" dirty="0">
                <a:solidFill>
                  <a:srgbClr val="000000"/>
                </a:solidFill>
                <a:latin typeface="Calibri"/>
              </a:rPr>
              <a:t> ve fyzioterapii a ergoterapii</a:t>
            </a:r>
            <a:endParaRPr lang="cs-CZ" sz="4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 fontScale="90000"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</a:rPr>
              <a:t>Hipoterapie ve fyzioterapii a ergoterapii 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latin typeface="Calibri" pitchFamily="34" charset="0"/>
              </a:rPr>
              <a:t>Hřbet koně: </a:t>
            </a:r>
            <a:r>
              <a:rPr lang="cs-CZ" dirty="0">
                <a:latin typeface="Calibri" pitchFamily="34" charset="0"/>
              </a:rPr>
              <a:t>dynamická balanční plocha</a:t>
            </a:r>
          </a:p>
          <a:p>
            <a:pPr marL="0" indent="0">
              <a:buNone/>
            </a:pPr>
            <a:r>
              <a:rPr lang="cs-CZ" b="1" dirty="0">
                <a:latin typeface="Calibri" pitchFamily="34" charset="0"/>
              </a:rPr>
              <a:t>3d pohyb hřbetu                 </a:t>
            </a:r>
          </a:p>
          <a:p>
            <a:pPr lvl="3"/>
            <a:r>
              <a:rPr lang="cs-CZ" dirty="0">
                <a:latin typeface="Calibri" pitchFamily="34" charset="0"/>
              </a:rPr>
              <a:t>Nahoru a dolů</a:t>
            </a:r>
          </a:p>
          <a:p>
            <a:pPr lvl="3"/>
            <a:r>
              <a:rPr lang="cs-CZ" dirty="0">
                <a:latin typeface="Calibri" pitchFamily="34" charset="0"/>
              </a:rPr>
              <a:t>Ze strany na stranu</a:t>
            </a:r>
          </a:p>
          <a:p>
            <a:pPr lvl="3"/>
            <a:r>
              <a:rPr lang="cs-CZ" dirty="0">
                <a:latin typeface="Calibri" pitchFamily="34" charset="0"/>
              </a:rPr>
              <a:t>Dopředu a dozadu</a:t>
            </a:r>
          </a:p>
          <a:p>
            <a:r>
              <a:rPr lang="cs-CZ" dirty="0">
                <a:latin typeface="Calibri" pitchFamily="34" charset="0"/>
              </a:rPr>
              <a:t>Výsledkem je pohyb pánve podobný jako při chůzi člověka</a:t>
            </a:r>
          </a:p>
          <a:p>
            <a:r>
              <a:rPr lang="cs-CZ" dirty="0">
                <a:latin typeface="Calibri" pitchFamily="34" charset="0"/>
              </a:rPr>
              <a:t>Jezdec sedí uvolněně, pánev je v neutrální pozici, vzpřímené držení těla</a:t>
            </a:r>
          </a:p>
          <a:p>
            <a:r>
              <a:rPr lang="cs-CZ" dirty="0">
                <a:latin typeface="Calibri" pitchFamily="34" charset="0"/>
              </a:rPr>
              <a:t>Mají šanci pracovat </a:t>
            </a:r>
            <a:r>
              <a:rPr lang="cs-CZ" b="1" dirty="0">
                <a:latin typeface="Calibri" pitchFamily="34" charset="0"/>
              </a:rPr>
              <a:t>hluboké svalové vrstvy </a:t>
            </a:r>
            <a:r>
              <a:rPr lang="cs-CZ" dirty="0">
                <a:latin typeface="Calibri" pitchFamily="34" charset="0"/>
              </a:rPr>
              <a:t>(MTA, </a:t>
            </a:r>
            <a:r>
              <a:rPr lang="cs-CZ" dirty="0" err="1">
                <a:latin typeface="Calibri" pitchFamily="34" charset="0"/>
              </a:rPr>
              <a:t>multifidi</a:t>
            </a:r>
            <a:r>
              <a:rPr lang="cs-CZ" dirty="0">
                <a:latin typeface="Calibri" pitchFamily="34" charset="0"/>
              </a:rPr>
              <a:t>, bránice, pánevní dno) </a:t>
            </a:r>
          </a:p>
        </p:txBody>
      </p:sp>
      <p:pic>
        <p:nvPicPr>
          <p:cNvPr id="5" name="Obrázek 11" descr="C:\Users\Balneo\Desktop\Hipoterapie\Poupetov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177" y="2513038"/>
            <a:ext cx="5009198" cy="1494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2"/>
          <p:cNvSpPr>
            <a:spLocks noGrp="1"/>
          </p:cNvSpPr>
          <p:nvPr>
            <p:ph/>
          </p:nvPr>
        </p:nvSpPr>
        <p:spPr>
          <a:xfrm>
            <a:off x="457200" y="2204594"/>
            <a:ext cx="4171950" cy="423430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0" strike="noStrike" spc="-1" dirty="0" err="1">
                <a:latin typeface="Calibri" pitchFamily="34" charset="0"/>
              </a:rPr>
              <a:t>Senzomotorické</a:t>
            </a:r>
            <a:r>
              <a:rPr lang="cs-CZ" sz="2400" b="0" strike="noStrike" spc="-1" dirty="0">
                <a:latin typeface="Calibri" pitchFamily="34" charset="0"/>
              </a:rPr>
              <a:t> cvičení </a:t>
            </a:r>
          </a:p>
          <a:p>
            <a:pPr lvl="1"/>
            <a:r>
              <a:rPr lang="cs-CZ" sz="2400" spc="-1" dirty="0">
                <a:latin typeface="Calibri" pitchFamily="34" charset="0"/>
              </a:rPr>
              <a:t>	Pánev neutrále</a:t>
            </a:r>
          </a:p>
          <a:p>
            <a:pPr lvl="1"/>
            <a:r>
              <a:rPr lang="cs-CZ" sz="2400" spc="-1" dirty="0">
                <a:latin typeface="Calibri" pitchFamily="34" charset="0"/>
              </a:rPr>
              <a:t>	Napřímená páteř</a:t>
            </a:r>
          </a:p>
          <a:p>
            <a:pPr lvl="1"/>
            <a:r>
              <a:rPr lang="cs-CZ" sz="2400" spc="-1" dirty="0">
                <a:latin typeface="Calibri" pitchFamily="34" charset="0"/>
              </a:rPr>
              <a:t>	Práce s těžištěm</a:t>
            </a:r>
          </a:p>
          <a:p>
            <a:endParaRPr lang="cs-CZ" sz="2400" spc="-1" dirty="0">
              <a:latin typeface="Calibri" pitchFamily="34" charset="0"/>
            </a:endParaRPr>
          </a:p>
          <a:p>
            <a:r>
              <a:rPr lang="cs-CZ" sz="2400" spc="-1" dirty="0">
                <a:latin typeface="Calibri" pitchFamily="34" charset="0"/>
              </a:rPr>
              <a:t>Podmínky se mění každým krokem koně v prostoru a čase = nelze se adaptovat!</a:t>
            </a:r>
          </a:p>
          <a:p>
            <a:endParaRPr lang="cs-CZ" sz="2400" spc="-1" dirty="0"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spc="-1" dirty="0">
                <a:latin typeface="Calibri" pitchFamily="34" charset="0"/>
              </a:rPr>
              <a:t>LTV na neuromuskulárním podkladě</a:t>
            </a:r>
          </a:p>
          <a:p>
            <a:endParaRPr lang="cs-CZ" spc="-1" dirty="0">
              <a:latin typeface="Calibri" pitchFamily="34" charset="0"/>
            </a:endParaRPr>
          </a:p>
          <a:p>
            <a:pPr>
              <a:buNone/>
            </a:pPr>
            <a:endParaRPr lang="cs-CZ" sz="3200" b="0" strike="noStrike" spc="-1" dirty="0">
              <a:latin typeface="Calibri" pitchFamily="34" charset="0"/>
            </a:endParaRPr>
          </a:p>
        </p:txBody>
      </p:sp>
      <p:pic>
        <p:nvPicPr>
          <p:cNvPr id="7171" name="Picture 3" descr="E:\Kynžvart\Pánevní dno\obrázkyPD\images10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829300" y="2309813"/>
            <a:ext cx="1321094" cy="2473024"/>
          </a:xfrm>
          <a:prstGeom prst="rect">
            <a:avLst/>
          </a:prstGeom>
          <a:noFill/>
        </p:spPr>
      </p:pic>
      <p:sp>
        <p:nvSpPr>
          <p:cNvPr id="7" name="Zástupný symbol pro obsah 6"/>
          <p:cNvSpPr>
            <a:spLocks noGrp="1"/>
          </p:cNvSpPr>
          <p:nvPr>
            <p:ph/>
          </p:nvPr>
        </p:nvSpPr>
        <p:spPr>
          <a:xfrm>
            <a:off x="4779015" y="4777455"/>
            <a:ext cx="4015800" cy="1528095"/>
          </a:xfrm>
        </p:spPr>
        <p:txBody>
          <a:bodyPr>
            <a:normAutofit fontScale="62500" lnSpcReduction="20000"/>
          </a:bodyPr>
          <a:lstStyle/>
          <a:p>
            <a:r>
              <a:rPr lang="cs-CZ" spc="-1" dirty="0">
                <a:latin typeface="Calibri" pitchFamily="34" charset="0"/>
              </a:rPr>
              <a:t>Psychika – děti provádějí náročné cvičení a neví o tom </a:t>
            </a:r>
            <a:r>
              <a:rPr lang="cs-CZ" spc="-1" dirty="0">
                <a:latin typeface="Calibri" pitchFamily="34" charset="0"/>
                <a:sym typeface="Wingdings" pitchFamily="2" charset="2"/>
              </a:rPr>
              <a:t></a:t>
            </a:r>
            <a:endParaRPr lang="cs-CZ" spc="-1" dirty="0">
              <a:latin typeface="Calibri" pitchFamily="34" charset="0"/>
            </a:endParaRPr>
          </a:p>
        </p:txBody>
      </p:sp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438150" y="873675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 fontScale="90000"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4400" b="0" strike="noStrike" spc="-1" dirty="0" err="1">
                <a:solidFill>
                  <a:srgbClr val="000000"/>
                </a:solidFill>
                <a:latin typeface="Calibri"/>
              </a:rPr>
              <a:t>Hipoterapie</a:t>
            </a:r>
            <a:r>
              <a:rPr lang="cs-CZ" sz="4400" b="0" strike="noStrike" spc="-1" dirty="0">
                <a:solidFill>
                  <a:srgbClr val="000000"/>
                </a:solidFill>
                <a:latin typeface="Calibri"/>
              </a:rPr>
              <a:t> ve fyzioterapii a ergoterapii</a:t>
            </a:r>
            <a:endParaRPr lang="cs-CZ" sz="4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0" y="493755"/>
            <a:ext cx="914400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 fontScale="90000"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4400" b="0" strike="noStrike" spc="-1" dirty="0">
                <a:solidFill>
                  <a:srgbClr val="000000"/>
                </a:solidFill>
                <a:latin typeface="Calibri"/>
              </a:rPr>
              <a:t>Biomechanický pohled</a:t>
            </a:r>
            <a:br>
              <a:rPr sz="4400" dirty="0"/>
            </a:br>
            <a:r>
              <a:rPr lang="cs-CZ" sz="4400" b="0" strike="noStrike" spc="-1" dirty="0" err="1">
                <a:solidFill>
                  <a:srgbClr val="000000"/>
                </a:solidFill>
                <a:latin typeface="Calibri"/>
              </a:rPr>
              <a:t>1.Kostěný</a:t>
            </a:r>
            <a:r>
              <a:rPr lang="cs-CZ" sz="4400" b="0" strike="noStrike" spc="-1" dirty="0">
                <a:solidFill>
                  <a:srgbClr val="000000"/>
                </a:solidFill>
                <a:latin typeface="Calibri"/>
              </a:rPr>
              <a:t> skelet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sz="half" idx="1"/>
          </p:nvPr>
        </p:nvSpPr>
        <p:spPr>
          <a:xfrm>
            <a:off x="457200" y="1700640"/>
            <a:ext cx="7714080" cy="187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7000" lnSpcReduction="10000"/>
          </a:bodyPr>
          <a:lstStyle/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Úpony svalů, vazů, fascií</a:t>
            </a:r>
            <a:endParaRPr lang="cs-CZ" sz="2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Palpační orientace:</a:t>
            </a:r>
            <a:endParaRPr lang="cs-CZ" sz="2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SIAS, os pubis, raménka stydké kosti </a:t>
            </a:r>
            <a:endParaRPr lang="cs-CZ" sz="2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SIPS, kostrč, sedací hrboly</a:t>
            </a:r>
            <a:endParaRPr lang="cs-CZ" sz="2800" b="0" strike="noStrike" spc="-1">
              <a:latin typeface="Arial"/>
            </a:endParaRPr>
          </a:p>
        </p:txBody>
      </p:sp>
      <p:pic>
        <p:nvPicPr>
          <p:cNvPr id="193" name="Zástupný symbol pro obsah 6" descr="panev6.jpg"/>
          <p:cNvPicPr/>
          <p:nvPr/>
        </p:nvPicPr>
        <p:blipFill>
          <a:blip r:embed="rId2" cstate="print"/>
          <a:stretch/>
        </p:blipFill>
        <p:spPr>
          <a:xfrm>
            <a:off x="1187640" y="3573000"/>
            <a:ext cx="6418080" cy="2319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pc="-1" dirty="0">
                <a:solidFill>
                  <a:srgbClr val="000000"/>
                </a:solidFill>
                <a:latin typeface="Calibri"/>
              </a:rPr>
              <a:t>Dávkování zátěže, progrese cvičení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dirty="0">
                <a:latin typeface="+mj-lt"/>
              </a:rPr>
              <a:t>Není to jen vožení se na nějakém koni… </a:t>
            </a:r>
            <a:r>
              <a:rPr lang="cs-CZ" dirty="0">
                <a:latin typeface="+mj-lt"/>
                <a:sym typeface="Wingdings" pitchFamily="2" charset="2"/>
              </a:rPr>
              <a:t></a:t>
            </a:r>
          </a:p>
          <a:p>
            <a:pPr marL="514350" indent="-514350"/>
            <a:r>
              <a:rPr lang="cs-CZ" dirty="0">
                <a:latin typeface="+mj-lt"/>
                <a:sym typeface="Wingdings" pitchFamily="2" charset="2"/>
              </a:rPr>
              <a:t>Výběr koně – šířka hřbetu, povaha, kvalita chodu</a:t>
            </a:r>
          </a:p>
          <a:p>
            <a:pPr marL="514350" indent="-514350"/>
            <a:r>
              <a:rPr lang="cs-CZ" dirty="0">
                <a:latin typeface="+mj-lt"/>
                <a:sym typeface="Wingdings" pitchFamily="2" charset="2"/>
              </a:rPr>
              <a:t>Volba povrchu, terénu, směru a rychlosti chůze koně</a:t>
            </a:r>
          </a:p>
          <a:p>
            <a:pPr marL="514350" indent="-514350">
              <a:buAutoNum type="arabicPeriod"/>
            </a:pPr>
            <a:endParaRPr lang="cs-CZ" dirty="0">
              <a:sym typeface="Wingdings" pitchFamily="2" charset="2"/>
            </a:endParaRPr>
          </a:p>
          <a:p>
            <a:pPr marL="514350" indent="-514350">
              <a:buAutoNum type="arabicPeriod"/>
            </a:pPr>
            <a:endParaRPr lang="cs-CZ" dirty="0">
              <a:sym typeface="Wingdings" pitchFamily="2" charset="2"/>
            </a:endParaRPr>
          </a:p>
          <a:p>
            <a:pPr marL="514350" indent="-514350">
              <a:buAutoNum type="arabicPeriod"/>
            </a:pPr>
            <a:endParaRPr lang="cs-CZ" dirty="0">
              <a:sym typeface="Wingdings" pitchFamily="2" charset="2"/>
            </a:endParaRPr>
          </a:p>
          <a:p>
            <a:pPr marL="514350" indent="-514350">
              <a:buAutoNum type="arabicPeriod"/>
            </a:pPr>
            <a:endParaRPr lang="cs-CZ" dirty="0">
              <a:sym typeface="Wingdings" pitchFamily="2" charset="2"/>
            </a:endParaRPr>
          </a:p>
          <a:p>
            <a:pPr marL="514350" indent="-514350">
              <a:buAutoNum type="arabicPeriod"/>
            </a:pPr>
            <a:endParaRPr lang="cs-CZ" dirty="0">
              <a:sym typeface="Wingdings" pitchFamily="2" charset="2"/>
            </a:endParaRPr>
          </a:p>
          <a:p>
            <a:pPr marL="514350" indent="-514350">
              <a:buAutoNum type="arabicPeriod"/>
            </a:pPr>
            <a:endParaRPr lang="cs-CZ" dirty="0"/>
          </a:p>
        </p:txBody>
      </p:sp>
      <p:pic>
        <p:nvPicPr>
          <p:cNvPr id="1026" name="Picture 2" descr="F:\Hipoterapie\chuze do kopce k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3754179"/>
            <a:ext cx="4964429" cy="18448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:\Kynžvart\Pánevní dno\Obrázky  hipo\IMG-20220330-WA0005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23631" y="4425243"/>
            <a:ext cx="1421476" cy="1895302"/>
          </a:xfrm>
          <a:prstGeom prst="rect">
            <a:avLst/>
          </a:prstGeom>
          <a:noFill/>
        </p:spPr>
      </p:pic>
      <p:pic>
        <p:nvPicPr>
          <p:cNvPr id="8197" name="Picture 5" descr="E:\Kynžvart\Pánevní dno\Obrázky  hipo\IMG-20220504-WA0022.jpg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517529" y="4617301"/>
            <a:ext cx="2647604" cy="1492135"/>
          </a:xfrm>
          <a:prstGeom prst="rect">
            <a:avLst/>
          </a:prstGeom>
          <a:noFill/>
        </p:spPr>
      </p:pic>
      <p:pic>
        <p:nvPicPr>
          <p:cNvPr id="15" name="Picture 3" descr="E:\Kynžvart\Pánevní dno\Obrázky  hipo\IMG-20220330-WA0009.jpg"/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6159168" y="2310693"/>
            <a:ext cx="1421476" cy="1895302"/>
          </a:xfrm>
          <a:prstGeom prst="rect">
            <a:avLst/>
          </a:prstGeom>
          <a:noFill/>
        </p:spPr>
      </p:pic>
      <p:pic>
        <p:nvPicPr>
          <p:cNvPr id="17" name="Picture 2" descr="E:\Kynžvart\Pánevní dno\Obrázky  hipo\IMG-20220330-WA0013.jpg"/>
          <p:cNvPicPr>
            <a:picLocks noGrp="1" noChangeAspect="1" noChangeArrowheads="1"/>
          </p:cNvPicPr>
          <p:nvPr>
            <p:ph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3642981" y="2263068"/>
            <a:ext cx="1421476" cy="1895302"/>
          </a:xfrm>
          <a:prstGeom prst="rect">
            <a:avLst/>
          </a:prstGeom>
          <a:noFill/>
        </p:spPr>
      </p:pic>
      <p:pic>
        <p:nvPicPr>
          <p:cNvPr id="8199" name="Picture 7" descr="E:\Kynžvart\Pánevní dno\Obrázky  hipo\IMG-20220413-WA0004 (2).jpg"/>
          <p:cNvPicPr>
            <a:picLocks noGrp="1" noChangeAspect="1" noChangeArrowheads="1"/>
          </p:cNvPicPr>
          <p:nvPr>
            <p:ph/>
          </p:nvPr>
        </p:nvPicPr>
        <p:blipFill>
          <a:blip r:embed="rId6" cstate="print"/>
          <a:stretch>
            <a:fillRect/>
          </a:stretch>
        </p:blipFill>
        <p:spPr bwMode="auto">
          <a:xfrm>
            <a:off x="3624133" y="4463343"/>
            <a:ext cx="1500447" cy="1895302"/>
          </a:xfrm>
          <a:prstGeom prst="rect">
            <a:avLst/>
          </a:prstGeom>
          <a:noFill/>
        </p:spPr>
      </p:pic>
      <p:pic>
        <p:nvPicPr>
          <p:cNvPr id="8200" name="Picture 8" descr="E:\Kynžvart\Pánevní dno\Obrázky  hipo\IMG-20220413-WA0009 (2).jpg"/>
          <p:cNvPicPr>
            <a:picLocks noGrp="1" noChangeAspect="1" noChangeArrowheads="1"/>
          </p:cNvPicPr>
          <p:nvPr>
            <p:ph/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225911" y="2263068"/>
            <a:ext cx="1496291" cy="1895302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6725" y="835575"/>
            <a:ext cx="8229240" cy="1144800"/>
          </a:xfrm>
        </p:spPr>
        <p:txBody>
          <a:bodyPr/>
          <a:lstStyle/>
          <a:p>
            <a:pPr algn="ctr"/>
            <a:r>
              <a:rPr lang="cs-CZ" sz="3200" spc="-1" dirty="0">
                <a:solidFill>
                  <a:srgbClr val="000000"/>
                </a:solidFill>
                <a:latin typeface="Calibri"/>
              </a:rPr>
              <a:t>Dávkování zátěže, progrese cvičení</a:t>
            </a:r>
            <a:br>
              <a:rPr lang="cs-CZ" sz="3200" spc="-1" dirty="0">
                <a:solidFill>
                  <a:srgbClr val="000000"/>
                </a:solidFill>
                <a:latin typeface="Calibri"/>
              </a:rPr>
            </a:br>
            <a:r>
              <a:rPr lang="cs-CZ" sz="3200" spc="-1" dirty="0">
                <a:solidFill>
                  <a:srgbClr val="000000"/>
                </a:solidFill>
                <a:latin typeface="Calibri"/>
              </a:rPr>
              <a:t>Pozice klienta na koni a její korekce </a:t>
            </a:r>
            <a:endParaRPr lang="cs-CZ" sz="3200" dirty="0"/>
          </a:p>
        </p:txBody>
      </p:sp>
    </p:spTree>
  </p:cSld>
  <p:clrMapOvr>
    <a:masterClrMapping/>
  </p:clrMapOvr>
  <p:transition advTm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Postřehy z </a:t>
            </a:r>
            <a:r>
              <a:rPr lang="cs-CZ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hipoterapií</a:t>
            </a:r>
            <a:endParaRPr lang="cs-CZ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VID-20220713-WA0010">
            <a:hlinkClick r:id="" action="ppaction://media"/>
            <a:extLst>
              <a:ext uri="{FF2B5EF4-FFF2-40B4-BE49-F238E27FC236}">
                <a16:creationId xmlns:a16="http://schemas.microsoft.com/office/drawing/2014/main" id="{AF172ED1-AFF1-9112-30BC-DD51B189F95B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1884" y="1865060"/>
            <a:ext cx="2473479" cy="4496053"/>
          </a:xfrm>
        </p:spPr>
      </p:pic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CC81584D-380D-1F43-F845-B2A077CCDB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>
                <a:latin typeface="+mj-lt"/>
              </a:rPr>
              <a:t>Vtažená jizva, přetížená horní část břicha</a:t>
            </a:r>
          </a:p>
          <a:p>
            <a:r>
              <a:rPr lang="cs-CZ" dirty="0">
                <a:latin typeface="+mj-lt"/>
              </a:rPr>
              <a:t>Sed – pánev v neutrále, uvolněně kopíruje a vybalancovává pohyby koňského hřbetu</a:t>
            </a:r>
          </a:p>
          <a:p>
            <a:r>
              <a:rPr lang="cs-CZ" dirty="0">
                <a:latin typeface="+mj-lt"/>
              </a:rPr>
              <a:t>Horní polovina trupu je dynamická, nikde netuhne…</a:t>
            </a:r>
          </a:p>
          <a:p>
            <a:r>
              <a:rPr lang="cs-CZ" dirty="0">
                <a:latin typeface="+mj-lt"/>
              </a:rPr>
              <a:t>Aktivní jezdkyně, ale na ježdění nosí pleny!!! </a:t>
            </a:r>
          </a:p>
          <a:p>
            <a:r>
              <a:rPr lang="cs-CZ" dirty="0">
                <a:latin typeface="+mj-lt"/>
              </a:rPr>
              <a:t>Hipoterapii zvládá se suchou </a:t>
            </a:r>
            <a:r>
              <a:rPr lang="cs-CZ" dirty="0" err="1">
                <a:latin typeface="+mj-lt"/>
              </a:rPr>
              <a:t>intimkou</a:t>
            </a:r>
            <a:endParaRPr lang="cs-CZ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Postřehy z </a:t>
            </a:r>
            <a:r>
              <a:rPr lang="cs-CZ" dirty="0" err="1"/>
              <a:t>hipoterapií</a:t>
            </a:r>
            <a:endParaRPr lang="cs-CZ" dirty="0"/>
          </a:p>
        </p:txBody>
      </p:sp>
      <p:pic>
        <p:nvPicPr>
          <p:cNvPr id="4" name="VID-20220726-WA0001">
            <a:hlinkClick r:id="" action="ppaction://media"/>
            <a:extLst>
              <a:ext uri="{FF2B5EF4-FFF2-40B4-BE49-F238E27FC236}">
                <a16:creationId xmlns:a16="http://schemas.microsoft.com/office/drawing/2014/main" id="{EACE37B9-C034-F0A7-7EEE-86CEA618DC8F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7300" y="1920875"/>
            <a:ext cx="2439988" cy="4433888"/>
          </a:xfrm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953A7E5-E243-D7E3-CA6F-98E31B32C35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Chlapec 5 let, inkontinence moči i stolice, v raném věku operace neprůchodnosti konečníku, zaveden vývod, pak zanoření vývodu, před rokem poslední plastika konečníku</a:t>
            </a:r>
          </a:p>
          <a:p>
            <a:r>
              <a:rPr lang="cs-CZ" dirty="0"/>
              <a:t>Autistické rysy</a:t>
            </a:r>
          </a:p>
          <a:p>
            <a:r>
              <a:rPr lang="cs-CZ" dirty="0"/>
              <a:t>Inkontinence je kompletní, moč i stolice plynule odcházejí, umazává. Tlak na stolici nevnímá, nereaguje, vyprazdňuje se za chodu. </a:t>
            </a:r>
          </a:p>
          <a:p>
            <a:r>
              <a:rPr lang="cs-CZ" dirty="0"/>
              <a:t>Po 1. hipoterapii změna – chlapec se zastavil a cíleně zatlačil a vyprázdnil se do pleny najednou…</a:t>
            </a:r>
          </a:p>
          <a:p>
            <a:endParaRPr lang="cs-CZ" dirty="0"/>
          </a:p>
          <a:p>
            <a:r>
              <a:rPr lang="cs-CZ" dirty="0"/>
              <a:t>Zvládá žebřík, i provazový </a:t>
            </a:r>
          </a:p>
          <a:p>
            <a:r>
              <a:rPr lang="cs-CZ" dirty="0"/>
              <a:t>Začal běhat!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Proč lázeňská péče???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Calibri" pitchFamily="34" charset="0"/>
                <a:cs typeface="Calibri" pitchFamily="34" charset="0"/>
              </a:rPr>
              <a:t>Komplexní:</a:t>
            </a:r>
          </a:p>
          <a:p>
            <a:pPr lvl="1"/>
            <a:r>
              <a:rPr lang="cs-CZ" dirty="0">
                <a:latin typeface="Calibri" pitchFamily="34" charset="0"/>
                <a:cs typeface="Calibri" pitchFamily="34" charset="0"/>
              </a:rPr>
              <a:t>Pitná kůra, </a:t>
            </a:r>
            <a:r>
              <a:rPr lang="cs-CZ" dirty="0" err="1">
                <a:latin typeface="Calibri" pitchFamily="34" charset="0"/>
                <a:cs typeface="Calibri" pitchFamily="34" charset="0"/>
              </a:rPr>
              <a:t>balneo</a:t>
            </a:r>
            <a:r>
              <a:rPr lang="cs-CZ" dirty="0">
                <a:latin typeface="Calibri" pitchFamily="34" charset="0"/>
                <a:cs typeface="Calibri" pitchFamily="34" charset="0"/>
              </a:rPr>
              <a:t> procedury, fyzioterapie, kondiční cvičení, volnočasové pohybové aktivity, „léčebné“ prvky v parku, dětské hřiště - spousta pohybu cíleného i necíleného po celý měsíc</a:t>
            </a:r>
          </a:p>
          <a:p>
            <a:r>
              <a:rPr lang="cs-CZ" b="1" dirty="0">
                <a:latin typeface="Calibri" pitchFamily="34" charset="0"/>
                <a:cs typeface="Calibri" pitchFamily="34" charset="0"/>
              </a:rPr>
              <a:t>Systematická:</a:t>
            </a:r>
            <a:r>
              <a:rPr lang="cs-CZ" dirty="0">
                <a:latin typeface="Calibri" pitchFamily="34" charset="0"/>
                <a:cs typeface="Calibri" pitchFamily="34" charset="0"/>
              </a:rPr>
              <a:t> progrese od začátku do konce pobytu</a:t>
            </a:r>
          </a:p>
          <a:p>
            <a:r>
              <a:rPr lang="cs-CZ" b="1" dirty="0">
                <a:latin typeface="Calibri" pitchFamily="34" charset="0"/>
                <a:cs typeface="Calibri" pitchFamily="34" charset="0"/>
              </a:rPr>
              <a:t>Intenzivní:</a:t>
            </a:r>
            <a:r>
              <a:rPr lang="cs-CZ" dirty="0">
                <a:latin typeface="Calibri" pitchFamily="34" charset="0"/>
                <a:cs typeface="Calibri" pitchFamily="34" charset="0"/>
              </a:rPr>
              <a:t> denně </a:t>
            </a:r>
            <a:r>
              <a:rPr lang="cs-CZ" dirty="0" err="1">
                <a:latin typeface="Calibri" pitchFamily="34" charset="0"/>
                <a:cs typeface="Calibri" pitchFamily="34" charset="0"/>
              </a:rPr>
              <a:t>balneo</a:t>
            </a:r>
            <a:r>
              <a:rPr lang="cs-CZ" dirty="0">
                <a:latin typeface="Calibri" pitchFamily="34" charset="0"/>
                <a:cs typeface="Calibri" pitchFamily="34" charset="0"/>
              </a:rPr>
              <a:t> procedury, fyzioterapie několikrát do týdne - individuální, skupinová i kondiční</a:t>
            </a:r>
          </a:p>
          <a:p>
            <a:r>
              <a:rPr lang="cs-CZ" b="1" dirty="0">
                <a:latin typeface="Calibri" pitchFamily="34" charset="0"/>
                <a:cs typeface="Calibri" pitchFamily="34" charset="0"/>
              </a:rPr>
              <a:t>Minimalizace rušivých vlivů</a:t>
            </a:r>
            <a:r>
              <a:rPr lang="cs-CZ" dirty="0">
                <a:latin typeface="Calibri" pitchFamily="34" charset="0"/>
                <a:cs typeface="Calibri" pitchFamily="34" charset="0"/>
              </a:rPr>
              <a:t>: sezení ve škole, nedostatek přirozeného pohybu během školního roku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Proč lázeňská péče???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latin typeface="Calibri" pitchFamily="34" charset="0"/>
                <a:cs typeface="Calibri" pitchFamily="34" charset="0"/>
              </a:rPr>
              <a:t>Klient má čas se věnovat sám sobě – matky dítěti</a:t>
            </a:r>
          </a:p>
          <a:p>
            <a:r>
              <a:rPr lang="cs-CZ" dirty="0">
                <a:latin typeface="Calibri" pitchFamily="34" charset="0"/>
                <a:cs typeface="Calibri" pitchFamily="34" charset="0"/>
              </a:rPr>
              <a:t>Zvýšená motivace se věnovat cvičení po dobu pobytu</a:t>
            </a:r>
          </a:p>
          <a:p>
            <a:r>
              <a:rPr lang="cs-CZ" dirty="0">
                <a:latin typeface="Calibri" pitchFamily="34" charset="0"/>
                <a:cs typeface="Calibri" pitchFamily="34" charset="0"/>
              </a:rPr>
              <a:t>Skupina – vliv ostatních dětí</a:t>
            </a:r>
          </a:p>
          <a:p>
            <a:r>
              <a:rPr lang="cs-CZ" dirty="0">
                <a:latin typeface="Calibri" pitchFamily="34" charset="0"/>
                <a:cs typeface="Calibri" pitchFamily="34" charset="0"/>
              </a:rPr>
              <a:t>Chůze, běhání, terén </a:t>
            </a:r>
          </a:p>
          <a:p>
            <a:endParaRPr lang="cs-CZ" dirty="0">
              <a:latin typeface="Calibri" pitchFamily="34" charset="0"/>
              <a:cs typeface="Calibri" pitchFamily="34" charset="0"/>
            </a:endParaRPr>
          </a:p>
          <a:p>
            <a:r>
              <a:rPr lang="cs-CZ" b="1" dirty="0">
                <a:latin typeface="Calibri" pitchFamily="34" charset="0"/>
                <a:cs typeface="Calibri" pitchFamily="34" charset="0"/>
              </a:rPr>
              <a:t>Věk:</a:t>
            </a:r>
            <a:r>
              <a:rPr lang="cs-CZ" dirty="0">
                <a:latin typeface="Calibri" pitchFamily="34" charset="0"/>
                <a:cs typeface="Calibri" pitchFamily="34" charset="0"/>
              </a:rPr>
              <a:t> dítě roste, vyvíjí se, vytváří si „normu“. Pokud je nějaká porucha funkce, vzniká dysbalance, fixuje se a mění se motorická kontrola pohybu (porucha řízení pohybu – narušená zpětná a dopředná vazba)</a:t>
            </a:r>
          </a:p>
          <a:p>
            <a:r>
              <a:rPr lang="cs-CZ" dirty="0">
                <a:latin typeface="Calibri" pitchFamily="34" charset="0"/>
                <a:cs typeface="Calibri" pitchFamily="34" charset="0"/>
              </a:rPr>
              <a:t>Samo od sebe to jen tak nenaskočí </a:t>
            </a:r>
            <a:r>
              <a:rPr lang="cs-CZ" dirty="0">
                <a:latin typeface="Calibri" pitchFamily="34" charset="0"/>
                <a:cs typeface="Calibri" pitchFamily="34" charset="0"/>
                <a:sym typeface="Wingdings" pitchFamily="2" charset="2"/>
              </a:rPr>
              <a:t>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Děkuji za pozornost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C9DD3E7-CFB9-F0EB-11A2-BBE0BB6605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471" y="1935163"/>
            <a:ext cx="2469058" cy="4389437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 idx="4294967295"/>
          </p:nvPr>
        </p:nvSpPr>
        <p:spPr>
          <a:xfrm>
            <a:off x="0" y="762000"/>
            <a:ext cx="9144000" cy="92075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 fontScale="90000"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4400" b="0" strike="noStrike" spc="-1" dirty="0">
                <a:solidFill>
                  <a:srgbClr val="000000"/>
                </a:solidFill>
                <a:latin typeface="Calibri"/>
              </a:rPr>
              <a:t>Biomechanický pohled</a:t>
            </a:r>
            <a:br>
              <a:rPr sz="4400" dirty="0"/>
            </a:br>
            <a:r>
              <a:rPr lang="cs-CZ" sz="4400" b="0" strike="noStrike" spc="-1" dirty="0">
                <a:solidFill>
                  <a:srgbClr val="000000"/>
                </a:solidFill>
                <a:latin typeface="Calibri"/>
              </a:rPr>
              <a:t>2. Svalové dno pánevní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idx="4294967295"/>
          </p:nvPr>
        </p:nvSpPr>
        <p:spPr>
          <a:xfrm>
            <a:off x="447675" y="1800225"/>
            <a:ext cx="7780338" cy="432435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</a:rPr>
              <a:t>Diaphragma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</a:rPr>
              <a:t>pelvis</a:t>
            </a:r>
            <a:endParaRPr lang="cs-CZ" sz="32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</a:rPr>
              <a:t>Diaphragma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</a:rPr>
              <a:t>urogenitale</a:t>
            </a:r>
            <a:endParaRPr lang="cs-CZ" sz="32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Vzájemná spolupráce zajišťuje </a:t>
            </a: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</a:rPr>
              <a:t>svěračový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 aparát </a:t>
            </a:r>
            <a:endParaRPr lang="cs-CZ" sz="3200" b="0" strike="noStrike" spc="-1" dirty="0">
              <a:latin typeface="Arial"/>
            </a:endParaRPr>
          </a:p>
          <a:p>
            <a:pPr marL="1143000" lvl="2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000000"/>
                </a:solidFill>
                <a:latin typeface="Calibri"/>
              </a:rPr>
              <a:t>kontinence moči i stolice</a:t>
            </a:r>
            <a:endParaRPr lang="cs-CZ" sz="2400" b="0" strike="noStrike" spc="-1" dirty="0">
              <a:latin typeface="Arial"/>
            </a:endParaRPr>
          </a:p>
          <a:p>
            <a:pPr marL="1143000" lvl="2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000000"/>
                </a:solidFill>
                <a:latin typeface="Calibri"/>
              </a:rPr>
              <a:t>dilatace porodních cest</a:t>
            </a:r>
            <a:endParaRPr lang="cs-CZ" sz="24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Centrum </a:t>
            </a: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</a:rPr>
              <a:t>perineale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 – klíčový uzlový bod svalového dna pánevního</a:t>
            </a: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</a:pP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</a:pPr>
            <a:endParaRPr lang="cs-CZ" sz="3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4400" b="0" strike="noStrike" spc="-1" dirty="0" err="1">
                <a:solidFill>
                  <a:srgbClr val="000000"/>
                </a:solidFill>
                <a:latin typeface="Calibri"/>
              </a:rPr>
              <a:t>Diaphragma</a:t>
            </a:r>
            <a:r>
              <a:rPr lang="cs-CZ" sz="4400" b="0" strike="noStrike" spc="-1" dirty="0">
                <a:solidFill>
                  <a:srgbClr val="000000"/>
                </a:solidFill>
                <a:latin typeface="Calibri"/>
              </a:rPr>
              <a:t> pelvis</a:t>
            </a:r>
            <a:endParaRPr lang="cs-CZ" sz="4400" b="0" strike="noStrike" spc="-1" dirty="0">
              <a:latin typeface="Arial"/>
            </a:endParaRP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712" y="1781175"/>
            <a:ext cx="4058337" cy="3552825"/>
          </a:xfrm>
        </p:spPr>
      </p:pic>
      <p:sp>
        <p:nvSpPr>
          <p:cNvPr id="197" name="PlaceHolder 2"/>
          <p:cNvSpPr>
            <a:spLocks noGrp="1"/>
          </p:cNvSpPr>
          <p:nvPr>
            <p:ph idx="4294967295"/>
          </p:nvPr>
        </p:nvSpPr>
        <p:spPr>
          <a:xfrm>
            <a:off x="790575" y="1795463"/>
            <a:ext cx="4016375" cy="397668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70000" lnSpcReduction="20000"/>
          </a:bodyPr>
          <a:lstStyle/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M. levator ani</a:t>
            </a:r>
            <a:endParaRPr lang="cs-CZ" sz="32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M. </a:t>
            </a: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</a:rPr>
              <a:t>coccygeus</a:t>
            </a:r>
            <a:endParaRPr lang="cs-CZ" sz="32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</a:rPr>
              <a:t>	      Ventrálně otevřená plochá nálevka, která se kaudálně sbíhá ke štěrbině, jíž prochází v zadní části konečník a v přední části v </a:t>
            </a:r>
            <a:r>
              <a:rPr lang="cs-CZ" sz="2800" b="0" strike="noStrike" spc="-1" dirty="0" err="1">
                <a:solidFill>
                  <a:srgbClr val="000000"/>
                </a:solidFill>
                <a:latin typeface="Calibri"/>
              </a:rPr>
              <a:t>hiatus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800" b="0" strike="noStrike" spc="-1" dirty="0" err="1">
                <a:solidFill>
                  <a:srgbClr val="000000"/>
                </a:solidFill>
                <a:latin typeface="Calibri"/>
              </a:rPr>
              <a:t>urogenitalis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</a:rPr>
              <a:t> pochva a močová trubice</a:t>
            </a:r>
            <a:endParaRPr lang="cs-CZ" sz="28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endParaRPr lang="cs-CZ" sz="2800" b="0" strike="noStrike" spc="-1" dirty="0">
              <a:latin typeface="Arial"/>
            </a:endParaRPr>
          </a:p>
          <a:p>
            <a:pPr marL="0" indent="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1. obklopuje pánevní orgány ze stran</a:t>
            </a:r>
            <a:endParaRPr lang="cs-CZ" sz="3200" b="0" strike="noStrike" spc="-1" dirty="0">
              <a:latin typeface="Arial"/>
            </a:endParaRPr>
          </a:p>
          <a:p>
            <a:pPr marL="0" indent="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2. podpírá</a:t>
            </a:r>
            <a:endParaRPr lang="cs-CZ" sz="3200" b="0" strike="noStrike" spc="-1" dirty="0">
              <a:latin typeface="Arial"/>
            </a:endParaRPr>
          </a:p>
          <a:p>
            <a:pPr marL="0" indent="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</a:rPr>
              <a:t>elevuje</a:t>
            </a: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cs-CZ" sz="3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4400" b="0" strike="noStrike" spc="-1" dirty="0">
                <a:solidFill>
                  <a:srgbClr val="000000"/>
                </a:solidFill>
                <a:latin typeface="Calibri"/>
              </a:rPr>
              <a:t>M. Levator ani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idx="1"/>
          </p:nvPr>
        </p:nvSpPr>
        <p:spPr>
          <a:xfrm>
            <a:off x="457200" y="1604520"/>
            <a:ext cx="8229240" cy="46057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88500" lnSpcReduction="20000"/>
          </a:bodyPr>
          <a:lstStyle/>
          <a:p>
            <a:pPr marL="0" indent="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None/>
            </a:pPr>
            <a:r>
              <a:rPr lang="cs-CZ" sz="3200" b="0" i="1" strike="noStrike" spc="-1" dirty="0">
                <a:solidFill>
                  <a:srgbClr val="000000"/>
                </a:solidFill>
                <a:latin typeface="Calibri"/>
              </a:rPr>
              <a:t>Začátek: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</a:rPr>
              <a:t>arcus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</a:rPr>
              <a:t>tendineus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</a:rPr>
              <a:t>musculi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</a:rPr>
              <a:t>levatori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 ani = </a:t>
            </a:r>
            <a:r>
              <a:rPr lang="cs-CZ" sz="3200" b="1" strike="noStrike" spc="-1" dirty="0">
                <a:solidFill>
                  <a:srgbClr val="000000"/>
                </a:solidFill>
                <a:latin typeface="Calibri"/>
              </a:rPr>
              <a:t>ATMLA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 (prochází od stydké kosti napříč m. </a:t>
            </a: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</a:rPr>
              <a:t>obturatorius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</a:rPr>
              <a:t>internus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)</a:t>
            </a:r>
            <a:endParaRPr lang="cs-CZ" sz="3200" b="0" strike="noStrike" spc="-1" dirty="0">
              <a:latin typeface="Arial"/>
            </a:endParaRPr>
          </a:p>
          <a:p>
            <a:pPr marL="0" indent="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None/>
            </a:pPr>
            <a:r>
              <a:rPr lang="cs-CZ" sz="3200" b="0" i="1" strike="noStrike" spc="-1" dirty="0">
                <a:solidFill>
                  <a:srgbClr val="000000"/>
                </a:solidFill>
                <a:latin typeface="Calibri"/>
              </a:rPr>
              <a:t>Úpon: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 spina </a:t>
            </a: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</a:rPr>
              <a:t>ischiadica</a:t>
            </a:r>
            <a:endParaRPr lang="cs-CZ" sz="3200" b="0" strike="noStrike" spc="-1" dirty="0">
              <a:latin typeface="Arial"/>
            </a:endParaRPr>
          </a:p>
          <a:p>
            <a:pPr marL="0" indent="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None/>
            </a:pPr>
            <a:r>
              <a:rPr lang="cs-CZ" sz="3200" b="0" i="1" strike="noStrike" spc="-1" dirty="0">
                <a:solidFill>
                  <a:srgbClr val="000000"/>
                </a:solidFill>
                <a:latin typeface="Calibri"/>
              </a:rPr>
              <a:t>Inervace: 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motorické větve</a:t>
            </a:r>
          </a:p>
          <a:p>
            <a:pPr marL="0" indent="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None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z kořenů plexus </a:t>
            </a: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</a:rPr>
              <a:t>sacralis</a:t>
            </a:r>
            <a:endParaRPr lang="cs-CZ" sz="3200" b="0" strike="noStrike" spc="-1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None/>
            </a:pP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</a:rPr>
              <a:t>S3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 – S5</a:t>
            </a:r>
          </a:p>
          <a:p>
            <a:pPr marL="0" indent="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None/>
            </a:pPr>
            <a:endParaRPr lang="cs-CZ" sz="3200" b="0" strike="noStrike" spc="-1" dirty="0">
              <a:latin typeface="Arial"/>
            </a:endParaRPr>
          </a:p>
          <a:p>
            <a:pPr marL="514350" indent="-51435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AutoNum type="alphaUcParenR"/>
            </a:pPr>
            <a:r>
              <a:rPr lang="cs-CZ" sz="3200" b="1" strike="noStrike" spc="-1" dirty="0" err="1">
                <a:solidFill>
                  <a:srgbClr val="000000"/>
                </a:solidFill>
                <a:latin typeface="Calibri"/>
              </a:rPr>
              <a:t>Pars</a:t>
            </a:r>
            <a:r>
              <a:rPr lang="cs-CZ" sz="32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3200" b="1" strike="noStrike" spc="-1" dirty="0" err="1">
                <a:solidFill>
                  <a:srgbClr val="000000"/>
                </a:solidFill>
                <a:latin typeface="Calibri"/>
              </a:rPr>
              <a:t>iliaca</a:t>
            </a:r>
            <a:r>
              <a:rPr lang="cs-CZ" sz="3200" b="1" strike="noStrike" spc="-1" dirty="0">
                <a:solidFill>
                  <a:srgbClr val="000000"/>
                </a:solidFill>
                <a:latin typeface="Calibri"/>
              </a:rPr>
              <a:t>  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- m. </a:t>
            </a: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</a:rPr>
              <a:t>iliococcygeus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 – základ pro horizontálně uloženou </a:t>
            </a: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</a:rPr>
              <a:t>levátorovou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</a:rPr>
              <a:t> plotnu a pro longitudinální anální sval</a:t>
            </a:r>
            <a:endParaRPr lang="cs-CZ" sz="3200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cs-CZ" sz="3200" b="0" strike="noStrike" spc="-1" dirty="0">
              <a:latin typeface="Arial"/>
            </a:endParaRPr>
          </a:p>
        </p:txBody>
      </p:sp>
      <p:pic>
        <p:nvPicPr>
          <p:cNvPr id="1026" name="Picture 2" descr="E:\Kynžvart\Pánevní dno\obrázkyPD\pánevní dno.obrazky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7625" y="2597150"/>
            <a:ext cx="4016375" cy="1935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4400" b="0" strike="noStrike" spc="-1" dirty="0">
                <a:solidFill>
                  <a:srgbClr val="000000"/>
                </a:solidFill>
                <a:latin typeface="Calibri"/>
              </a:rPr>
              <a:t>M. Levator ani</a:t>
            </a:r>
            <a:endParaRPr lang="cs-CZ" sz="4400" b="0" strike="noStrike" spc="-1" dirty="0">
              <a:latin typeface="Arial"/>
            </a:endParaRP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91099" y="1773239"/>
            <a:ext cx="3920057" cy="3619434"/>
          </a:xfrm>
          <a:prstGeom prst="rect">
            <a:avLst/>
          </a:prstGeom>
        </p:spPr>
      </p:pic>
      <p:sp>
        <p:nvSpPr>
          <p:cNvPr id="201" name="PlaceHolder 2"/>
          <p:cNvSpPr>
            <a:spLocks noGrp="1"/>
          </p:cNvSpPr>
          <p:nvPr>
            <p:ph idx="4294967295"/>
          </p:nvPr>
        </p:nvSpPr>
        <p:spPr>
          <a:xfrm>
            <a:off x="695325" y="1576388"/>
            <a:ext cx="4244975" cy="528161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None/>
            </a:pPr>
            <a:r>
              <a:rPr lang="cs-CZ" sz="2000" b="1" strike="noStrike" spc="-1" dirty="0">
                <a:solidFill>
                  <a:srgbClr val="000000"/>
                </a:solidFill>
                <a:latin typeface="Calibri"/>
              </a:rPr>
              <a:t>B) </a:t>
            </a:r>
            <a:r>
              <a:rPr lang="cs-CZ" sz="2000" b="1" strike="noStrike" spc="-1" dirty="0" err="1">
                <a:solidFill>
                  <a:srgbClr val="000000"/>
                </a:solidFill>
                <a:latin typeface="Calibri"/>
              </a:rPr>
              <a:t>Pars</a:t>
            </a:r>
            <a:r>
              <a:rPr lang="cs-CZ" sz="20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000" b="1" strike="noStrike" spc="-1" dirty="0" err="1">
                <a:solidFill>
                  <a:srgbClr val="000000"/>
                </a:solidFill>
                <a:latin typeface="Calibri"/>
              </a:rPr>
              <a:t>pubica</a:t>
            </a:r>
            <a:endParaRPr lang="cs-CZ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None/>
            </a:pPr>
            <a:r>
              <a:rPr lang="cs-CZ" sz="2000" b="1" strike="noStrike" spc="-1" dirty="0">
                <a:solidFill>
                  <a:srgbClr val="000000"/>
                </a:solidFill>
                <a:latin typeface="Calibri"/>
              </a:rPr>
              <a:t>m. </a:t>
            </a:r>
            <a:r>
              <a:rPr lang="cs-CZ" sz="2000" b="1" strike="noStrike" spc="-1" dirty="0" err="1">
                <a:solidFill>
                  <a:srgbClr val="000000"/>
                </a:solidFill>
                <a:latin typeface="Calibri"/>
              </a:rPr>
              <a:t>pubococcygeus</a:t>
            </a:r>
            <a:r>
              <a:rPr lang="cs-CZ" sz="20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000" b="0" strike="noStrike" spc="-1" dirty="0">
                <a:solidFill>
                  <a:srgbClr val="000000"/>
                </a:solidFill>
                <a:latin typeface="Calibri"/>
              </a:rPr>
              <a:t>– </a:t>
            </a:r>
            <a:r>
              <a:rPr lang="cs-CZ" sz="2000" b="0" strike="noStrike" spc="-1" dirty="0" err="1">
                <a:solidFill>
                  <a:srgbClr val="000000"/>
                </a:solidFill>
                <a:latin typeface="Calibri"/>
              </a:rPr>
              <a:t>hozizontální</a:t>
            </a:r>
            <a:r>
              <a:rPr lang="cs-CZ" sz="2000" b="0" strike="noStrike" spc="-1" dirty="0">
                <a:solidFill>
                  <a:srgbClr val="000000"/>
                </a:solidFill>
                <a:latin typeface="Calibri"/>
              </a:rPr>
              <a:t> snopce spoluvytvářejí </a:t>
            </a:r>
            <a:r>
              <a:rPr lang="cs-CZ" sz="2000" b="0" strike="noStrike" spc="-1" dirty="0" err="1">
                <a:solidFill>
                  <a:srgbClr val="000000"/>
                </a:solidFill>
                <a:latin typeface="Calibri"/>
              </a:rPr>
              <a:t>levátorovou</a:t>
            </a:r>
            <a:r>
              <a:rPr lang="cs-CZ" sz="2000" b="0" strike="noStrike" spc="-1" dirty="0">
                <a:solidFill>
                  <a:srgbClr val="000000"/>
                </a:solidFill>
                <a:latin typeface="Calibri"/>
              </a:rPr>
              <a:t> plotnu</a:t>
            </a:r>
            <a:endParaRPr lang="cs-CZ" sz="2000" spc="-1" dirty="0">
              <a:latin typeface="Arial"/>
            </a:endParaRPr>
          </a:p>
          <a:p>
            <a:pPr marL="0" indent="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None/>
            </a:pPr>
            <a:r>
              <a:rPr lang="cs-CZ" sz="2000" b="1" strike="noStrike" spc="-1" dirty="0">
                <a:solidFill>
                  <a:srgbClr val="000000"/>
                </a:solidFill>
                <a:latin typeface="Calibri"/>
              </a:rPr>
              <a:t>mm. </a:t>
            </a:r>
            <a:r>
              <a:rPr lang="cs-CZ" sz="2000" b="1" strike="noStrike" spc="-1" dirty="0" err="1">
                <a:solidFill>
                  <a:srgbClr val="000000"/>
                </a:solidFill>
                <a:latin typeface="Calibri"/>
              </a:rPr>
              <a:t>puboviscerales</a:t>
            </a:r>
            <a:r>
              <a:rPr lang="cs-CZ" sz="20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000" b="0" strike="noStrike" spc="-1" dirty="0">
                <a:solidFill>
                  <a:srgbClr val="000000"/>
                </a:solidFill>
                <a:latin typeface="Calibri"/>
              </a:rPr>
              <a:t>– smyčky kolem pánevních orgánů</a:t>
            </a:r>
            <a:endParaRPr lang="cs-CZ" sz="2000" spc="-1" dirty="0">
              <a:latin typeface="Arial"/>
            </a:endParaRPr>
          </a:p>
          <a:p>
            <a:pPr marL="0" indent="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None/>
            </a:pPr>
            <a:endParaRPr lang="cs-CZ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None/>
            </a:pPr>
            <a:r>
              <a:rPr lang="cs-CZ" sz="2000" b="0" i="1" strike="noStrike" spc="-1" dirty="0">
                <a:solidFill>
                  <a:srgbClr val="000000"/>
                </a:solidFill>
                <a:latin typeface="Calibri"/>
              </a:rPr>
              <a:t>M. </a:t>
            </a:r>
            <a:r>
              <a:rPr lang="cs-CZ" sz="2000" b="0" i="1" strike="noStrike" spc="-1" dirty="0" err="1">
                <a:solidFill>
                  <a:srgbClr val="000000"/>
                </a:solidFill>
                <a:latin typeface="Calibri"/>
              </a:rPr>
              <a:t>pubovaginalis</a:t>
            </a:r>
            <a:r>
              <a:rPr lang="cs-CZ" sz="2000" b="0" i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000" b="0" strike="noStrike" spc="-1" dirty="0">
                <a:solidFill>
                  <a:srgbClr val="000000"/>
                </a:solidFill>
                <a:latin typeface="Calibri"/>
              </a:rPr>
              <a:t>– rozhodující podíl na kontrole mikce</a:t>
            </a:r>
          </a:p>
          <a:p>
            <a:pPr marL="0" indent="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None/>
            </a:pPr>
            <a:r>
              <a:rPr lang="cs-CZ" sz="2000" b="0" i="1" strike="noStrike" spc="-1" dirty="0">
                <a:solidFill>
                  <a:srgbClr val="000000"/>
                </a:solidFill>
                <a:latin typeface="Calibri"/>
              </a:rPr>
              <a:t>M. </a:t>
            </a:r>
            <a:r>
              <a:rPr lang="cs-CZ" sz="2000" b="0" i="1" strike="noStrike" spc="-1" dirty="0" err="1">
                <a:solidFill>
                  <a:srgbClr val="000000"/>
                </a:solidFill>
                <a:latin typeface="Calibri"/>
              </a:rPr>
              <a:t>puboperinealis</a:t>
            </a:r>
            <a:endParaRPr lang="cs-CZ" sz="2000" i="1" spc="-1" dirty="0">
              <a:latin typeface="Arial"/>
            </a:endParaRPr>
          </a:p>
          <a:p>
            <a:pPr marL="0" indent="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None/>
            </a:pPr>
            <a:r>
              <a:rPr lang="cs-CZ" sz="2000" b="0" i="1" strike="noStrike" spc="-1" dirty="0">
                <a:solidFill>
                  <a:srgbClr val="000000"/>
                </a:solidFill>
                <a:latin typeface="Calibri"/>
              </a:rPr>
              <a:t>M. </a:t>
            </a:r>
            <a:r>
              <a:rPr lang="cs-CZ" sz="2000" b="0" i="1" strike="noStrike" spc="-1" dirty="0" err="1">
                <a:solidFill>
                  <a:srgbClr val="000000"/>
                </a:solidFill>
                <a:latin typeface="Calibri"/>
              </a:rPr>
              <a:t>puboanalis</a:t>
            </a:r>
            <a:r>
              <a:rPr lang="cs-CZ" sz="2000" b="0" i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000" b="0" strike="noStrike" spc="-1" dirty="0">
                <a:solidFill>
                  <a:srgbClr val="000000"/>
                </a:solidFill>
                <a:latin typeface="Calibri"/>
              </a:rPr>
              <a:t>– úpon mezi m. </a:t>
            </a:r>
            <a:r>
              <a:rPr lang="cs-CZ" sz="2000" b="0" strike="noStrike" spc="-1" dirty="0" err="1">
                <a:solidFill>
                  <a:srgbClr val="000000"/>
                </a:solidFill>
                <a:latin typeface="Calibri"/>
              </a:rPr>
              <a:t>sphincter</a:t>
            </a:r>
            <a:r>
              <a:rPr lang="cs-CZ" sz="2000" b="0" strike="noStrike" spc="-1" dirty="0">
                <a:solidFill>
                  <a:srgbClr val="000000"/>
                </a:solidFill>
                <a:latin typeface="Calibri"/>
              </a:rPr>
              <a:t> ani </a:t>
            </a:r>
            <a:r>
              <a:rPr lang="cs-CZ" sz="2000" b="0" strike="noStrike" spc="-1" dirty="0" err="1">
                <a:solidFill>
                  <a:srgbClr val="000000"/>
                </a:solidFill>
                <a:latin typeface="Calibri"/>
              </a:rPr>
              <a:t>ext</a:t>
            </a:r>
            <a:r>
              <a:rPr lang="cs-CZ" sz="2000" b="0" strike="noStrike" spc="-1" dirty="0">
                <a:solidFill>
                  <a:srgbClr val="000000"/>
                </a:solidFill>
                <a:latin typeface="Calibri"/>
              </a:rPr>
              <a:t>. et </a:t>
            </a:r>
            <a:r>
              <a:rPr lang="cs-CZ" sz="2000" b="0" strike="noStrike" spc="-1" dirty="0" err="1">
                <a:solidFill>
                  <a:srgbClr val="000000"/>
                </a:solidFill>
                <a:latin typeface="Calibri"/>
              </a:rPr>
              <a:t>int</a:t>
            </a:r>
            <a:r>
              <a:rPr lang="cs-CZ" sz="20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endParaRPr lang="cs-CZ" sz="2000" spc="-1" dirty="0">
              <a:latin typeface="Arial"/>
            </a:endParaRPr>
          </a:p>
          <a:p>
            <a:pPr marL="0" indent="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None/>
            </a:pPr>
            <a:r>
              <a:rPr lang="cs-CZ" sz="2000" b="0" i="1" strike="noStrike" spc="-1" dirty="0">
                <a:solidFill>
                  <a:srgbClr val="000000"/>
                </a:solidFill>
                <a:latin typeface="Calibri"/>
              </a:rPr>
              <a:t>M. </a:t>
            </a:r>
            <a:r>
              <a:rPr lang="cs-CZ" sz="2000" b="0" i="1" strike="noStrike" spc="-1" dirty="0" err="1">
                <a:solidFill>
                  <a:srgbClr val="000000"/>
                </a:solidFill>
                <a:latin typeface="Calibri"/>
              </a:rPr>
              <a:t>puborectalis</a:t>
            </a:r>
            <a:r>
              <a:rPr lang="cs-CZ" sz="2000" b="0" i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000" b="0" strike="noStrike" spc="-1" dirty="0">
                <a:solidFill>
                  <a:srgbClr val="000000"/>
                </a:solidFill>
                <a:latin typeface="Calibri"/>
              </a:rPr>
              <a:t>– manžeta kolem rekta, táhne jej ventrálně, rozhodující vliv na kontinenci stolice</a:t>
            </a:r>
            <a:endParaRPr lang="cs-CZ" sz="2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cs-CZ" sz="3600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Microsoft YaHei"/>
              </a:rPr>
              <a:t>Diaphragma</a:t>
            </a:r>
            <a:r>
              <a:rPr lang="cs-CZ" sz="3600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Microsoft YaHei"/>
              </a:rPr>
              <a:t> </a:t>
            </a:r>
            <a:r>
              <a:rPr lang="cs-CZ" sz="3600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Microsoft YaHei"/>
              </a:rPr>
              <a:t>urogenitale</a:t>
            </a:r>
            <a:r>
              <a:rPr lang="cs-CZ" sz="3600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Microsoft YaHei"/>
              </a:rPr>
              <a:t> </a:t>
            </a:r>
            <a:br>
              <a:rPr lang="cs-CZ" sz="3600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Microsoft YaHei"/>
              </a:rPr>
            </a:br>
            <a:r>
              <a:rPr lang="cs-CZ" sz="3600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Microsoft YaHei"/>
              </a:rPr>
              <a:t>m. </a:t>
            </a:r>
            <a:r>
              <a:rPr lang="cs-CZ" sz="3600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sphincter</a:t>
            </a:r>
            <a:r>
              <a:rPr lang="cs-CZ" sz="3600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 ani </a:t>
            </a:r>
            <a:r>
              <a:rPr lang="cs-CZ" sz="3600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externus</a:t>
            </a:r>
            <a:r>
              <a:rPr lang="cs-CZ" sz="3600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 et </a:t>
            </a:r>
            <a:r>
              <a:rPr lang="cs-CZ" sz="3600" strike="noStrik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internus</a:t>
            </a:r>
            <a:endParaRPr lang="cs-CZ" sz="3600" strike="noStrik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cs-CZ" sz="1800" i="1" strike="noStrike" spc="-1" dirty="0">
                <a:latin typeface="Calibri" pitchFamily="34" charset="0"/>
              </a:rPr>
              <a:t>Inervace: </a:t>
            </a:r>
            <a:r>
              <a:rPr lang="cs-CZ" sz="1800" b="0" strike="noStrike" spc="-1" dirty="0">
                <a:latin typeface="Calibri" pitchFamily="34" charset="0"/>
              </a:rPr>
              <a:t>n. </a:t>
            </a:r>
            <a:r>
              <a:rPr lang="cs-CZ" sz="1800" b="0" strike="noStrike" spc="-1" dirty="0" err="1">
                <a:latin typeface="Calibri" pitchFamily="34" charset="0"/>
              </a:rPr>
              <a:t>pudendus</a:t>
            </a:r>
            <a:r>
              <a:rPr lang="cs-CZ" sz="1800" b="0" strike="noStrike" spc="-1" dirty="0">
                <a:latin typeface="Calibri" pitchFamily="34" charset="0"/>
              </a:rPr>
              <a:t> (S2 – S4)</a:t>
            </a:r>
          </a:p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cs-CZ" sz="1800" b="1" spc="-1" dirty="0" err="1">
                <a:latin typeface="Calibri" pitchFamily="34" charset="0"/>
              </a:rPr>
              <a:t>D</a:t>
            </a:r>
            <a:r>
              <a:rPr lang="cs-CZ" sz="1800" b="1" strike="noStrike" spc="-1" dirty="0" err="1">
                <a:latin typeface="Calibri" pitchFamily="34" charset="0"/>
              </a:rPr>
              <a:t>iaphragma</a:t>
            </a:r>
            <a:r>
              <a:rPr lang="cs-CZ" sz="1800" b="1" strike="noStrike" spc="-1" dirty="0">
                <a:latin typeface="Calibri" pitchFamily="34" charset="0"/>
              </a:rPr>
              <a:t> </a:t>
            </a:r>
            <a:r>
              <a:rPr lang="cs-CZ" sz="1800" b="1" strike="noStrike" spc="-1" dirty="0" err="1">
                <a:latin typeface="Calibri" pitchFamily="34" charset="0"/>
              </a:rPr>
              <a:t>urogenitale</a:t>
            </a:r>
            <a:r>
              <a:rPr lang="cs-CZ" sz="1800" b="1" strike="noStrike" spc="-1" dirty="0">
                <a:latin typeface="Calibri" pitchFamily="34" charset="0"/>
              </a:rPr>
              <a:t> </a:t>
            </a:r>
            <a:r>
              <a:rPr lang="cs-CZ" sz="1800" b="0" strike="noStrike" spc="-1" dirty="0">
                <a:latin typeface="Calibri" pitchFamily="34" charset="0"/>
              </a:rPr>
              <a:t>– </a:t>
            </a:r>
            <a:r>
              <a:rPr lang="cs-CZ" sz="1800" b="0" strike="noStrike" spc="-1" dirty="0" err="1">
                <a:latin typeface="Calibri" pitchFamily="34" charset="0"/>
              </a:rPr>
              <a:t>trojúhelnikovitá</a:t>
            </a:r>
            <a:r>
              <a:rPr lang="cs-CZ" sz="1800" b="0" strike="noStrike" spc="-1" dirty="0">
                <a:latin typeface="Calibri" pitchFamily="34" charset="0"/>
              </a:rPr>
              <a:t> vazivová struktura mezi sponou stydkou a tubera </a:t>
            </a:r>
            <a:r>
              <a:rPr lang="cs-CZ" sz="1800" b="0" strike="noStrike" spc="-1" dirty="0" err="1">
                <a:latin typeface="Calibri" pitchFamily="34" charset="0"/>
              </a:rPr>
              <a:t>ischiadica</a:t>
            </a:r>
            <a:r>
              <a:rPr lang="cs-CZ" sz="1800" b="0" strike="noStrike" spc="-1" dirty="0">
                <a:latin typeface="Calibri" pitchFamily="34" charset="0"/>
              </a:rPr>
              <a:t> </a:t>
            </a:r>
          </a:p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cs-CZ" sz="1800" u="sng" spc="-1" dirty="0">
                <a:latin typeface="Calibri" pitchFamily="34" charset="0"/>
              </a:rPr>
              <a:t>Navazující svaly směrem ven: </a:t>
            </a:r>
            <a:r>
              <a:rPr lang="cs-CZ" sz="1800" spc="-1" dirty="0">
                <a:latin typeface="Calibri" pitchFamily="34" charset="0"/>
              </a:rPr>
              <a:t>m. </a:t>
            </a:r>
            <a:r>
              <a:rPr lang="cs-CZ" sz="1800" spc="-1" dirty="0" err="1">
                <a:latin typeface="Calibri" pitchFamily="34" charset="0"/>
              </a:rPr>
              <a:t>bulbospinosus</a:t>
            </a:r>
            <a:r>
              <a:rPr lang="cs-CZ" sz="1800" spc="-1" dirty="0">
                <a:latin typeface="Calibri" pitchFamily="34" charset="0"/>
              </a:rPr>
              <a:t>, m. </a:t>
            </a:r>
            <a:r>
              <a:rPr lang="cs-CZ" sz="1800" spc="-1" dirty="0" err="1">
                <a:latin typeface="Calibri" pitchFamily="34" charset="0"/>
              </a:rPr>
              <a:t>ischiocavernosus</a:t>
            </a:r>
            <a:r>
              <a:rPr lang="cs-CZ" sz="1800" spc="-1" dirty="0">
                <a:latin typeface="Calibri" pitchFamily="34" charset="0"/>
              </a:rPr>
              <a:t> a m. </a:t>
            </a:r>
            <a:r>
              <a:rPr lang="cs-CZ" sz="1800" spc="-1" dirty="0" err="1">
                <a:latin typeface="Calibri" pitchFamily="34" charset="0"/>
              </a:rPr>
              <a:t>transversus</a:t>
            </a:r>
            <a:r>
              <a:rPr lang="cs-CZ" sz="1800" spc="-1" dirty="0">
                <a:latin typeface="Calibri" pitchFamily="34" charset="0"/>
              </a:rPr>
              <a:t> perinei </a:t>
            </a:r>
            <a:r>
              <a:rPr lang="cs-CZ" sz="1800" spc="-1" dirty="0" err="1">
                <a:latin typeface="Calibri" pitchFamily="34" charset="0"/>
              </a:rPr>
              <a:t>superficialis</a:t>
            </a:r>
            <a:endParaRPr lang="cs-CZ" sz="1800" spc="-1" dirty="0">
              <a:latin typeface="Calibri" pitchFamily="34" charset="0"/>
            </a:endParaRPr>
          </a:p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cs-CZ" sz="1800" u="sng" spc="-1" dirty="0">
                <a:latin typeface="Calibri" pitchFamily="34" charset="0"/>
              </a:rPr>
              <a:t>Navazující svaly směrem dovnitř: </a:t>
            </a:r>
            <a:r>
              <a:rPr lang="cs-CZ" sz="1800" spc="-1" dirty="0">
                <a:latin typeface="Calibri" pitchFamily="34" charset="0"/>
              </a:rPr>
              <a:t>m. </a:t>
            </a:r>
            <a:r>
              <a:rPr lang="cs-CZ" sz="1800" spc="-1" dirty="0" err="1">
                <a:latin typeface="Calibri" pitchFamily="34" charset="0"/>
              </a:rPr>
              <a:t>transversus</a:t>
            </a:r>
            <a:r>
              <a:rPr lang="cs-CZ" sz="1800" spc="-1" dirty="0">
                <a:latin typeface="Calibri" pitchFamily="34" charset="0"/>
              </a:rPr>
              <a:t> perinei </a:t>
            </a:r>
            <a:r>
              <a:rPr lang="cs-CZ" sz="1800" spc="-1" dirty="0" err="1">
                <a:latin typeface="Calibri" pitchFamily="34" charset="0"/>
              </a:rPr>
              <a:t>profundus</a:t>
            </a:r>
            <a:r>
              <a:rPr lang="cs-CZ" sz="1800" spc="-1" dirty="0">
                <a:latin typeface="Calibri" pitchFamily="34" charset="0"/>
              </a:rPr>
              <a:t> (m. </a:t>
            </a:r>
            <a:r>
              <a:rPr lang="cs-CZ" sz="1800" spc="-1" dirty="0" err="1">
                <a:latin typeface="Calibri" pitchFamily="34" charset="0"/>
              </a:rPr>
              <a:t>compresor</a:t>
            </a:r>
            <a:r>
              <a:rPr lang="cs-CZ" sz="1800" spc="-1" dirty="0">
                <a:latin typeface="Calibri" pitchFamily="34" charset="0"/>
              </a:rPr>
              <a:t> </a:t>
            </a:r>
            <a:r>
              <a:rPr lang="cs-CZ" sz="1800" spc="-1" dirty="0" err="1">
                <a:latin typeface="Calibri" pitchFamily="34" charset="0"/>
              </a:rPr>
              <a:t>urethrae</a:t>
            </a:r>
            <a:r>
              <a:rPr lang="cs-CZ" sz="1800" spc="-1" dirty="0">
                <a:latin typeface="Calibri" pitchFamily="34" charset="0"/>
              </a:rPr>
              <a:t>, m. </a:t>
            </a:r>
            <a:r>
              <a:rPr lang="cs-CZ" sz="1800" spc="-1" dirty="0" err="1">
                <a:latin typeface="Calibri" pitchFamily="34" charset="0"/>
              </a:rPr>
              <a:t>sphincter</a:t>
            </a:r>
            <a:r>
              <a:rPr lang="cs-CZ" sz="1800" spc="-1" dirty="0">
                <a:latin typeface="Calibri" pitchFamily="34" charset="0"/>
              </a:rPr>
              <a:t> </a:t>
            </a:r>
            <a:r>
              <a:rPr lang="cs-CZ" sz="1800" spc="-1" dirty="0" err="1">
                <a:latin typeface="Calibri" pitchFamily="34" charset="0"/>
              </a:rPr>
              <a:t>urethrovaginalis</a:t>
            </a:r>
            <a:r>
              <a:rPr lang="cs-CZ" sz="1800" spc="-1" dirty="0">
                <a:latin typeface="Calibri" pitchFamily="34" charset="0"/>
              </a:rPr>
              <a:t>)</a:t>
            </a:r>
            <a:endParaRPr lang="cs-CZ" sz="1800" b="0" strike="noStrike" spc="-1" dirty="0">
              <a:latin typeface="Calibri" pitchFamily="34" charset="0"/>
            </a:endParaRPr>
          </a:p>
          <a:p>
            <a:pPr>
              <a:lnSpc>
                <a:spcPct val="100000"/>
              </a:lnSpc>
              <a:buClr>
                <a:srgbClr val="000000"/>
              </a:buClr>
            </a:pPr>
            <a:endParaRPr lang="cs-CZ" b="0" strike="noStrike" spc="-1" dirty="0">
              <a:latin typeface="Calibri" panose="020F0502020204030204" pitchFamily="34" charset="0"/>
            </a:endParaRPr>
          </a:p>
        </p:txBody>
      </p:sp>
      <p:pic>
        <p:nvPicPr>
          <p:cNvPr id="2050" name="Picture 2" descr="E:\obrázky\PELVICFLOOR_main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59976" y="2772453"/>
            <a:ext cx="4015047" cy="27307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cs-CZ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  <a:cs typeface="Calibri" pitchFamily="34" charset="0"/>
              </a:rPr>
              <a:t>Biomechanický pohled</a:t>
            </a:r>
            <a:br>
              <a:rPr lang="cs-CZ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cs-CZ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  <a:cs typeface="Calibri" pitchFamily="34" charset="0"/>
              </a:rPr>
              <a:t>3. Pojivový systém</a:t>
            </a:r>
            <a:endParaRPr lang="cs-CZ" sz="4000" strike="noStrik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idx="1"/>
          </p:nvPr>
        </p:nvSpPr>
        <p:spPr>
          <a:xfrm>
            <a:off x="457200" y="2047874"/>
            <a:ext cx="8229600" cy="427672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cs-CZ" sz="2800" b="1" strike="noStrike" spc="-1" dirty="0" err="1">
                <a:latin typeface="Calibri" pitchFamily="34" charset="0"/>
              </a:rPr>
              <a:t>Endopelvická</a:t>
            </a:r>
            <a:r>
              <a:rPr lang="cs-CZ" sz="2800" b="1" strike="noStrike" spc="-1" dirty="0">
                <a:latin typeface="Calibri" pitchFamily="34" charset="0"/>
              </a:rPr>
              <a:t> fascie </a:t>
            </a:r>
            <a:r>
              <a:rPr lang="cs-CZ" sz="2800" b="0" strike="noStrike" spc="-1" dirty="0">
                <a:latin typeface="Calibri" pitchFamily="34" charset="0"/>
              </a:rPr>
              <a:t>– podpůrná a závěsná fixace orgánů dna pánevního ke skeletu</a:t>
            </a:r>
          </a:p>
          <a:p>
            <a:r>
              <a:rPr lang="cs-CZ" sz="2800" spc="-1" dirty="0" err="1">
                <a:latin typeface="Calibri" pitchFamily="34" charset="0"/>
              </a:rPr>
              <a:t>Endopelvická</a:t>
            </a:r>
            <a:r>
              <a:rPr lang="cs-CZ" sz="2800" spc="-1" dirty="0">
                <a:latin typeface="Calibri" pitchFamily="34" charset="0"/>
              </a:rPr>
              <a:t> fascie X fascie svalová!</a:t>
            </a:r>
          </a:p>
          <a:p>
            <a:r>
              <a:rPr lang="cs-CZ" sz="2800" b="0" strike="noStrike" spc="-1" dirty="0">
                <a:latin typeface="Calibri" pitchFamily="34" charset="0"/>
              </a:rPr>
              <a:t>Klíčová pánevní struktura – určuje tvar a uložení pánevních orgánů</a:t>
            </a:r>
          </a:p>
          <a:p>
            <a:r>
              <a:rPr lang="cs-CZ" sz="2800" b="0" strike="noStrike" spc="-1" dirty="0">
                <a:latin typeface="Calibri" pitchFamily="34" charset="0"/>
              </a:rPr>
              <a:t>SÍŤOVKA / HOUPACÍ SÍŤ </a:t>
            </a:r>
          </a:p>
          <a:p>
            <a:r>
              <a:rPr lang="cs-CZ" sz="2800" spc="-1" dirty="0">
                <a:latin typeface="Calibri" pitchFamily="34" charset="0"/>
              </a:rPr>
              <a:t>pružná prostorová síť </a:t>
            </a:r>
          </a:p>
          <a:p>
            <a:pPr lvl="1"/>
            <a:r>
              <a:rPr lang="cs-CZ" sz="2000" b="0" strike="noStrike" spc="-1" dirty="0">
                <a:latin typeface="Calibri" pitchFamily="34" charset="0"/>
              </a:rPr>
              <a:t>Kolagenní vlákna</a:t>
            </a:r>
          </a:p>
          <a:p>
            <a:pPr lvl="1"/>
            <a:r>
              <a:rPr lang="cs-CZ" sz="2000" spc="-1" dirty="0" err="1">
                <a:latin typeface="Calibri" pitchFamily="34" charset="0"/>
              </a:rPr>
              <a:t>BB</a:t>
            </a:r>
            <a:r>
              <a:rPr lang="cs-CZ" sz="2000" spc="-1" dirty="0">
                <a:latin typeface="Calibri" pitchFamily="34" charset="0"/>
              </a:rPr>
              <a:t>. hladkého svalstva</a:t>
            </a:r>
          </a:p>
          <a:p>
            <a:pPr lvl="1"/>
            <a:r>
              <a:rPr lang="cs-CZ" sz="2000" b="0" strike="noStrike" spc="-1" dirty="0">
                <a:latin typeface="Calibri" pitchFamily="34" charset="0"/>
              </a:rPr>
              <a:t>Fibroblasty</a:t>
            </a:r>
          </a:p>
          <a:p>
            <a:endParaRPr lang="cs-CZ" sz="3200" b="0" strike="noStrike" spc="-1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6627</TotalTime>
  <Words>1930</Words>
  <Application>Microsoft Office PowerPoint</Application>
  <PresentationFormat>Předvádění na obrazovce (4:3)</PresentationFormat>
  <Paragraphs>215</Paragraphs>
  <Slides>36</Slides>
  <Notes>2</Notes>
  <HiddenSlides>0</HiddenSlides>
  <MMClips>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2" baseType="lpstr">
      <vt:lpstr>Arial</vt:lpstr>
      <vt:lpstr>Calibri</vt:lpstr>
      <vt:lpstr>Constantia</vt:lpstr>
      <vt:lpstr>Times New Roman</vt:lpstr>
      <vt:lpstr>Wingdings 2</vt:lpstr>
      <vt:lpstr>Tok</vt:lpstr>
      <vt:lpstr>Možnosti léčby nefro -urologických pacientů v LLLK</vt:lpstr>
      <vt:lpstr>Nemoci močového ústrojí XXVIII</vt:lpstr>
      <vt:lpstr>Biomechanický pohled 1.Kostěný skelet</vt:lpstr>
      <vt:lpstr>Biomechanický pohled 2. Svalové dno pánevní</vt:lpstr>
      <vt:lpstr>Diaphragma pelvis</vt:lpstr>
      <vt:lpstr>M. Levator ani</vt:lpstr>
      <vt:lpstr>M. Levator ani</vt:lpstr>
      <vt:lpstr>Diaphragma urogenitale  m. sphincter ani externus et internus</vt:lpstr>
      <vt:lpstr>Biomechanický pohled 3. Pojivový systém</vt:lpstr>
      <vt:lpstr>Endopelvická fascie</vt:lpstr>
      <vt:lpstr>Pozice při vyprazdňování stolice X pozice při močení</vt:lpstr>
      <vt:lpstr>Jizva</vt:lpstr>
      <vt:lpstr>Funkce svalů pánevního dna</vt:lpstr>
      <vt:lpstr>Funkce svalů pánevního dna</vt:lpstr>
      <vt:lpstr>Funkce svalů pánevního dna</vt:lpstr>
      <vt:lpstr>Souvislosti</vt:lpstr>
      <vt:lpstr>Souvislosti</vt:lpstr>
      <vt:lpstr>Vyšetření a cílená terapie pánevního dna umí ovlivnit: </vt:lpstr>
      <vt:lpstr>Metoda Ludmily Mojžíšové</vt:lpstr>
      <vt:lpstr>Terapie podle Ludmily Mojžíšové</vt:lpstr>
      <vt:lpstr>Terapie podle Ludmily Mojžíšové</vt:lpstr>
      <vt:lpstr>Terapie  podle Ludmily Mojžíšové</vt:lpstr>
      <vt:lpstr>Kazuistika </vt:lpstr>
      <vt:lpstr>Kazuistika</vt:lpstr>
      <vt:lpstr>Kazuistika</vt:lpstr>
      <vt:lpstr>Kazuistika</vt:lpstr>
      <vt:lpstr>Hipoterapie ve fyzioterapii a ergoterapii</vt:lpstr>
      <vt:lpstr>Hipoterapie ve fyzioterapii a ergoterapii </vt:lpstr>
      <vt:lpstr>Hipoterapie ve fyzioterapii a ergoterapii</vt:lpstr>
      <vt:lpstr>Dávkování zátěže, progrese cvičení</vt:lpstr>
      <vt:lpstr>Dávkování zátěže, progrese cvičení Pozice klienta na koni a její korekce </vt:lpstr>
      <vt:lpstr>Postřehy z hipoterapií</vt:lpstr>
      <vt:lpstr>Postřehy z hipoterapií</vt:lpstr>
      <vt:lpstr>Proč lázeňská péče???</vt:lpstr>
      <vt:lpstr>Proč lázeňská péče???</vt:lpstr>
      <vt:lpstr>Děkuji za pozornost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Možnosti léčby uro – nefro pacientů v LLLK</dc:title>
  <dc:subject/>
  <dc:creator>Šimíci</dc:creator>
  <dc:description/>
  <cp:lastModifiedBy>Soňa Šeflová</cp:lastModifiedBy>
  <cp:revision>321</cp:revision>
  <dcterms:created xsi:type="dcterms:W3CDTF">2022-08-06T13:56:37Z</dcterms:created>
  <dcterms:modified xsi:type="dcterms:W3CDTF">2022-09-17T10:24:34Z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Předvádění na obrazovce (4:3)</vt:lpwstr>
  </property>
  <property fmtid="{D5CDD505-2E9C-101B-9397-08002B2CF9AE}" pid="4" name="Slides">
    <vt:i4>25</vt:i4>
  </property>
</Properties>
</file>