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26015-B0DC-2E61-238C-657165ADA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192CAA-05D2-9FCF-84BA-D37DD34ED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04A83F-DE12-591D-D25A-06601E80A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E67022-AFDB-2567-876A-81040862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581F4E-E40B-AF96-14C3-D0910E91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4D62D-DE18-D642-B93C-8650EFA12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619D16-25EC-4A9E-7939-A94220DC1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4CD6E0-3F85-E16B-C1A5-CCCD8697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E571C7-AE8B-3B29-544E-6A4C72EF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61CBD2-94B1-9307-0348-8BFC1547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33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7C2319-3470-461B-5526-EDB26F431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B30540-4F63-4DF4-1A05-21403C5E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D22017-6BA5-69E6-F256-13C369A4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7510B-50B7-8721-5AF7-953AACC1E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99853A-673A-2768-80F2-823F192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78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C34CF-17A4-3C29-CF27-0F7EEB40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0B6D5-7884-79A9-3F64-A6D0C6E90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2874C-1A26-7F7E-36A6-E056C282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7C1C22-68DB-93A9-CE5A-59C1EB32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F8862B-C988-4AA9-FB0D-712F39EB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9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47577-83D1-9DFF-B91C-3591836A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EADBE8-E0C0-BDD2-DAFE-1BF88C604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008756-9DE3-0FEC-7030-55771731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4682E-1E8F-E985-CE1E-48DABB09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A8104E-B0AF-486C-BD2D-6108863B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81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A8087-CB32-2A4D-7707-1A267168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752378-EF14-AF4D-1B27-E602852FA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D0AFAC-EC7E-547B-6240-37F6DEB55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5EF39A-6DC0-EF81-B833-C88795CC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28D06C-4FBB-D3ED-4646-8F6615B42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26AC63-DE8E-738A-F0B1-4B9641B9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0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295F2-58BE-3058-D717-6D9CCE32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5AD2F6-BEBD-DF73-AD9B-DBD9A87EC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E48154-70FD-D2D2-0DD9-28F29B311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D0A070-D544-69E8-17EF-BF19BB92E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3121DB-9992-4A7F-A79F-0EBFCE0A9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EBC346-A601-0272-F171-2E47B202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BF394A-9BB9-51DA-AC8C-DBC79F30B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DE892C-2F22-DDAF-A4B7-564AF5AA1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28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6483F-1694-FDDC-A7FC-73AFD2BF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56A505-D4F6-7BCF-9F25-4735340D8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594A9D-8999-7FE3-8DDF-0CD0BA50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0A894C-976D-BFE0-6DC8-1D55FD2A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402271-7161-518D-8DE9-F7D0CE23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328938-FF4A-F5C9-E56B-9D0C4B5C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5BE71C-E12F-758E-FD4B-14CD9EA5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5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CAD16-8193-D7C1-7ED7-8F588CDE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CA468-F3B7-2C11-2B40-F90735434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995244-7FAE-1E2D-B114-DCC9F72B1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96198A-3C18-168A-F8D0-436B177B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019E46-EDAE-3D93-BD00-ECEC7FA3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3B99E1-656A-1697-CD42-0E8ABF2A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27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D61CE-B687-302A-16D5-AE32E118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8353143-A336-C543-0487-9ABC75F59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FD7D30-B269-E7CC-3AA6-C3211A5D4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36CDBB-665F-88A4-B81A-C1A8168BA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B0D0C5-0A33-D6E0-13D7-2956BB31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F2ECFF-8549-80E5-312D-4FC5B914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06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EAB76-6305-0BA5-BE1F-9014075CB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10E932-2A60-1E9D-51C0-16450C44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D38E4-956D-7898-6FFB-6E80BB67A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D5CD-1FF4-44B7-96A0-5F40070E173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9B7863-9FBD-8C2E-BF7D-15AC79DAF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657DB9-8A31-9E08-4515-4D8F97072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C170-20E7-4659-8D31-3851B70D3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99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17F07-3E1C-53C6-3295-C3A2B03CE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F50831-B679-B153-CEBB-850226152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754144"/>
            <a:ext cx="11268075" cy="5863472"/>
          </a:xfrm>
        </p:spPr>
        <p:txBody>
          <a:bodyPr>
            <a:normAutofit fontScale="85000" lnSpcReduction="10000"/>
          </a:bodyPr>
          <a:lstStyle/>
          <a:p>
            <a:endParaRPr lang="cs-CZ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59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59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cs-CZ" sz="5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 – psychologické problémy dětí“</a:t>
            </a:r>
          </a:p>
          <a:p>
            <a:br>
              <a:rPr lang="cs-CZ" sz="7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Zkušenosti z PT praxe</a:t>
            </a:r>
            <a:endParaRPr lang="cs-CZ" sz="4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cs-CZ" dirty="0">
              <a:solidFill>
                <a:srgbClr val="FFFF00"/>
              </a:solidFill>
            </a:endParaRPr>
          </a:p>
          <a:p>
            <a:pPr algn="r"/>
            <a:r>
              <a:rPr lang="cs-CZ" sz="2600" b="1" dirty="0">
                <a:solidFill>
                  <a:srgbClr val="FFFF00"/>
                </a:solidFill>
              </a:rPr>
              <a:t>Monika </a:t>
            </a:r>
            <a:r>
              <a:rPr lang="cs-CZ" sz="2600" b="1" dirty="0" err="1">
                <a:solidFill>
                  <a:srgbClr val="FFFF00"/>
                </a:solidFill>
              </a:rPr>
              <a:t>Kopárková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sz="800" dirty="0">
                <a:solidFill>
                  <a:srgbClr val="FFFF00"/>
                </a:solidFill>
              </a:rPr>
              <a:t>.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Ordinace klinické psychologie 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a dětské klinické psychologie 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Cheb</a:t>
            </a:r>
          </a:p>
        </p:txBody>
      </p:sp>
    </p:spTree>
    <p:extLst>
      <p:ext uri="{BB962C8B-B14F-4D97-AF65-F5344CB8AC3E}">
        <p14:creationId xmlns:p14="http://schemas.microsoft.com/office/powerpoint/2010/main" val="362305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AB3D0F6-9CE6-433F-ABA7-3D43C52531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7907" y="2041071"/>
            <a:ext cx="576056" cy="491064"/>
          </a:xfrm>
          <a:prstGeom prst="rect">
            <a:avLst/>
          </a:prstGeom>
        </p:spPr>
      </p:pic>
      <p:sp>
        <p:nvSpPr>
          <p:cNvPr id="4" name="Ovál 3">
            <a:extLst>
              <a:ext uri="{FF2B5EF4-FFF2-40B4-BE49-F238E27FC236}">
                <a16:creationId xmlns:a16="http://schemas.microsoft.com/office/drawing/2014/main" id="{713A23D6-F621-4B8A-BD6A-34455FB9D78C}"/>
              </a:ext>
            </a:extLst>
          </p:cNvPr>
          <p:cNvSpPr/>
          <p:nvPr/>
        </p:nvSpPr>
        <p:spPr>
          <a:xfrm>
            <a:off x="3774109" y="2010378"/>
            <a:ext cx="576056" cy="5524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7A969579-7E00-42E2-8329-1E7074CF9862}"/>
              </a:ext>
            </a:extLst>
          </p:cNvPr>
          <p:cNvCxnSpPr>
            <a:cxnSpLocks/>
          </p:cNvCxnSpPr>
          <p:nvPr/>
        </p:nvCxnSpPr>
        <p:spPr>
          <a:xfrm>
            <a:off x="4133850" y="2286598"/>
            <a:ext cx="5819775" cy="35692"/>
          </a:xfrm>
          <a:prstGeom prst="line">
            <a:avLst/>
          </a:prstGeom>
          <a:ln w="666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946CDF09-1BD8-4D78-806C-41F651659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6591" y="2017932"/>
            <a:ext cx="585267" cy="56088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BC0C01CD-6B21-492A-A5C1-06971B93B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438" y="4672796"/>
            <a:ext cx="585267" cy="560881"/>
          </a:xfrm>
          <a:prstGeom prst="rect">
            <a:avLst/>
          </a:prstGeom>
        </p:spPr>
      </p:pic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103564C-92AD-467F-9571-6DE203F1B0F1}"/>
              </a:ext>
            </a:extLst>
          </p:cNvPr>
          <p:cNvCxnSpPr>
            <a:cxnSpLocks/>
          </p:cNvCxnSpPr>
          <p:nvPr/>
        </p:nvCxnSpPr>
        <p:spPr>
          <a:xfrm>
            <a:off x="4233818" y="2366496"/>
            <a:ext cx="2623522" cy="254683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9295B1A-DB79-4C3C-BD2B-92A0E0291A02}"/>
              </a:ext>
            </a:extLst>
          </p:cNvPr>
          <p:cNvCxnSpPr>
            <a:cxnSpLocks/>
          </p:cNvCxnSpPr>
          <p:nvPr/>
        </p:nvCxnSpPr>
        <p:spPr>
          <a:xfrm flipH="1">
            <a:off x="7139354" y="2322290"/>
            <a:ext cx="2948160" cy="2607029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>
            <a:extLst>
              <a:ext uri="{FF2B5EF4-FFF2-40B4-BE49-F238E27FC236}">
                <a16:creationId xmlns:a16="http://schemas.microsoft.com/office/drawing/2014/main" id="{5A309D47-D335-43FB-BBCE-305D0719601C}"/>
              </a:ext>
            </a:extLst>
          </p:cNvPr>
          <p:cNvSpPr/>
          <p:nvPr/>
        </p:nvSpPr>
        <p:spPr>
          <a:xfrm>
            <a:off x="2499973" y="453623"/>
            <a:ext cx="4081887" cy="1225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Emoční systém obrany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serotonin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9B7B8294-596A-4B74-B5AB-5D81592A0044}"/>
              </a:ext>
            </a:extLst>
          </p:cNvPr>
          <p:cNvSpPr/>
          <p:nvPr/>
        </p:nvSpPr>
        <p:spPr>
          <a:xfrm>
            <a:off x="8058151" y="145091"/>
            <a:ext cx="13637554" cy="185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Emoční systém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dosahování cílů,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výkonu - dopamin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7AADAFE7-3674-4F32-9481-F9CD613786D5}"/>
              </a:ext>
            </a:extLst>
          </p:cNvPr>
          <p:cNvSpPr/>
          <p:nvPr/>
        </p:nvSpPr>
        <p:spPr>
          <a:xfrm>
            <a:off x="5145699" y="5281506"/>
            <a:ext cx="6504110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Emoční systém uspokojení - vztahy, zážitky - endorfiny, oxytocin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2DEEFD1B-1949-4D0A-B6C2-37B6A74962C3}"/>
              </a:ext>
            </a:extLst>
          </p:cNvPr>
          <p:cNvSpPr/>
          <p:nvPr/>
        </p:nvSpPr>
        <p:spPr>
          <a:xfrm>
            <a:off x="139274" y="3254110"/>
            <a:ext cx="411779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Psychické obtíže </a:t>
            </a:r>
          </a:p>
          <a:p>
            <a: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kontextu </a:t>
            </a:r>
          </a:p>
          <a:p>
            <a: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emočních systémů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2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3A96D-1FDF-8050-C80E-48AC9B7D4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Nejčastější psychické potíže: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8CBC12-EEC1-EF2D-2396-69DCC3589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Úzkostné poruchy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Obsesivně kompulzivní porucha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Depresivní poruchy, depresivní poruchy chování, sebepoškozování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příjmu potravy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Psychotická onemocnění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pohlavní identity</a:t>
            </a:r>
          </a:p>
        </p:txBody>
      </p:sp>
    </p:spTree>
    <p:extLst>
      <p:ext uri="{BB962C8B-B14F-4D97-AF65-F5344CB8AC3E}">
        <p14:creationId xmlns:p14="http://schemas.microsoft.com/office/powerpoint/2010/main" val="288016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9B58B-BE21-6BB1-958D-BAC23CD5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95555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Úzkostné poruchy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C4A62-FE80-F6A8-8054-A8ACAD2DC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66" y="1095555"/>
            <a:ext cx="10646434" cy="5143319"/>
          </a:xfrm>
        </p:spPr>
        <p:txBody>
          <a:bodyPr numCol="2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úzkostná porucha: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Obavy,……….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se před druhými ztrapním“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„že si o mně druzí budou myslet něco špatného“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cs-CZ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trach  z odmítnutí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Úzkostně fobické poruchy: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se něco stane“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„že se někomu něco stane“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umřu“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onemocním“ – strach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nebudu moci dělat to, co ostatní“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 že nebudu dobrý – dobrá“</a:t>
            </a:r>
          </a:p>
          <a:p>
            <a:pPr marL="0" indent="0">
              <a:buNone/>
            </a:pPr>
            <a:endParaRPr lang="cs-CZ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Bazální strach: ze ztráty kontroly, ze selhání – neschopnosti, z omezení, ze smrti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17B2E4AF-C4E4-47D0-8C26-39ED57B54354}"/>
              </a:ext>
            </a:extLst>
          </p:cNvPr>
          <p:cNvSpPr/>
          <p:nvPr/>
        </p:nvSpPr>
        <p:spPr>
          <a:xfrm rot="5400000">
            <a:off x="2002638" y="3380244"/>
            <a:ext cx="670239" cy="132846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E3A24EC5-BAD9-4CB1-B08E-F5EB20C29CEF}"/>
              </a:ext>
            </a:extLst>
          </p:cNvPr>
          <p:cNvSpPr/>
          <p:nvPr/>
        </p:nvSpPr>
        <p:spPr>
          <a:xfrm rot="5400000">
            <a:off x="7657379" y="4537498"/>
            <a:ext cx="658483" cy="142910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4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00F61-6628-79EF-AE1B-252D41B5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Obsesivně kompulzivní porucha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014E5-31CF-DF66-AE60-B67A01C5E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526875"/>
            <a:ext cx="10753725" cy="49326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Nutkavé myšlenky  - obsese „onemocním“ ,… „vrazím mámě nůž do zad“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Nutkavé činy – neutralizační kompulze „mytí rukou“…, nesahá nože, je pořád s někým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Skryté mentální kompulze: 10x si k tomu řekne „nic se nestane“.., vybaví si 5 hezkých situací s mámou, 10 x si řekne „bože, pomoz mi“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Obsesivní ruminace: opakovaně „přežvykuje“ myšlenku, téma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2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STOPka</a:t>
            </a: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 zabraňování kompulzím a myšlenkám, podpora smyslového vnímání, zaostřování – zaostřit na kompulzi  a potom jinou myšlenku, paradoxní intence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Kazuistické př.: Jiřík, Martina, Daniel, </a:t>
            </a:r>
            <a:r>
              <a:rPr lang="cs-CZ" sz="22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Fiona</a:t>
            </a:r>
            <a:endParaRPr lang="cs-CZ" sz="22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5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56445-5CAA-4F03-10E9-9D2C4AD1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Depresivní poruchy: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353BA-1A43-3109-AA5E-A380B39A2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Depresivní porucha u dětí – proměnlivější klinický obraz, somatický doprovod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Depresivní porucha chování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Sebepoškozování jako symptom dalších potíží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47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6874A-1ECB-3D37-4DAF-F82C553E7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Poruchy příjmu potravy: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DD48F-68A4-66E9-13E2-BA90C3B03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Vliv „narcistického století orientovaného na výkon a vzhled“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Mentální anorexie 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perfekcionistické osobnosti s vysokou mírou sebediscipliny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největší riziko – je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egosyntonní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posiluje sebevědomí !!!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Bulimie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–„</a:t>
            </a:r>
            <a:r>
              <a:rPr lang="cs-CZ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eúspěšné“ anorektičky, jiný typ osobnosti, impulzivní rysy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orthorexie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bigorexie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drunkorexie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diabulimie</a:t>
            </a:r>
            <a:endParaRPr lang="cs-CZ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Nadměrná vybíravost v jídle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E05CB62-D66E-41A0-B138-C8E85C057FA9}"/>
              </a:ext>
            </a:extLst>
          </p:cNvPr>
          <p:cNvSpPr/>
          <p:nvPr/>
        </p:nvSpPr>
        <p:spPr>
          <a:xfrm>
            <a:off x="966158" y="3536830"/>
            <a:ext cx="586597" cy="25016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DFCE1-70AF-4702-C9FC-DF9B13644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</a:rPr>
              <a:t>Ostatní poruchy: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C2050-3AA6-5012-D6E5-A5CEE819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38349"/>
            <a:ext cx="10772775" cy="413861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Psychotická onemocnění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akutní psychotická porucha</a:t>
            </a:r>
            <a:endParaRPr lang="cs-CZ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schizofrenního okruhu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orucha</a:t>
            </a: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pohlavní identity 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nejednotnost vnímání a terapie ze strany odborníků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502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404</Words>
  <Application>Microsoft Office PowerPoint</Application>
  <PresentationFormat>Širokoúhlá obrazovka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     </vt:lpstr>
      <vt:lpstr>Prezentace aplikace PowerPoint</vt:lpstr>
      <vt:lpstr>Nejčastější psychické potíže: </vt:lpstr>
      <vt:lpstr>Úzkostné poruchy</vt:lpstr>
      <vt:lpstr>Obsesivně kompulzivní porucha </vt:lpstr>
      <vt:lpstr>Depresivní poruchy: </vt:lpstr>
      <vt:lpstr>Poruchy příjmu potravy:</vt:lpstr>
      <vt:lpstr>Ostatní poruchy: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19 – psychologické problémy dětí Zkušenosti z PT praxe                                           Monika Kopárková                                         Ambulance klinické psychologie a dětské klinické psychologie Cheb</dc:title>
  <dc:creator>Monika Kopárková</dc:creator>
  <cp:lastModifiedBy>Kopárek Jiří</cp:lastModifiedBy>
  <cp:revision>12</cp:revision>
  <dcterms:created xsi:type="dcterms:W3CDTF">2022-09-11T20:12:35Z</dcterms:created>
  <dcterms:modified xsi:type="dcterms:W3CDTF">2022-09-16T17:26:33Z</dcterms:modified>
</cp:coreProperties>
</file>