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69" r:id="rId4"/>
    <p:sldId id="259" r:id="rId5"/>
    <p:sldId id="260" r:id="rId6"/>
    <p:sldId id="261" r:id="rId7"/>
    <p:sldId id="275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6" r:id="rId18"/>
    <p:sldId id="272" r:id="rId19"/>
    <p:sldId id="273" r:id="rId20"/>
    <p:sldId id="277" r:id="rId21"/>
    <p:sldId id="274" r:id="rId22"/>
    <p:sldId id="27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2"/>
    <p:restoredTop sz="95728"/>
  </p:normalViewPr>
  <p:slideViewPr>
    <p:cSldViewPr snapToGrid="0" snapToObjects="1">
      <p:cViewPr varScale="1">
        <p:scale>
          <a:sx n="122" d="100"/>
          <a:sy n="122" d="100"/>
        </p:scale>
        <p:origin x="114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9/15/2023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21C08C-C6A3-214F-A5F7-FB12B20486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2956897"/>
          </a:xfrm>
        </p:spPr>
        <p:txBody>
          <a:bodyPr/>
          <a:lstStyle/>
          <a:p>
            <a:r>
              <a:rPr lang="cs-CZ" sz="5400" dirty="0"/>
              <a:t>Astma </a:t>
            </a:r>
            <a:r>
              <a:rPr lang="cs-CZ" sz="5400" dirty="0" err="1"/>
              <a:t>bronchiale</a:t>
            </a:r>
            <a:r>
              <a:rPr lang="cs-CZ" sz="5400" dirty="0"/>
              <a:t> v ordinaci PLDD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5F85C27-DBF4-864E-9ADC-982D648007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MUDr. Alena Šebková</a:t>
            </a:r>
          </a:p>
          <a:p>
            <a:r>
              <a:rPr lang="cs-CZ" dirty="0"/>
              <a:t>Lázně Kynžvart, 8.-10.9.2023</a:t>
            </a:r>
          </a:p>
        </p:txBody>
      </p:sp>
    </p:spTree>
    <p:extLst>
      <p:ext uri="{BB962C8B-B14F-4D97-AF65-F5344CB8AC3E}">
        <p14:creationId xmlns:p14="http://schemas.microsoft.com/office/powerpoint/2010/main" val="3126771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868187-68B2-904B-9582-A006DE0A6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nejčastější příznaky průduškového astmatu 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34FE5D2F-8D07-5B44-BB04-85A77FED20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272186"/>
              </p:ext>
            </p:extLst>
          </p:nvPr>
        </p:nvGraphicFramePr>
        <p:xfrm>
          <a:off x="1069848" y="2093976"/>
          <a:ext cx="10058400" cy="4044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1251939335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86320251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218697423"/>
                    </a:ext>
                  </a:extLst>
                </a:gridCol>
              </a:tblGrid>
              <a:tr h="752780">
                <a:tc>
                  <a:txBody>
                    <a:bodyPr/>
                    <a:lstStyle/>
                    <a:p>
                      <a:r>
                        <a:rPr lang="cs-CZ" sz="2400" dirty="0"/>
                        <a:t>Pískání při výdechu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Kašel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Dušnost/Tachypnoe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993959"/>
                  </a:ext>
                </a:extLst>
              </a:tr>
              <a:tr h="752780">
                <a:tc>
                  <a:txBody>
                    <a:bodyPr/>
                    <a:lstStyle/>
                    <a:p>
                      <a:r>
                        <a:rPr lang="cs-CZ" sz="2400" dirty="0"/>
                        <a:t>Mimo nachlazení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Suchý, dráždivý, trvá týdny až měsíce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Spojena s pískoty při výdechu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2199659"/>
                  </a:ext>
                </a:extLst>
              </a:tr>
              <a:tr h="752780">
                <a:tc>
                  <a:txBody>
                    <a:bodyPr/>
                    <a:lstStyle/>
                    <a:p>
                      <a:r>
                        <a:rPr lang="cs-CZ" sz="2400" dirty="0"/>
                        <a:t>Nastává při námaze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Nereaguje na běžná </a:t>
                      </a:r>
                      <a:r>
                        <a:rPr lang="cs-CZ" sz="2400" dirty="0" err="1"/>
                        <a:t>antitussika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Prodloužení </a:t>
                      </a:r>
                      <a:r>
                        <a:rPr lang="cs-CZ" sz="2400" dirty="0" err="1"/>
                        <a:t>expíria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647874"/>
                  </a:ext>
                </a:extLst>
              </a:tr>
              <a:tr h="752780">
                <a:tc>
                  <a:txBody>
                    <a:bodyPr/>
                    <a:lstStyle/>
                    <a:p>
                      <a:r>
                        <a:rPr lang="cs-CZ" sz="2400" dirty="0"/>
                        <a:t>Ve vazbě na konkrétní prostředí/alergen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V noci/časně ráno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Po námaze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264187"/>
                  </a:ext>
                </a:extLst>
              </a:tr>
              <a:tr h="752780">
                <a:tc>
                  <a:txBody>
                    <a:bodyPr/>
                    <a:lstStyle/>
                    <a:p>
                      <a:r>
                        <a:rPr lang="cs-CZ" sz="2400" dirty="0"/>
                        <a:t>První epizoda po třetím roce věku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Nastává po námaze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904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368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254B82-0CE1-4146-A7CC-0C56D4D80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Diferenciální diagnostika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0C8D52-65B4-4446-9ABD-37DE45392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436555"/>
          </a:xfrm>
        </p:spPr>
        <p:txBody>
          <a:bodyPr>
            <a:normAutofit lnSpcReduction="10000"/>
          </a:bodyPr>
          <a:lstStyle/>
          <a:p>
            <a:r>
              <a:rPr lang="cs-CZ" sz="2400" dirty="0"/>
              <a:t>V kojeneckém/batolecím věku nejvýznamnější  spouštěč průduškové obstrukce virové infekce X v pozdějším věku pokles významu virových infekcí</a:t>
            </a:r>
          </a:p>
          <a:p>
            <a:r>
              <a:rPr lang="cs-CZ" sz="2400" dirty="0">
                <a:solidFill>
                  <a:srgbClr val="C00000"/>
                </a:solidFill>
              </a:rPr>
              <a:t>CAVE!</a:t>
            </a:r>
          </a:p>
          <a:p>
            <a:r>
              <a:rPr lang="cs-CZ" sz="2400" dirty="0"/>
              <a:t>Neprospívání</a:t>
            </a:r>
          </a:p>
          <a:p>
            <a:r>
              <a:rPr lang="cs-CZ" sz="2400" dirty="0"/>
              <a:t>Porucha růstu</a:t>
            </a:r>
          </a:p>
          <a:p>
            <a:r>
              <a:rPr lang="cs-CZ" sz="2400" dirty="0"/>
              <a:t>Chronické zažívací obtíže</a:t>
            </a:r>
          </a:p>
          <a:p>
            <a:r>
              <a:rPr lang="cs-CZ" sz="2400" dirty="0"/>
              <a:t>Závažné infekce jiných orgánových systémů</a:t>
            </a:r>
          </a:p>
          <a:p>
            <a:r>
              <a:rPr lang="cs-CZ" sz="2400" dirty="0"/>
              <a:t>Narušení psychomotorického vývoje</a:t>
            </a:r>
          </a:p>
          <a:p>
            <a:r>
              <a:rPr lang="cs-CZ" sz="2400" dirty="0"/>
              <a:t>Vznik paličkovitých prstů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0202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4DA74D-8460-3E4D-9148-907D6EE11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Diagnostika – kompetence PLDD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D402F99-3DA1-D64F-AC9D-3A96AE73F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Anamnéza</a:t>
            </a:r>
            <a:r>
              <a:rPr lang="cs-CZ" sz="2400" dirty="0"/>
              <a:t> – klást cílené dotazy (tolerance zátěže, kvalita spánku, případné projevy kašle nebo hlučného dýchání)</a:t>
            </a:r>
          </a:p>
          <a:p>
            <a:r>
              <a:rPr lang="cs-CZ" sz="2400" dirty="0">
                <a:solidFill>
                  <a:srgbClr val="C00000"/>
                </a:solidFill>
              </a:rPr>
              <a:t>Klinické příznaky </a:t>
            </a:r>
            <a:r>
              <a:rPr lang="cs-CZ" sz="2400" dirty="0"/>
              <a:t>– obstrukce DC – pískoty</a:t>
            </a:r>
          </a:p>
          <a:p>
            <a:r>
              <a:rPr lang="cs-CZ" sz="2400" dirty="0"/>
              <a:t>Slyšitelné X nenápadné – hluboké prodechnutí – usilovný výdech – „odfoukni“ papír ze stolu… (měření saturace, prodechnutí </a:t>
            </a:r>
            <a:r>
              <a:rPr lang="cs-CZ" sz="2400" dirty="0" err="1"/>
              <a:t>salbutamolem</a:t>
            </a:r>
            <a:r>
              <a:rPr lang="cs-CZ" sz="2400" dirty="0"/>
              <a:t>-odezva)</a:t>
            </a:r>
          </a:p>
          <a:p>
            <a:r>
              <a:rPr lang="cs-CZ" sz="2400" dirty="0"/>
              <a:t>Celkové </a:t>
            </a:r>
            <a:r>
              <a:rPr lang="cs-CZ" sz="2400" dirty="0">
                <a:solidFill>
                  <a:srgbClr val="C00000"/>
                </a:solidFill>
              </a:rPr>
              <a:t>pediatrické vyšetření </a:t>
            </a:r>
            <a:r>
              <a:rPr lang="cs-CZ" sz="2400" dirty="0"/>
              <a:t>s diagnostickou rozvahou</a:t>
            </a:r>
          </a:p>
          <a:p>
            <a:r>
              <a:rPr lang="cs-CZ" sz="2400" dirty="0"/>
              <a:t>Obtížnější </a:t>
            </a:r>
            <a:r>
              <a:rPr lang="cs-CZ" sz="2400" dirty="0">
                <a:solidFill>
                  <a:srgbClr val="C00000"/>
                </a:solidFill>
              </a:rPr>
              <a:t>diagnostika</a:t>
            </a:r>
            <a:r>
              <a:rPr lang="cs-CZ" sz="2400" dirty="0"/>
              <a:t> u dětí do 5 let</a:t>
            </a:r>
          </a:p>
          <a:p>
            <a:r>
              <a:rPr lang="cs-CZ" sz="2400" dirty="0"/>
              <a:t>Epizody obstrukcí  + velká a malá kritéria (obstrukce + 1 velké + 2 malé = vysoké riziko AB)</a:t>
            </a:r>
          </a:p>
        </p:txBody>
      </p:sp>
    </p:spTree>
    <p:extLst>
      <p:ext uri="{BB962C8B-B14F-4D97-AF65-F5344CB8AC3E}">
        <p14:creationId xmlns:p14="http://schemas.microsoft.com/office/powerpoint/2010/main" val="3343262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:a16="http://schemas.microsoft.com/office/drawing/2014/main" id="{437EB201-A23E-5E47-87C2-4FF7BE2EF7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1771650"/>
            <a:ext cx="4754880" cy="514350"/>
          </a:xfrm>
        </p:spPr>
        <p:txBody>
          <a:bodyPr>
            <a:normAutofit/>
          </a:bodyPr>
          <a:lstStyle/>
          <a:p>
            <a:r>
              <a:rPr lang="cs-CZ" sz="2400" dirty="0"/>
              <a:t>Velká kritéria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851C5EA-39F4-8F49-9D13-3DC5A38171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z="2400" dirty="0"/>
              <a:t>1. ověřené astma u rodičů</a:t>
            </a:r>
          </a:p>
          <a:p>
            <a:endParaRPr lang="cs-CZ" sz="2400" dirty="0"/>
          </a:p>
          <a:p>
            <a:r>
              <a:rPr lang="cs-CZ" sz="2400" dirty="0"/>
              <a:t>2. ověřená atopická dermatitida u dítěte</a:t>
            </a:r>
          </a:p>
          <a:p>
            <a:endParaRPr lang="cs-CZ" dirty="0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F04E3FE-A3D4-8340-B33C-717967BF4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224" y="1771650"/>
            <a:ext cx="4754880" cy="514350"/>
          </a:xfrm>
        </p:spPr>
        <p:txBody>
          <a:bodyPr>
            <a:normAutofit/>
          </a:bodyPr>
          <a:lstStyle/>
          <a:p>
            <a:r>
              <a:rPr lang="cs-CZ" sz="2400" dirty="0"/>
              <a:t>Malá kritéria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971863D6-57F0-044C-A16D-CD3AB0337E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/>
          <a:p>
            <a:r>
              <a:rPr lang="cs-CZ" sz="2400" dirty="0"/>
              <a:t>1. ověřená alergická rýma u dítěte</a:t>
            </a:r>
          </a:p>
          <a:p>
            <a:r>
              <a:rPr lang="cs-CZ" sz="2400" dirty="0"/>
              <a:t>2. pískoty mimo respirační infekce</a:t>
            </a:r>
          </a:p>
          <a:p>
            <a:r>
              <a:rPr lang="cs-CZ" sz="2400" dirty="0"/>
              <a:t>3. eozinofilie v krevním obrazu (≥ 4 %)</a:t>
            </a:r>
          </a:p>
          <a:p>
            <a:endParaRPr lang="cs-CZ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F3B7EF08-8E14-644B-AD87-29028AFB1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71451"/>
            <a:ext cx="10058400" cy="1728787"/>
          </a:xfrm>
        </p:spPr>
        <p:txBody>
          <a:bodyPr>
            <a:normAutofit/>
          </a:bodyPr>
          <a:lstStyle/>
          <a:p>
            <a:r>
              <a:rPr lang="cs-CZ" sz="4400" dirty="0"/>
              <a:t>Klinický index rizika astmatu podle Castro-</a:t>
            </a:r>
            <a:r>
              <a:rPr lang="cs-CZ" sz="4400" dirty="0" err="1"/>
              <a:t>Rodrigueze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4000306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E29073-CAE7-9C48-B08A-713D68735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242888"/>
            <a:ext cx="10058400" cy="828675"/>
          </a:xfrm>
        </p:spPr>
        <p:txBody>
          <a:bodyPr>
            <a:normAutofit/>
          </a:bodyPr>
          <a:lstStyle/>
          <a:p>
            <a:r>
              <a:rPr lang="cs-CZ" sz="4400" dirty="0"/>
              <a:t>Kvalitní anamnéza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1754EF4-B99B-DD4F-AC7F-9111D1F76C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071563"/>
            <a:ext cx="4754880" cy="5543550"/>
          </a:xfrm>
        </p:spPr>
        <p:txBody>
          <a:bodyPr>
            <a:normAutofit fontScale="77500" lnSpcReduction="20000"/>
          </a:bodyPr>
          <a:lstStyle/>
          <a:p>
            <a:r>
              <a:rPr lang="cs-CZ" sz="2800" dirty="0">
                <a:solidFill>
                  <a:srgbClr val="C00000"/>
                </a:solidFill>
              </a:rPr>
              <a:t>Rodinná a sociální anamnéza</a:t>
            </a:r>
            <a:r>
              <a:rPr lang="cs-CZ" sz="2800" dirty="0"/>
              <a:t> -dědičnost – AB, AE, </a:t>
            </a:r>
            <a:r>
              <a:rPr lang="cs-CZ" sz="2800" dirty="0" err="1"/>
              <a:t>polinóza</a:t>
            </a:r>
            <a:r>
              <a:rPr lang="cs-CZ" sz="2800" dirty="0"/>
              <a:t>, alergie na potraviny, léky, reakce na hmyzí štípnutí, chemikálie, kosmetické přípravky, latex apod. </a:t>
            </a:r>
          </a:p>
          <a:p>
            <a:r>
              <a:rPr lang="cs-CZ" sz="2800" dirty="0">
                <a:solidFill>
                  <a:srgbClr val="C00000"/>
                </a:solidFill>
              </a:rPr>
              <a:t>Podmínky bydlení </a:t>
            </a:r>
            <a:r>
              <a:rPr lang="cs-CZ" sz="2800" dirty="0"/>
              <a:t>- velikost, vytápění, vlhkost, chlad, plíseň na stěnách, chov domácích zvířat i mazlíčků, květinová výzdoba, kožešiny v domácnosti apod.</a:t>
            </a:r>
          </a:p>
          <a:p>
            <a:r>
              <a:rPr lang="cs-CZ" sz="2800" dirty="0">
                <a:solidFill>
                  <a:srgbClr val="C00000"/>
                </a:solidFill>
              </a:rPr>
              <a:t>Kuřáctví</a:t>
            </a:r>
          </a:p>
          <a:p>
            <a:r>
              <a:rPr lang="cs-CZ" sz="2800" dirty="0">
                <a:solidFill>
                  <a:srgbClr val="C00000"/>
                </a:solidFill>
              </a:rPr>
              <a:t>Souvislosti s obstrukcí </a:t>
            </a:r>
            <a:r>
              <a:rPr lang="cs-CZ" sz="2800" dirty="0"/>
              <a:t>- expozice známému alergenu, jen v rámci virových onemocnění nebo vidíme vztah k tělesné zátěži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7AB828D-C673-BB41-8DED-BA85CF517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4224" y="1071563"/>
            <a:ext cx="4754880" cy="5543550"/>
          </a:xfrm>
        </p:spPr>
        <p:txBody>
          <a:bodyPr>
            <a:normAutofit fontScale="77500" lnSpcReduction="20000"/>
          </a:bodyPr>
          <a:lstStyle/>
          <a:p>
            <a:r>
              <a:rPr lang="cs-CZ" sz="2600" dirty="0">
                <a:solidFill>
                  <a:srgbClr val="C00000"/>
                </a:solidFill>
              </a:rPr>
              <a:t>Způsob spaní </a:t>
            </a:r>
            <a:r>
              <a:rPr lang="cs-CZ" sz="2600" dirty="0"/>
              <a:t>- druh lůžka, matrace, lůžkovin, podlahové krytiny, koberce</a:t>
            </a:r>
          </a:p>
          <a:p>
            <a:r>
              <a:rPr lang="cs-CZ" sz="2600" dirty="0"/>
              <a:t>U</a:t>
            </a:r>
            <a:r>
              <a:rPr lang="cs-CZ" sz="2600" dirty="0">
                <a:solidFill>
                  <a:srgbClr val="C00000"/>
                </a:solidFill>
              </a:rPr>
              <a:t> starších dětí </a:t>
            </a:r>
            <a:r>
              <a:rPr lang="cs-CZ" sz="2600" dirty="0"/>
              <a:t>i koníčky a záliby</a:t>
            </a:r>
          </a:p>
          <a:p>
            <a:r>
              <a:rPr lang="cs-CZ" sz="2600" dirty="0">
                <a:solidFill>
                  <a:srgbClr val="C00000"/>
                </a:solidFill>
              </a:rPr>
              <a:t>Pracovní anamnéza </a:t>
            </a:r>
            <a:r>
              <a:rPr lang="cs-CZ" sz="2600" dirty="0"/>
              <a:t>- rodinné firmy (peří, vlna, latex, prach, piliny, …)</a:t>
            </a:r>
          </a:p>
          <a:p>
            <a:r>
              <a:rPr lang="cs-CZ" sz="2600" dirty="0">
                <a:solidFill>
                  <a:srgbClr val="C00000"/>
                </a:solidFill>
              </a:rPr>
              <a:t>Záliby rodičů </a:t>
            </a:r>
            <a:r>
              <a:rPr lang="cs-CZ" sz="2600" dirty="0"/>
              <a:t>- chov holubů či jiných ptáků a zvířat</a:t>
            </a:r>
          </a:p>
          <a:p>
            <a:r>
              <a:rPr lang="cs-CZ" sz="2600" dirty="0">
                <a:solidFill>
                  <a:srgbClr val="C00000"/>
                </a:solidFill>
              </a:rPr>
              <a:t>Podmínky školní i praktické výuky  </a:t>
            </a:r>
            <a:r>
              <a:rPr lang="cs-CZ" sz="2600" dirty="0"/>
              <a:t>u studentů středních škol, včetně plánů do budoucna</a:t>
            </a:r>
          </a:p>
          <a:p>
            <a:r>
              <a:rPr lang="cs-CZ" sz="2600" dirty="0">
                <a:solidFill>
                  <a:srgbClr val="C00000"/>
                </a:solidFill>
              </a:rPr>
              <a:t>Osobní anamnéza </a:t>
            </a:r>
            <a:r>
              <a:rPr lang="cs-CZ" sz="2600" dirty="0"/>
              <a:t>- průběh  těhotenství, porod, novorozenecké období, délka kojení, zavádění příkrmů a jejich tolerance, výskyt dalších alergických onemocnění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1432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604F4C-2429-C140-B0A2-549320DDE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Vyšetření v ordinaci PLDD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4DCF68-6621-754A-A07A-72A90258F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Krevní obraz s diferenciálním rozpočtem</a:t>
            </a:r>
          </a:p>
          <a:p>
            <a:r>
              <a:rPr lang="cs-CZ" sz="2400" dirty="0"/>
              <a:t>Základní imunologický profil (</a:t>
            </a:r>
            <a:r>
              <a:rPr lang="cs-CZ" sz="2400" dirty="0" err="1"/>
              <a:t>IgG</a:t>
            </a:r>
            <a:r>
              <a:rPr lang="cs-CZ" sz="2400" dirty="0"/>
              <a:t>, </a:t>
            </a:r>
            <a:r>
              <a:rPr lang="cs-CZ" sz="2400" dirty="0" err="1"/>
              <a:t>IgM</a:t>
            </a:r>
            <a:r>
              <a:rPr lang="cs-CZ" sz="2400" dirty="0"/>
              <a:t>, </a:t>
            </a:r>
            <a:r>
              <a:rPr lang="cs-CZ" sz="2400" dirty="0" err="1"/>
              <a:t>IgA</a:t>
            </a:r>
            <a:r>
              <a:rPr lang="cs-CZ" sz="2400" dirty="0"/>
              <a:t>, celkové </a:t>
            </a:r>
            <a:r>
              <a:rPr lang="cs-CZ" sz="2400" dirty="0" err="1"/>
              <a:t>IgE</a:t>
            </a:r>
            <a:r>
              <a:rPr lang="cs-CZ" sz="2400" dirty="0"/>
              <a:t>)</a:t>
            </a:r>
          </a:p>
          <a:p>
            <a:r>
              <a:rPr lang="cs-CZ" sz="2400" dirty="0"/>
              <a:t>Metabolismus </a:t>
            </a:r>
            <a:r>
              <a:rPr lang="cs-CZ" sz="2400" dirty="0" err="1"/>
              <a:t>Fe</a:t>
            </a:r>
            <a:r>
              <a:rPr lang="cs-CZ" sz="2400" dirty="0"/>
              <a:t>, ECP ?</a:t>
            </a:r>
          </a:p>
          <a:p>
            <a:r>
              <a:rPr lang="cs-CZ" sz="2400" dirty="0"/>
              <a:t>ORL vyšetření ( fokus – AV, zadní rýma, </a:t>
            </a:r>
            <a:r>
              <a:rPr lang="cs-CZ" sz="2400" dirty="0" err="1"/>
              <a:t>rinosinusitida</a:t>
            </a:r>
            <a:r>
              <a:rPr lang="cs-CZ" sz="2400" dirty="0"/>
              <a:t>)</a:t>
            </a:r>
          </a:p>
          <a:p>
            <a:r>
              <a:rPr lang="cs-CZ" sz="2400" dirty="0"/>
              <a:t>pH </a:t>
            </a:r>
            <a:r>
              <a:rPr lang="cs-CZ" sz="2400" dirty="0" err="1"/>
              <a:t>metrie</a:t>
            </a:r>
            <a:r>
              <a:rPr lang="cs-CZ" sz="2400" dirty="0"/>
              <a:t> k vyloučení GERD</a:t>
            </a:r>
          </a:p>
        </p:txBody>
      </p:sp>
    </p:spTree>
    <p:extLst>
      <p:ext uri="{BB962C8B-B14F-4D97-AF65-F5344CB8AC3E}">
        <p14:creationId xmlns:p14="http://schemas.microsoft.com/office/powerpoint/2010/main" val="2006510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1C13A0-92A2-4941-94F0-DE0BC52D0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14300"/>
            <a:ext cx="10058400" cy="1485900"/>
          </a:xfrm>
        </p:spPr>
        <p:txBody>
          <a:bodyPr>
            <a:normAutofit fontScale="90000"/>
          </a:bodyPr>
          <a:lstStyle/>
          <a:p>
            <a:r>
              <a:rPr lang="cs-CZ" dirty="0"/>
              <a:t>Možnosti léčby v ordinaci</a:t>
            </a:r>
            <a:br>
              <a:rPr lang="cs-CZ" dirty="0"/>
            </a:br>
            <a:r>
              <a:rPr lang="cs-CZ" dirty="0"/>
              <a:t>PLDD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08AF9CC-824A-3949-86F7-95A421742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914525"/>
            <a:ext cx="10058400" cy="4672013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Základní léčebný postup </a:t>
            </a:r>
            <a:r>
              <a:rPr lang="cs-CZ" sz="2400" dirty="0"/>
              <a:t>u bronchiální obstrukce                              (</a:t>
            </a:r>
            <a:r>
              <a:rPr lang="cs-CZ" sz="2400" dirty="0" err="1"/>
              <a:t>recid</a:t>
            </a:r>
            <a:r>
              <a:rPr lang="cs-CZ" sz="2400" dirty="0"/>
              <a:t>. bronchitidy, </a:t>
            </a:r>
            <a:r>
              <a:rPr lang="cs-CZ" sz="2400" dirty="0" err="1"/>
              <a:t>v.s</a:t>
            </a:r>
            <a:r>
              <a:rPr lang="cs-CZ" sz="2400" dirty="0"/>
              <a:t>. astma) </a:t>
            </a:r>
          </a:p>
          <a:p>
            <a:pPr marL="0" indent="0">
              <a:buNone/>
            </a:pPr>
            <a:r>
              <a:rPr lang="cs-CZ" sz="2400" dirty="0"/>
              <a:t>   = úlevová bronchodilatační léčba /</a:t>
            </a:r>
            <a:r>
              <a:rPr lang="cs-CZ" sz="2400" dirty="0" err="1"/>
              <a:t>salbutamol</a:t>
            </a:r>
            <a:r>
              <a:rPr lang="cs-CZ" sz="2400" dirty="0"/>
              <a:t> v dávkovacím aerosolu s indikací podání 2–4 dávek při potížích (200–400 </a:t>
            </a:r>
            <a:r>
              <a:rPr lang="cs-CZ" sz="2400" dirty="0" err="1"/>
              <a:t>μg</a:t>
            </a:r>
            <a:r>
              <a:rPr lang="cs-CZ" sz="2400" dirty="0"/>
              <a:t>)/</a:t>
            </a:r>
          </a:p>
          <a:p>
            <a:r>
              <a:rPr lang="cs-CZ" sz="2400" dirty="0"/>
              <a:t>Lehčí formy AB - </a:t>
            </a:r>
            <a:r>
              <a:rPr lang="cs-CZ" sz="2400" dirty="0">
                <a:solidFill>
                  <a:srgbClr val="C00000"/>
                </a:solidFill>
              </a:rPr>
              <a:t>zahájení preventivní dlouhodobé léčby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C00000"/>
                </a:solidFill>
              </a:rPr>
              <a:t>   </a:t>
            </a:r>
            <a:r>
              <a:rPr lang="cs-CZ" sz="2400" dirty="0"/>
              <a:t>-  hlavně inhalační formy kortikosteroidů v nízké dávce do 200 </a:t>
            </a:r>
            <a:r>
              <a:rPr lang="cs-CZ" sz="2400" dirty="0" err="1"/>
              <a:t>μg</a:t>
            </a:r>
            <a:r>
              <a:rPr lang="cs-CZ" sz="2400" dirty="0"/>
              <a:t> denně (v předškolním věku  obvykle </a:t>
            </a:r>
            <a:r>
              <a:rPr lang="cs-CZ" sz="2400" dirty="0" err="1"/>
              <a:t>flutikason</a:t>
            </a:r>
            <a:r>
              <a:rPr lang="cs-CZ" sz="2400" dirty="0"/>
              <a:t> propionát, u starších dětí obvykle léky na základu </a:t>
            </a:r>
            <a:r>
              <a:rPr lang="cs-CZ" sz="2400" dirty="0" err="1"/>
              <a:t>budesonidu</a:t>
            </a:r>
            <a:r>
              <a:rPr lang="cs-CZ" sz="2400" dirty="0"/>
              <a:t>, </a:t>
            </a:r>
            <a:r>
              <a:rPr lang="cs-CZ" sz="2400" dirty="0" err="1"/>
              <a:t>flutikason</a:t>
            </a:r>
            <a:r>
              <a:rPr lang="cs-CZ" sz="2400" dirty="0"/>
              <a:t> propionátu nebo </a:t>
            </a:r>
            <a:r>
              <a:rPr lang="cs-CZ" sz="2400" dirty="0" err="1"/>
              <a:t>beclomethason</a:t>
            </a:r>
            <a:r>
              <a:rPr lang="cs-CZ" sz="2400" dirty="0"/>
              <a:t> </a:t>
            </a:r>
            <a:r>
              <a:rPr lang="cs-CZ" sz="2400" dirty="0" err="1"/>
              <a:t>dipropionátu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ZÁSADNĚ inhalační nástavec </a:t>
            </a:r>
            <a:r>
              <a:rPr lang="cs-CZ" sz="2400" dirty="0">
                <a:solidFill>
                  <a:srgbClr val="C00000"/>
                </a:solidFill>
              </a:rPr>
              <a:t>(</a:t>
            </a:r>
            <a:r>
              <a:rPr lang="cs-CZ" sz="2400" dirty="0" err="1">
                <a:solidFill>
                  <a:srgbClr val="C00000"/>
                </a:solidFill>
              </a:rPr>
              <a:t>spacer</a:t>
            </a:r>
            <a:r>
              <a:rPr lang="cs-CZ" sz="2400" dirty="0">
                <a:solidFill>
                  <a:srgbClr val="C00000"/>
                </a:solidFill>
              </a:rPr>
              <a:t>), </a:t>
            </a:r>
            <a:r>
              <a:rPr lang="cs-CZ" sz="2400" dirty="0"/>
              <a:t>maska, </a:t>
            </a:r>
            <a:r>
              <a:rPr lang="cs-CZ" sz="2400" dirty="0" err="1"/>
              <a:t>náústek</a:t>
            </a: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0815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0999EB-146F-9148-9EEC-25FFA26C3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Možnosti léčby   </a:t>
            </a:r>
            <a:br>
              <a:rPr lang="cs-CZ" dirty="0"/>
            </a:br>
            <a:r>
              <a:rPr lang="cs-CZ" dirty="0"/>
              <a:t>v ordinaci PLDD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A1B615-AFEF-FF49-BC9F-9FC8D7961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443162"/>
            <a:ext cx="10058400" cy="3729037"/>
          </a:xfrm>
        </p:spPr>
        <p:txBody>
          <a:bodyPr/>
          <a:lstStyle/>
          <a:p>
            <a:r>
              <a:rPr lang="cs-CZ" sz="2400" dirty="0">
                <a:solidFill>
                  <a:srgbClr val="C00000"/>
                </a:solidFill>
              </a:rPr>
              <a:t>Alternativa</a:t>
            </a:r>
            <a:r>
              <a:rPr lang="cs-CZ" sz="2400" dirty="0"/>
              <a:t> u velmi lehkých forem </a:t>
            </a:r>
          </a:p>
          <a:p>
            <a:pPr marL="0" indent="0">
              <a:buNone/>
            </a:pPr>
            <a:r>
              <a:rPr lang="cs-CZ" sz="2400" dirty="0"/>
              <a:t>  = podávání blokátoru receptorů pro </a:t>
            </a:r>
            <a:r>
              <a:rPr lang="cs-CZ" sz="2400" dirty="0" err="1"/>
              <a:t>cysteinylové</a:t>
            </a:r>
            <a:r>
              <a:rPr lang="cs-CZ" sz="2400" dirty="0"/>
              <a:t> </a:t>
            </a:r>
            <a:r>
              <a:rPr lang="cs-CZ" sz="2400" dirty="0" err="1"/>
              <a:t>leukotrieny</a:t>
            </a:r>
            <a:r>
              <a:rPr lang="cs-CZ" sz="2400" dirty="0"/>
              <a:t> </a:t>
            </a:r>
            <a:r>
              <a:rPr lang="cs-CZ" sz="2400" dirty="0" err="1"/>
              <a:t>montelukastu</a:t>
            </a:r>
            <a:r>
              <a:rPr lang="cs-CZ" sz="2400" dirty="0"/>
              <a:t> (1x denně p. o. granulát 4 mg od 6 měsíců do 4 let,        4 mg tablety od 4 do 6 let, 5 mg tablety od 6 do 12 let)</a:t>
            </a:r>
          </a:p>
          <a:p>
            <a:r>
              <a:rPr lang="cs-CZ" sz="2400" dirty="0">
                <a:solidFill>
                  <a:srgbClr val="C00000"/>
                </a:solidFill>
              </a:rPr>
              <a:t>Antihistaminika</a:t>
            </a:r>
            <a:r>
              <a:rPr lang="cs-CZ" sz="2400" dirty="0"/>
              <a:t> ? (alergie, AE)</a:t>
            </a:r>
          </a:p>
          <a:p>
            <a:r>
              <a:rPr lang="cs-CZ" sz="2400" dirty="0">
                <a:solidFill>
                  <a:srgbClr val="C00000"/>
                </a:solidFill>
              </a:rPr>
              <a:t>Fyzikální léčba </a:t>
            </a:r>
            <a:r>
              <a:rPr lang="cs-CZ" sz="2400" dirty="0"/>
              <a:t>(inhalace Vincentky, dechová rehabilitace, jóga, flétna)</a:t>
            </a:r>
          </a:p>
          <a:p>
            <a:r>
              <a:rPr lang="cs-CZ" sz="2400" dirty="0">
                <a:solidFill>
                  <a:srgbClr val="C00000"/>
                </a:solidFill>
              </a:rPr>
              <a:t>Lázeňská léčba, klimatická léčba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4077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92646E-E100-734D-B313-1639FFEE6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58368"/>
          </a:xfrm>
        </p:spPr>
        <p:txBody>
          <a:bodyPr>
            <a:normAutofit fontScale="90000"/>
          </a:bodyPr>
          <a:lstStyle/>
          <a:p>
            <a:r>
              <a:rPr lang="cs-CZ" dirty="0"/>
              <a:t>spolupráce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C8B0242-15C7-004E-868B-7D22D7823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071688"/>
            <a:ext cx="10058400" cy="4100512"/>
          </a:xfrm>
        </p:spPr>
        <p:txBody>
          <a:bodyPr>
            <a:normAutofit lnSpcReduction="10000"/>
          </a:bodyPr>
          <a:lstStyle/>
          <a:p>
            <a:r>
              <a:rPr lang="cs-CZ" sz="2400" dirty="0"/>
              <a:t>Dítě s obstrukcí – vyšetření specialistou (alergolog, pneumolog)</a:t>
            </a:r>
          </a:p>
          <a:p>
            <a:r>
              <a:rPr lang="cs-CZ" sz="2400" dirty="0"/>
              <a:t>Kvalitní komunikace PLDD – specialista</a:t>
            </a:r>
          </a:p>
          <a:p>
            <a:r>
              <a:rPr lang="cs-CZ" sz="2400" dirty="0"/>
              <a:t>PLDD </a:t>
            </a:r>
          </a:p>
          <a:p>
            <a:pPr marL="0" indent="0">
              <a:buNone/>
            </a:pPr>
            <a:r>
              <a:rPr lang="cs-CZ" sz="2400" dirty="0"/>
              <a:t>   - monitorování vývoje nemoci u dítěte, kontrola inhalační techniky, docházky na kontroly ke specialistovi, kontrola preskripce léků</a:t>
            </a:r>
          </a:p>
          <a:p>
            <a:r>
              <a:rPr lang="cs-CZ" sz="2400" dirty="0"/>
              <a:t>Specialista – PLDD - rodiče </a:t>
            </a:r>
          </a:p>
          <a:p>
            <a:pPr marL="0" indent="0">
              <a:buNone/>
            </a:pPr>
            <a:r>
              <a:rPr lang="cs-CZ" sz="2400" dirty="0"/>
              <a:t>   - význam v pubertě – častá non-</a:t>
            </a:r>
            <a:r>
              <a:rPr lang="cs-CZ" sz="2400" dirty="0" err="1"/>
              <a:t>compliance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/>
              <a:t>   -  rozhodování o volbě povolání</a:t>
            </a:r>
          </a:p>
        </p:txBody>
      </p:sp>
    </p:spTree>
    <p:extLst>
      <p:ext uri="{BB962C8B-B14F-4D97-AF65-F5344CB8AC3E}">
        <p14:creationId xmlns:p14="http://schemas.microsoft.com/office/powerpoint/2010/main" val="2517972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C8D8D1-652D-C747-BEAB-BAE337D83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214313"/>
            <a:ext cx="10058400" cy="700087"/>
          </a:xfrm>
        </p:spPr>
        <p:txBody>
          <a:bodyPr>
            <a:normAutofit fontScale="90000"/>
          </a:bodyPr>
          <a:lstStyle/>
          <a:p>
            <a:r>
              <a:rPr lang="cs-CZ" dirty="0"/>
              <a:t>poznámky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8854BF0-34FD-174A-AF72-FDCC67A4D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85851"/>
            <a:ext cx="10058400" cy="5657850"/>
          </a:xfr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Aplikace SIT </a:t>
            </a:r>
            <a:r>
              <a:rPr lang="cs-CZ" sz="2400" dirty="0"/>
              <a:t>není kontraindikací běžného očkování </a:t>
            </a:r>
          </a:p>
          <a:p>
            <a:pPr marL="0" indent="0">
              <a:buNone/>
            </a:pPr>
            <a:r>
              <a:rPr lang="cs-CZ" sz="2400" dirty="0"/>
              <a:t>   - pouze u injekčních vakcín výrobce doporučuje týdenní odstup aplikace vakcíny a aplikace očkování.</a:t>
            </a:r>
          </a:p>
          <a:p>
            <a:r>
              <a:rPr lang="cs-CZ" sz="2400" dirty="0">
                <a:solidFill>
                  <a:srgbClr val="C00000"/>
                </a:solidFill>
              </a:rPr>
              <a:t>TV </a:t>
            </a:r>
            <a:r>
              <a:rPr lang="cs-CZ" sz="2400" dirty="0"/>
              <a:t> – kontrolované astma, individuální posouzení</a:t>
            </a:r>
          </a:p>
          <a:p>
            <a:pPr marL="0" indent="0">
              <a:buNone/>
            </a:pPr>
            <a:r>
              <a:rPr lang="cs-CZ" sz="2400" dirty="0"/>
              <a:t>   - námahovou dušnost z důvodu AB odlišit od obezity, malé výkonnosti       ( podrobná anamnéza potíží)</a:t>
            </a:r>
          </a:p>
          <a:p>
            <a:pPr marL="0" indent="0">
              <a:buNone/>
            </a:pPr>
            <a:r>
              <a:rPr lang="cs-CZ" sz="2400" dirty="0"/>
              <a:t>   - inhalace dvou dávek </a:t>
            </a:r>
            <a:r>
              <a:rPr lang="cs-CZ" sz="2400" dirty="0" err="1"/>
              <a:t>salbutamolu</a:t>
            </a:r>
            <a:r>
              <a:rPr lang="cs-CZ" sz="2400" dirty="0"/>
              <a:t> (200 </a:t>
            </a:r>
            <a:r>
              <a:rPr lang="el-GR" sz="2400" dirty="0"/>
              <a:t>μ</a:t>
            </a:r>
            <a:r>
              <a:rPr lang="cs-CZ" sz="2400" dirty="0"/>
              <a:t>g) má preventivní účinek proti ponámahovému bronchospasmu až na 2 hodiny</a:t>
            </a:r>
          </a:p>
          <a:p>
            <a:pPr marL="0" indent="0">
              <a:buNone/>
            </a:pPr>
            <a:r>
              <a:rPr lang="cs-CZ" sz="2400" dirty="0"/>
              <a:t>   - prostředí</a:t>
            </a:r>
          </a:p>
          <a:p>
            <a:pPr marL="0" indent="0">
              <a:buNone/>
            </a:pPr>
            <a:r>
              <a:rPr lang="cs-CZ" sz="2400" dirty="0"/>
              <a:t>   - akutní exacerbace</a:t>
            </a:r>
          </a:p>
          <a:p>
            <a:pPr marL="0" indent="0">
              <a:buNone/>
            </a:pPr>
            <a:r>
              <a:rPr lang="cs-CZ" sz="2400" dirty="0"/>
              <a:t>   - formulace „do osobní tolerance“</a:t>
            </a:r>
          </a:p>
        </p:txBody>
      </p:sp>
    </p:spTree>
    <p:extLst>
      <p:ext uri="{BB962C8B-B14F-4D97-AF65-F5344CB8AC3E}">
        <p14:creationId xmlns:p14="http://schemas.microsoft.com/office/powerpoint/2010/main" val="3024908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E3BF46-AC92-F343-AB8D-2982772E4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Respirační onemocnění = Denní chléb </a:t>
            </a:r>
            <a:r>
              <a:rPr lang="cs-CZ" sz="4400" dirty="0" err="1"/>
              <a:t>pldd</a:t>
            </a:r>
            <a:endParaRPr lang="cs-CZ" sz="4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B165781-2240-BD40-9078-7BFB749C8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743075"/>
            <a:ext cx="10058400" cy="4857749"/>
          </a:xfrm>
        </p:spPr>
        <p:txBody>
          <a:bodyPr>
            <a:normAutofit/>
          </a:bodyPr>
          <a:lstStyle/>
          <a:p>
            <a:r>
              <a:rPr lang="cs-CZ" sz="2400" dirty="0"/>
              <a:t>Rýma</a:t>
            </a:r>
          </a:p>
          <a:p>
            <a:r>
              <a:rPr lang="cs-CZ" sz="2400" dirty="0"/>
              <a:t>Sinusitida </a:t>
            </a:r>
          </a:p>
          <a:p>
            <a:r>
              <a:rPr lang="cs-CZ" sz="2400" dirty="0"/>
              <a:t>KHCD</a:t>
            </a:r>
          </a:p>
          <a:p>
            <a:r>
              <a:rPr lang="cs-CZ" sz="2400" dirty="0"/>
              <a:t>Laryngitida</a:t>
            </a:r>
          </a:p>
          <a:p>
            <a:r>
              <a:rPr lang="cs-CZ" sz="2400" dirty="0"/>
              <a:t>Bronchitida</a:t>
            </a:r>
          </a:p>
          <a:p>
            <a:r>
              <a:rPr lang="cs-CZ" sz="2400" dirty="0"/>
              <a:t>Bronchiolitida</a:t>
            </a:r>
          </a:p>
          <a:p>
            <a:r>
              <a:rPr lang="cs-CZ" sz="2400" dirty="0"/>
              <a:t>Pneumonie</a:t>
            </a:r>
          </a:p>
          <a:p>
            <a:endParaRPr lang="cs-CZ" sz="2400" dirty="0"/>
          </a:p>
          <a:p>
            <a:r>
              <a:rPr lang="cs-CZ" sz="2400" dirty="0"/>
              <a:t>Astma </a:t>
            </a:r>
            <a:r>
              <a:rPr lang="cs-CZ" sz="2400" dirty="0" err="1"/>
              <a:t>bronchiale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852441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96B769-47C1-9348-B8E8-8CEE07D5C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257174"/>
            <a:ext cx="10058400" cy="1151001"/>
          </a:xfrm>
        </p:spPr>
        <p:txBody>
          <a:bodyPr/>
          <a:lstStyle/>
          <a:p>
            <a:r>
              <a:rPr lang="cs-CZ" dirty="0"/>
              <a:t>poznámky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8B40FB8-06BB-DE43-89B7-100D8A3D5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408175"/>
            <a:ext cx="10058400" cy="5149788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Sport </a:t>
            </a:r>
            <a:r>
              <a:rPr lang="cs-CZ" sz="2400" dirty="0"/>
              <a:t>- vliv zvýšené fyzické námahy a abnormálních zevních vlivů</a:t>
            </a:r>
          </a:p>
          <a:p>
            <a:pPr marL="0" indent="0">
              <a:buNone/>
            </a:pPr>
            <a:r>
              <a:rPr lang="cs-CZ" sz="2400" dirty="0"/>
              <a:t>   </a:t>
            </a:r>
            <a:r>
              <a:rPr lang="cs-CZ" sz="2400" dirty="0">
                <a:solidFill>
                  <a:schemeClr val="accent2"/>
                </a:solidFill>
              </a:rPr>
              <a:t>Sporty s vytrvalostním zatížením </a:t>
            </a:r>
            <a:r>
              <a:rPr lang="cs-CZ" sz="2400" dirty="0"/>
              <a:t>(ne nárazovým) </a:t>
            </a:r>
          </a:p>
          <a:p>
            <a:pPr marL="0" indent="0">
              <a:buNone/>
            </a:pPr>
            <a:r>
              <a:rPr lang="cs-CZ" sz="2400" dirty="0"/>
              <a:t>   - klasické procházky, chůze s holemi (</a:t>
            </a:r>
            <a:r>
              <a:rPr lang="cs-CZ" sz="2400" dirty="0" err="1"/>
              <a:t>nordic</a:t>
            </a:r>
            <a:r>
              <a:rPr lang="cs-CZ" sz="2400" dirty="0"/>
              <a:t> </a:t>
            </a:r>
            <a:r>
              <a:rPr lang="cs-CZ" sz="2400" dirty="0" err="1"/>
              <a:t>walking</a:t>
            </a:r>
            <a:r>
              <a:rPr lang="cs-CZ" sz="2400" dirty="0"/>
              <a:t>), turistika </a:t>
            </a:r>
          </a:p>
          <a:p>
            <a:pPr marL="0" indent="0">
              <a:buNone/>
            </a:pPr>
            <a:r>
              <a:rPr lang="cs-CZ" sz="2400" dirty="0"/>
              <a:t>   - jízda na kole (prostředí podle druhu alergie), bruslení, vodní sporty (kánoe, kajak), golf, jóga, </a:t>
            </a:r>
            <a:r>
              <a:rPr lang="cs-CZ" sz="2400" dirty="0" err="1"/>
              <a:t>úpolové</a:t>
            </a:r>
            <a:r>
              <a:rPr lang="cs-CZ" sz="2400" dirty="0"/>
              <a:t> sporty (zápas, karate), kopaná, odbíjená </a:t>
            </a:r>
          </a:p>
          <a:p>
            <a:pPr marL="0" indent="0">
              <a:buNone/>
            </a:pPr>
            <a:r>
              <a:rPr lang="cs-CZ" sz="2400" dirty="0"/>
              <a:t>   - silová cvičení, např. posilování s činkami</a:t>
            </a:r>
          </a:p>
          <a:p>
            <a:pPr marL="0" indent="0">
              <a:buNone/>
            </a:pPr>
            <a:r>
              <a:rPr lang="cs-CZ" sz="2400" dirty="0"/>
              <a:t>   - </a:t>
            </a:r>
            <a:r>
              <a:rPr lang="cs-CZ" sz="2400" dirty="0">
                <a:solidFill>
                  <a:schemeClr val="accent2"/>
                </a:solidFill>
              </a:rPr>
              <a:t>Sporty s intervalovými zátěžemi 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2"/>
                </a:solidFill>
              </a:rPr>
              <a:t>   - </a:t>
            </a:r>
            <a:r>
              <a:rPr lang="cs-CZ" sz="2400" dirty="0"/>
              <a:t>tenis, volejbal a košíková </a:t>
            </a:r>
          </a:p>
          <a:p>
            <a:pPr marL="0" indent="0">
              <a:buNone/>
            </a:pPr>
            <a:r>
              <a:rPr lang="cs-CZ" sz="2400" dirty="0"/>
              <a:t>   - Plavání rekreačně, lépe v přírodě.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C00000"/>
                </a:solidFill>
              </a:rPr>
              <a:t>CAVE! </a:t>
            </a:r>
            <a:r>
              <a:rPr lang="cs-CZ" sz="2400" dirty="0"/>
              <a:t>dopingové zkoušky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Posuzování </a:t>
            </a:r>
            <a:r>
              <a:rPr lang="cs-CZ" sz="2400" dirty="0">
                <a:solidFill>
                  <a:srgbClr val="C00000"/>
                </a:solidFill>
              </a:rPr>
              <a:t>volby povolání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891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28F31F-A108-744E-ADC2-A96A60C76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7A8634-0416-2547-AD0B-14D9ED2E1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AB v každé ordinaci</a:t>
            </a:r>
          </a:p>
          <a:p>
            <a:r>
              <a:rPr lang="cs-CZ" sz="2400" dirty="0"/>
              <a:t>Časná a přesná diagnostika</a:t>
            </a:r>
          </a:p>
          <a:p>
            <a:r>
              <a:rPr lang="cs-CZ" sz="2400" dirty="0"/>
              <a:t>Nebát se zahájení léčby</a:t>
            </a:r>
          </a:p>
          <a:p>
            <a:r>
              <a:rPr lang="cs-CZ" sz="2400" dirty="0"/>
              <a:t>Spolupráce se specialistou</a:t>
            </a:r>
          </a:p>
          <a:p>
            <a:r>
              <a:rPr lang="cs-CZ" sz="2400" dirty="0"/>
              <a:t>Důvěřuj, ale prověřuj</a:t>
            </a:r>
          </a:p>
        </p:txBody>
      </p:sp>
    </p:spTree>
    <p:extLst>
      <p:ext uri="{BB962C8B-B14F-4D97-AF65-F5344CB8AC3E}">
        <p14:creationId xmlns:p14="http://schemas.microsoft.com/office/powerpoint/2010/main" val="8782838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48A70D-2271-BD4D-B127-FDDE227B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CBB5174-5B6A-374C-986D-2445B90DD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5400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805411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82CB31-37AE-3C41-BB03-4612719E0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8588"/>
            <a:ext cx="10058400" cy="642937"/>
          </a:xfrm>
        </p:spPr>
        <p:txBody>
          <a:bodyPr>
            <a:normAutofit fontScale="90000"/>
          </a:bodyPr>
          <a:lstStyle/>
          <a:p>
            <a:r>
              <a:rPr lang="cs-CZ" dirty="0"/>
              <a:t>Mezioborová spolupráce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5BF4139-A825-124E-9FB0-8AC182CCA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4224" y="4129088"/>
            <a:ext cx="4754880" cy="2043112"/>
          </a:xfrm>
        </p:spPr>
        <p:txBody>
          <a:bodyPr>
            <a:noAutofit/>
          </a:bodyPr>
          <a:lstStyle/>
          <a:p>
            <a:r>
              <a:rPr lang="cs-CZ" sz="2400" dirty="0"/>
              <a:t>Odborná společnost praktických dětských lékařů ČLS JEP</a:t>
            </a:r>
          </a:p>
          <a:p>
            <a:r>
              <a:rPr lang="cs-CZ" sz="2400" dirty="0"/>
              <a:t>Česká iniciativa pro astma, o. p. s.</a:t>
            </a:r>
          </a:p>
          <a:p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3672D1E-AA22-0841-BA52-1B9D219B4B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771525"/>
            <a:ext cx="4754880" cy="5929313"/>
          </a:xfrm>
        </p:spPr>
        <p:txBody>
          <a:bodyPr>
            <a:normAutofit/>
          </a:bodyPr>
          <a:lstStyle/>
          <a:p>
            <a:r>
              <a:rPr lang="cs-CZ" dirty="0"/>
              <a:t>AST</a:t>
            </a:r>
            <a:r>
              <a:rPr lang="cs-CZ" b="1" dirty="0"/>
              <a:t>HMA BRONCHIALE                      V ORDINACI PRAKTICKÉHO LÉKAŘE PRO DĚTI A DOROST</a:t>
            </a:r>
          </a:p>
          <a:p>
            <a:r>
              <a:rPr lang="cs-CZ" dirty="0"/>
              <a:t>Doporučení pro praxi</a:t>
            </a:r>
          </a:p>
          <a:p>
            <a:endParaRPr lang="cs-CZ" dirty="0"/>
          </a:p>
          <a:p>
            <a:r>
              <a:rPr lang="cs-CZ" b="1" dirty="0"/>
              <a:t>Autoři                                                      </a:t>
            </a:r>
          </a:p>
          <a:p>
            <a:r>
              <a:rPr lang="cs-CZ" dirty="0"/>
              <a:t>prof. MUDr. Petr </a:t>
            </a:r>
            <a:r>
              <a:rPr lang="cs-CZ" dirty="0" err="1"/>
              <a:t>Pohunek</a:t>
            </a:r>
            <a:r>
              <a:rPr lang="cs-CZ" dirty="0"/>
              <a:t>, CSc. (editor)</a:t>
            </a:r>
          </a:p>
          <a:p>
            <a:r>
              <a:rPr lang="cs-CZ" dirty="0"/>
              <a:t>MUDr. Katarína Beránková, PhD.</a:t>
            </a:r>
          </a:p>
          <a:p>
            <a:r>
              <a:rPr lang="cs-CZ" dirty="0"/>
              <a:t>MUDr. Václava Gutová</a:t>
            </a:r>
          </a:p>
          <a:p>
            <a:r>
              <a:rPr lang="cs-CZ" dirty="0"/>
              <a:t>MUDr. Pavla Tvrdoňová</a:t>
            </a:r>
          </a:p>
          <a:p>
            <a:r>
              <a:rPr lang="cs-CZ" dirty="0"/>
              <a:t>MUDr. Daniela </a:t>
            </a:r>
            <a:r>
              <a:rPr lang="cs-CZ" dirty="0" err="1"/>
              <a:t>Verdánová</a:t>
            </a:r>
            <a:r>
              <a:rPr lang="cs-CZ" dirty="0"/>
              <a:t>, MBA</a:t>
            </a:r>
          </a:p>
          <a:p>
            <a:endParaRPr lang="cs-CZ" dirty="0"/>
          </a:p>
          <a:p>
            <a:r>
              <a:rPr lang="cs-CZ" b="1" dirty="0"/>
              <a:t>Recenze</a:t>
            </a:r>
          </a:p>
          <a:p>
            <a:r>
              <a:rPr lang="cs-CZ" dirty="0"/>
              <a:t>MUDr. Alena Šebková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50999C0-6746-6749-8B91-E462525059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841" y="128588"/>
            <a:ext cx="3696970" cy="36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079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81AD96-BCA4-674F-8C2D-C0A1C6E83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Včasný záchyt příznaků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C21710-ADE8-A84C-A305-0E07F4FF4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Vysoká prevalence pískotů v dětském věku, zejm. u malých dětí = nečiní potíže</a:t>
            </a:r>
          </a:p>
          <a:p>
            <a:r>
              <a:rPr lang="cs-CZ" sz="2400" dirty="0"/>
              <a:t>Problematická interpretace a význam pro léčbu a prognózu</a:t>
            </a:r>
          </a:p>
          <a:p>
            <a:r>
              <a:rPr lang="cs-CZ" sz="2400" dirty="0"/>
              <a:t>Nutná objektivizace (</a:t>
            </a:r>
            <a:r>
              <a:rPr lang="cs-CZ" sz="2400" dirty="0" err="1"/>
              <a:t>cave</a:t>
            </a:r>
            <a:r>
              <a:rPr lang="cs-CZ" sz="2400" dirty="0"/>
              <a:t> hodnocení rodičů – fenomény z HCD, chrápání, dušnost)</a:t>
            </a:r>
          </a:p>
          <a:p>
            <a:r>
              <a:rPr lang="cs-CZ" sz="2400" dirty="0"/>
              <a:t>Slyšitelné pískoty = obstrukce + další příznaky X „pískoty“              u hrajícího si dítěte (…., skáče, běhá)</a:t>
            </a:r>
          </a:p>
          <a:p>
            <a:r>
              <a:rPr lang="cs-CZ" sz="2400" dirty="0"/>
              <a:t>Videozáznam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4505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1600B6-9EF8-5E48-9510-4912F303A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Pískoty </a:t>
            </a:r>
            <a:r>
              <a:rPr lang="cs-CZ" sz="4000" dirty="0"/>
              <a:t>= příznak průduškové obstrukce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5D92F2-7EFF-C14B-B5D8-4AB1FD102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500312"/>
            <a:ext cx="10058400" cy="3671887"/>
          </a:xfrm>
        </p:spPr>
        <p:txBody>
          <a:bodyPr>
            <a:normAutofit/>
          </a:bodyPr>
          <a:lstStyle/>
          <a:p>
            <a:r>
              <a:rPr lang="cs-CZ" sz="2800" dirty="0"/>
              <a:t>Kontinuální muzikální zvuk vyšší dechové frekvence slyšitelný na hrudníku během výdechu</a:t>
            </a:r>
          </a:p>
          <a:p>
            <a:r>
              <a:rPr lang="cs-CZ" sz="2800" dirty="0"/>
              <a:t>V podstatě pozdní příznak průduškové obstrukce</a:t>
            </a:r>
          </a:p>
          <a:p>
            <a:r>
              <a:rPr lang="cs-CZ" sz="2800" dirty="0"/>
              <a:t>Limitace průtoku vzduchu dýchacími cestami</a:t>
            </a:r>
          </a:p>
          <a:p>
            <a:r>
              <a:rPr lang="cs-CZ" sz="2800" dirty="0"/>
              <a:t>Přesto se řadí k nejčastějším časným příznakům signalizujícím onemocnění průduškovým astmatem</a:t>
            </a:r>
          </a:p>
        </p:txBody>
      </p:sp>
    </p:spTree>
    <p:extLst>
      <p:ext uri="{BB962C8B-B14F-4D97-AF65-F5344CB8AC3E}">
        <p14:creationId xmlns:p14="http://schemas.microsoft.com/office/powerpoint/2010/main" val="1173370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4C0E61-70D2-E748-9C4F-F5BEDCD9B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Pískoty </a:t>
            </a:r>
            <a:r>
              <a:rPr lang="cs-CZ" sz="4000" dirty="0"/>
              <a:t>= prognóza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5225F5-6E3C-4040-90D7-7D737FDC3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565142"/>
          </a:xfrm>
        </p:spPr>
        <p:txBody>
          <a:bodyPr>
            <a:normAutofit/>
          </a:bodyPr>
          <a:lstStyle/>
          <a:p>
            <a:r>
              <a:rPr lang="cs-CZ" sz="2800" dirty="0"/>
              <a:t>Slyšitelné pouze </a:t>
            </a:r>
            <a:r>
              <a:rPr lang="cs-CZ" sz="2800" dirty="0">
                <a:solidFill>
                  <a:srgbClr val="C00000"/>
                </a:solidFill>
              </a:rPr>
              <a:t>v období akutních infekcí </a:t>
            </a:r>
            <a:r>
              <a:rPr lang="cs-CZ" sz="2800" dirty="0"/>
              <a:t>dýchacích cest (zejména kojenecký/ batolecí věk )</a:t>
            </a:r>
          </a:p>
          <a:p>
            <a:pPr marL="0" indent="0">
              <a:buNone/>
            </a:pPr>
            <a:r>
              <a:rPr lang="cs-CZ" sz="2800" dirty="0"/>
              <a:t>   =  prognóza obvykle velmi dobrá, pravděpodobnost úplné remise do nástupu do školy poměrně vysoká</a:t>
            </a:r>
          </a:p>
          <a:p>
            <a:r>
              <a:rPr lang="cs-CZ" sz="2800" dirty="0"/>
              <a:t>Přítomnost i v době </a:t>
            </a:r>
            <a:r>
              <a:rPr lang="cs-CZ" sz="2800" dirty="0">
                <a:solidFill>
                  <a:srgbClr val="C00000"/>
                </a:solidFill>
              </a:rPr>
              <a:t>mezi infekcemi</a:t>
            </a:r>
            <a:r>
              <a:rPr lang="cs-CZ" sz="2800" dirty="0"/>
              <a:t>, po námaze nebo ve vazbě na konkrétní prostředí či kontakt s potenciálním alergenem </a:t>
            </a:r>
          </a:p>
          <a:p>
            <a:pPr marL="0" indent="0">
              <a:buNone/>
            </a:pPr>
            <a:r>
              <a:rPr lang="cs-CZ" sz="2800" dirty="0"/>
              <a:t>   = zvýšená pozornost a zvýšený dohled nad dítětem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6792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02DDE1-0B7A-3C49-A98A-DCC2938F0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87006"/>
          </a:xfrm>
        </p:spPr>
        <p:txBody>
          <a:bodyPr/>
          <a:lstStyle/>
          <a:p>
            <a:r>
              <a:rPr lang="cs-CZ" dirty="0"/>
              <a:t>Pískoty = prognóza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A3F576E-3056-1148-A91D-9480C212F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>
                <a:solidFill>
                  <a:srgbClr val="C00000"/>
                </a:solidFill>
              </a:rPr>
              <a:t>Horší prognóza </a:t>
            </a:r>
          </a:p>
          <a:p>
            <a:pPr marL="0" indent="0">
              <a:buNone/>
            </a:pPr>
            <a:r>
              <a:rPr lang="cs-CZ" sz="2800" dirty="0"/>
              <a:t>   =  první projev pískotů až v předškolním nebo dokonce pozdějším  věku </a:t>
            </a:r>
          </a:p>
          <a:p>
            <a:r>
              <a:rPr lang="cs-CZ" sz="2800" dirty="0"/>
              <a:t>Pouhý mechanický faktor, tedy malá velikost průsvitu dýchacích cest, nehraje tak významnou roli při obstrukci průdušek ( X kojenci, batolata)</a:t>
            </a:r>
          </a:p>
          <a:p>
            <a:r>
              <a:rPr lang="cs-CZ" sz="2800" dirty="0"/>
              <a:t>Pravděpodobně ve větší míře podíl i dalších faktory (zejména bronchiální hyperreaktivita na některé specifické podněty)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4076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1542BE-C1C1-C44A-A588-03037447A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Jiné příznaky bronchiální obstrukce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E6C4F7-AD71-7343-8C09-B96CF2B9B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Zrychlené nebo </a:t>
            </a:r>
            <a:r>
              <a:rPr lang="cs-CZ" sz="2400" dirty="0">
                <a:solidFill>
                  <a:srgbClr val="C00000"/>
                </a:solidFill>
              </a:rPr>
              <a:t>ztížené dýchání </a:t>
            </a:r>
            <a:r>
              <a:rPr lang="cs-CZ" sz="2400" dirty="0"/>
              <a:t>+ prodloužení </a:t>
            </a:r>
            <a:r>
              <a:rPr lang="cs-CZ" sz="2400" dirty="0" err="1"/>
              <a:t>expíria</a:t>
            </a:r>
            <a:r>
              <a:rPr lang="cs-CZ" sz="2400" dirty="0"/>
              <a:t>, v době akutní infekce nebo po fyzické zátěži</a:t>
            </a:r>
          </a:p>
          <a:p>
            <a:r>
              <a:rPr lang="cs-CZ" sz="2400" dirty="0">
                <a:solidFill>
                  <a:srgbClr val="C00000"/>
                </a:solidFill>
              </a:rPr>
              <a:t>Kašel</a:t>
            </a:r>
            <a:r>
              <a:rPr lang="cs-CZ" sz="2400" dirty="0"/>
              <a:t> – široká </a:t>
            </a:r>
            <a:r>
              <a:rPr lang="cs-CZ" sz="2400" dirty="0" err="1"/>
              <a:t>dif</a:t>
            </a:r>
            <a:r>
              <a:rPr lang="cs-CZ" sz="2400" dirty="0"/>
              <a:t>. dg, zde typicky suchý, dráždivý, často v nočních nebo časných ranních hodinách, někdy v reakci na fyzickou zátěž nebo určité rizikové prostředí</a:t>
            </a:r>
          </a:p>
          <a:p>
            <a:r>
              <a:rPr lang="cs-CZ" sz="2400" dirty="0">
                <a:solidFill>
                  <a:srgbClr val="C00000"/>
                </a:solidFill>
              </a:rPr>
              <a:t>Zvýšená únavnost </a:t>
            </a:r>
            <a:r>
              <a:rPr lang="cs-CZ" sz="2400" dirty="0"/>
              <a:t>(zejména noční obtíže spojené s nedostatkem kvalitního spánku)</a:t>
            </a:r>
          </a:p>
          <a:p>
            <a:r>
              <a:rPr lang="cs-CZ" sz="2400" dirty="0"/>
              <a:t>Tlak či </a:t>
            </a:r>
            <a:r>
              <a:rPr lang="cs-CZ" sz="2400" dirty="0">
                <a:solidFill>
                  <a:srgbClr val="C00000"/>
                </a:solidFill>
              </a:rPr>
              <a:t>bolesti na hrudníku </a:t>
            </a:r>
            <a:r>
              <a:rPr lang="cs-CZ" sz="2400" dirty="0"/>
              <a:t>v klidovém dýchání nebo při námaze    v dětském věku méně časté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6153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7FD202-D469-0244-93CE-6557564B2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Virové infekce DDC a AB = reciprocita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8689708-E7CA-A947-8773-3B37CD765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714501"/>
            <a:ext cx="10058400" cy="488632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400" dirty="0"/>
          </a:p>
          <a:p>
            <a:r>
              <a:rPr lang="cs-CZ" sz="2400" dirty="0">
                <a:solidFill>
                  <a:schemeClr val="accent2"/>
                </a:solidFill>
              </a:rPr>
              <a:t>Varovné známky </a:t>
            </a:r>
            <a:r>
              <a:rPr lang="cs-CZ" sz="2400" dirty="0"/>
              <a:t>rozvíjejícího se </a:t>
            </a:r>
            <a:r>
              <a:rPr lang="cs-CZ" sz="2400" dirty="0">
                <a:solidFill>
                  <a:schemeClr val="accent2"/>
                </a:solidFill>
              </a:rPr>
              <a:t>AB </a:t>
            </a:r>
            <a:r>
              <a:rPr lang="cs-CZ" sz="2400" dirty="0"/>
              <a:t>:</a:t>
            </a:r>
          </a:p>
          <a:p>
            <a:pPr marL="0" indent="0">
              <a:buNone/>
            </a:pPr>
            <a:r>
              <a:rPr lang="cs-CZ" sz="2400" dirty="0"/>
              <a:t> - prolongované infekce dolních cest dýchacích</a:t>
            </a:r>
          </a:p>
          <a:p>
            <a:pPr marL="0" indent="0">
              <a:buNone/>
            </a:pPr>
            <a:r>
              <a:rPr lang="cs-CZ" sz="2400" dirty="0"/>
              <a:t> - dlouhá doba rekonvalescence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Opakované a závažné virové infekce dolních cest dýchacích = samostatný </a:t>
            </a:r>
            <a:r>
              <a:rPr lang="cs-CZ" sz="2400" dirty="0">
                <a:solidFill>
                  <a:schemeClr val="accent2"/>
                </a:solidFill>
              </a:rPr>
              <a:t>rizikový faktor </a:t>
            </a:r>
            <a:r>
              <a:rPr lang="cs-CZ" sz="2400" dirty="0"/>
              <a:t>rozvoje průduškového astmatu</a:t>
            </a:r>
          </a:p>
          <a:p>
            <a:pPr marL="0" indent="0">
              <a:buNone/>
            </a:pPr>
            <a:r>
              <a:rPr lang="cs-CZ" sz="2400" dirty="0"/>
              <a:t> - přímý cytopatickým účinkem viru na epitelové buňky dýchacích cest, mnohem citlivěji reagují i na přítomnost jiných činitelů ze zevního prostředí (alergeny přenášené vzduchem nebo znečišťující látky v ovzduší) </a:t>
            </a:r>
          </a:p>
        </p:txBody>
      </p:sp>
    </p:spTree>
    <p:extLst>
      <p:ext uri="{BB962C8B-B14F-4D97-AF65-F5344CB8AC3E}">
        <p14:creationId xmlns:p14="http://schemas.microsoft.com/office/powerpoint/2010/main" val="2748562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Dřevo</Template>
  <TotalTime>817</TotalTime>
  <Words>1345</Words>
  <Application>Microsoft Office PowerPoint</Application>
  <PresentationFormat>Širokoúhlá obrazovka</PresentationFormat>
  <Paragraphs>168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9" baseType="lpstr">
      <vt:lpstr>Calibri</vt:lpstr>
      <vt:lpstr>Cambria</vt:lpstr>
      <vt:lpstr>Rockwell</vt:lpstr>
      <vt:lpstr>Rockwell Condensed</vt:lpstr>
      <vt:lpstr>Rockwell Extra Bold</vt:lpstr>
      <vt:lpstr>Wingdings</vt:lpstr>
      <vt:lpstr>Dřevo</vt:lpstr>
      <vt:lpstr>Astma bronchiale v ordinaci PLDD</vt:lpstr>
      <vt:lpstr>Respirační onemocnění = Denní chléb pldd</vt:lpstr>
      <vt:lpstr>Mezioborová spolupráce</vt:lpstr>
      <vt:lpstr>Včasný záchyt příznaků</vt:lpstr>
      <vt:lpstr>Pískoty = příznak průduškové obstrukce</vt:lpstr>
      <vt:lpstr>Pískoty = prognóza</vt:lpstr>
      <vt:lpstr>Pískoty = prognóza</vt:lpstr>
      <vt:lpstr>Jiné příznaky bronchiální obstrukce</vt:lpstr>
      <vt:lpstr>Virové infekce DDC a AB = reciprocita</vt:lpstr>
      <vt:lpstr>nejčastější příznaky průduškového astmatu </vt:lpstr>
      <vt:lpstr>Diferenciální diagnostika</vt:lpstr>
      <vt:lpstr>Diagnostika – kompetence PLDD</vt:lpstr>
      <vt:lpstr>Klinický index rizika astmatu podle Castro-Rodrigueze</vt:lpstr>
      <vt:lpstr>Kvalitní anamnéza</vt:lpstr>
      <vt:lpstr>Vyšetření v ordinaci PLDD</vt:lpstr>
      <vt:lpstr>Možnosti léčby v ordinaci PLDD</vt:lpstr>
      <vt:lpstr>Možnosti léčby    v ordinaci PLDD</vt:lpstr>
      <vt:lpstr>spolupráce</vt:lpstr>
      <vt:lpstr>poznámky</vt:lpstr>
      <vt:lpstr>poznámky</vt:lpstr>
      <vt:lpstr>závěr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Astma bronciale (a jiné respirace)  v ordinaci PLDD</dc:title>
  <dc:creator>Alena Šebková</dc:creator>
  <cp:lastModifiedBy>Moravec Jakub</cp:lastModifiedBy>
  <cp:revision>26</cp:revision>
  <dcterms:created xsi:type="dcterms:W3CDTF">2023-08-08T12:09:14Z</dcterms:created>
  <dcterms:modified xsi:type="dcterms:W3CDTF">2023-09-15T06:25:30Z</dcterms:modified>
</cp:coreProperties>
</file>