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0" r:id="rId26"/>
    <p:sldId id="281" r:id="rId27"/>
    <p:sldId id="282" r:id="rId28"/>
    <p:sldId id="276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77" r:id="rId37"/>
    <p:sldId id="278" r:id="rId38"/>
    <p:sldId id="279" r:id="rId39"/>
    <p:sldId id="291" r:id="rId40"/>
    <p:sldId id="290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rhonomichl@seznam.cz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2" y="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06T19:34:35.815" idx="1">
    <p:pos x="0" y="0"/>
    <p:text>dávku zčtyřnásobit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20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20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0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4ED822B-81F4-4022-8F98-2FB038FBE5DB}" type="slidenum">
              <a:rPr lang="cs-CZ" sz="1400" b="0" strike="noStrike" spc="-1">
                <a:latin typeface="Times New Roman"/>
              </a:rPr>
              <a:pPr algn="r"/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707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B147B37-B037-4DCA-B0DE-FA6ECA4FFF99}" type="slidenum">
              <a:rPr lang="cs-CZ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cs-CZ" sz="1200" b="0" strike="noStrike" spc="-1">
              <a:latin typeface="Arial"/>
            </a:endParaRPr>
          </a:p>
        </p:txBody>
      </p:sp>
      <p:sp>
        <p:nvSpPr>
          <p:cNvPr id="49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81025" y="795338"/>
            <a:ext cx="5694363" cy="3203575"/>
          </a:xfrm>
          <a:prstGeom prst="rect">
            <a:avLst/>
          </a:prstGeom>
        </p:spPr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62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14C8D73-E4E7-4F42-812C-D4A75515F8D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17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14C8D73-E4E7-4F42-812C-D4A75515F8D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35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46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0" y="0"/>
            <a:ext cx="12190320" cy="457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12190320" cy="45702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 flipV="1">
            <a:off x="8386560" y="5263920"/>
            <a:ext cx="360" cy="914400"/>
          </a:xfrm>
          <a:prstGeom prst="line">
            <a:avLst/>
          </a:prstGeom>
          <a:ln w="1908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1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 1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0193886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0193886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6335832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4960080"/>
            <a:ext cx="777060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80000"/>
              </a:lnSpc>
            </a:pPr>
            <a:r>
              <a:rPr lang="cs-CZ" sz="5000" b="0" strike="noStrike" cap="all" spc="188">
                <a:solidFill>
                  <a:srgbClr val="0D0D0D"/>
                </a:solidFill>
                <a:latin typeface="Tw Cen MT Condensed"/>
                <a:ea typeface="DejaVu Sans"/>
              </a:rPr>
              <a:t>Novinky v léčbě astmatu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8610480" y="4960080"/>
            <a:ext cx="319860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spcAft>
                <a:spcPts val="201"/>
              </a:spcAft>
            </a:pPr>
            <a:r>
              <a:rPr lang="cs-CZ" sz="1800" b="0" strike="noStrike" spc="-1">
                <a:solidFill>
                  <a:srgbClr val="0D0D0D"/>
                </a:solidFill>
                <a:latin typeface="Tw Cen MT"/>
                <a:ea typeface="DejaVu Sans"/>
              </a:rPr>
              <a:t>Petr Honomichl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960560" y="624240"/>
            <a:ext cx="954216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Klasifikace astmatu 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960560" y="1771200"/>
            <a:ext cx="9542160" cy="494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fontScale="92500"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 původních dokumentech Globální iniciativy pro astma (GINA) byla zavedena klasifikace 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podle tíže astmatu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, která výrazně pomohla při řízení léčby a aplikaci jednotlivých léčebných kroků.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Základní rozdělení je na: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Astma 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intermitentní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Astma 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perzistující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má tři stupně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         - Lehké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         - Středně těžké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         - Těžké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Tato klasifikace nejlépe vyhovuje při stanovení diagnózy a před zahájením léčby.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Dále je vhodnější klasifikovat dětské astma 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podle stupně kontroly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, což se jeví jako klinicky užitečnější.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927080" y="51588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Fenotypy astmatu 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1927080" y="1681200"/>
            <a:ext cx="9575640" cy="422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lnSpcReduction="10000"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Důležitým faktorem podílejícím se na charakteristice fenotypu dětského astmatu je věk.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Musí být respektován při stanovení diagnózy i nastavení léčebných a preventivních postupů.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4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Kojenecký a batolecí věk (0–3 roky)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Perzistence symptomů je nejdůležitějším indikátorem tíže onemocnění.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Pokud dítě sípe v průběhu posledních 3 měsíců více dní v týdnu, má být po vyloučení jiných příčin léčeno jako perzistující sípavý typ astmatu.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 případě intermitentních projevů je třeba vzít v úvahu, zda se jedná o astma lehké nebo těžké.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6095880" y="6581160"/>
            <a:ext cx="60940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Pohunek P, Svobodová T. Průduškové astma v dětském věku. Praha: Jesenius Maxdorf 2007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047600" y="142200"/>
            <a:ext cx="95742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Fenotypy astmatu 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1047600" y="1628640"/>
            <a:ext cx="10455480" cy="49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4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Předškolní věk (3–6 let) 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Pro určení fenotypu astmatu v tomto věku je důležité, zda je dítě v mezidobí mezi projevy astmatu zcela bez příznaků nebo není.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Pokud jsou potíže při infektu, mluvíme o 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virus indukovaném astmatu. 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Když potíže vznikají po větším pohybu, jedná se o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 astma indukované zátěží.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4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Školní věk (6–12 let)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Pro toto období platí stejné dělení jako u dětí předškolních.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Velkou roli stále hraje 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astma indukované viry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, a především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Astma indukované alergeny (zánět 2. typu).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4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Adolescence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Stejné dělení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50480" y="658980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024200" y="585360"/>
            <a:ext cx="9718200" cy="14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Diagnostika astmatu 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1024200" y="2286000"/>
            <a:ext cx="9718200" cy="40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Diferenciální diagnostika velmi důležitá.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Příznaky mohou být zejména v raném dětském věku  projevem nejrůznějších onemocnění.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Zahrnuje jak problémy v dětském věku běžné.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Řadu zřídka se vyskytujících onemocnění.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Neexistuje  žádný jednoduchý a pro dětské  astma specifický  diagnostický  znak,  platný  ve  všech věkových  obdobích. 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Důležité  je  zhodnocení  anamnestických údajů a příznaků. 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 dirty="0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4729320" y="6226200"/>
            <a:ext cx="7372440" cy="41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7000"/>
              </a:lnSpc>
            </a:pPr>
            <a:r>
              <a:rPr lang="cs-CZ" sz="1000" b="0" strike="noStrike" spc="-1">
                <a:solidFill>
                  <a:srgbClr val="00000A"/>
                </a:solidFill>
                <a:latin typeface="Tw Cen MT Condensed"/>
                <a:ea typeface="Times New Roman"/>
              </a:rPr>
              <a:t>Moral L, Vizmanos G, Torres-Borrego J, Praena-Crespo M, Tortajada-Girbés M, Pellegrini FJ, Asensio Ó. </a:t>
            </a:r>
            <a:r>
              <a:rPr lang="cs-CZ" sz="1000" b="0" u="sng" strike="noStrike" spc="-1">
                <a:solidFill>
                  <a:srgbClr val="0000FF"/>
                </a:solidFill>
                <a:uFillTx/>
                <a:latin typeface="Tw Cen MT Condensed"/>
                <a:ea typeface="Times New Roman"/>
                <a:hlinkClick r:id="rId2"/>
              </a:rPr>
              <a:t>Asthma diagnosis in infants and preschool children: a systematic review of clinical guidelines.</a:t>
            </a:r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1024200" y="585360"/>
            <a:ext cx="9718200" cy="14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Diagnostika astmatu 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1024200" y="2286000"/>
            <a:ext cx="9718200" cy="40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Anamnéza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Fyzikální vyšetření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Vyšetření plicních funkcí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Měření FENO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Imunoalergologické vyšetření vč. kožních prick testů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RTG plic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ORL vyšetření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4729320" y="6226200"/>
            <a:ext cx="737244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7000"/>
              </a:lnSpc>
            </a:pPr>
            <a:r>
              <a:rPr lang="cs-CZ" sz="1200" b="0" strike="noStrike" spc="-1">
                <a:solidFill>
                  <a:srgbClr val="00000A"/>
                </a:solidFill>
                <a:latin typeface="Calibri"/>
                <a:ea typeface="Times New Roman"/>
              </a:rPr>
              <a:t>Moral L, Vizmanos G, Torres-Borrego J, Praena-Crespo M, Tortajada-Girbés M, Pellegrini FJ, Asensio Ó. </a:t>
            </a:r>
            <a:r>
              <a:rPr lang="cs-CZ" sz="1200" b="0" u="sng" strike="noStrike" spc="-1">
                <a:solidFill>
                  <a:srgbClr val="0000FF"/>
                </a:solidFill>
                <a:uFillTx/>
                <a:latin typeface="Calibri"/>
                <a:ea typeface="Times New Roman"/>
                <a:hlinkClick r:id="rId2"/>
              </a:rPr>
              <a:t>Asthma diagnosis in infants and preschool children: a systematic review of clinical guidelines.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 rot="16200000">
            <a:off x="-1794960" y="3184920"/>
            <a:ext cx="4556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Diagnostika astmatu - schema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2016000" y="701640"/>
            <a:ext cx="3738960" cy="745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3"/>
          <p:cNvSpPr/>
          <p:nvPr/>
        </p:nvSpPr>
        <p:spPr>
          <a:xfrm>
            <a:off x="2032560" y="2037600"/>
            <a:ext cx="3722760" cy="745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4"/>
          <p:cNvSpPr/>
          <p:nvPr/>
        </p:nvSpPr>
        <p:spPr>
          <a:xfrm>
            <a:off x="2365200" y="3330720"/>
            <a:ext cx="3291840" cy="745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5"/>
          <p:cNvSpPr/>
          <p:nvPr/>
        </p:nvSpPr>
        <p:spPr>
          <a:xfrm>
            <a:off x="3754800" y="5751360"/>
            <a:ext cx="2278440" cy="745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1485360" y="4573800"/>
            <a:ext cx="3547080" cy="745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6035040" y="3335400"/>
            <a:ext cx="2902680" cy="745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6950880" y="2049840"/>
            <a:ext cx="3507120" cy="745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6035040" y="4573800"/>
            <a:ext cx="2902680" cy="745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7268760" y="5751360"/>
            <a:ext cx="3189240" cy="745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2226600" y="753840"/>
            <a:ext cx="3528360" cy="62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46"/>
              </a:spcBef>
            </a:pPr>
            <a:r>
              <a:rPr lang="cs-CZ" sz="1090" b="1" strike="noStrike" spc="86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1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c</a:t>
            </a:r>
            <a:r>
              <a:rPr lang="cs-CZ" sz="1090" b="1" strike="noStrike" spc="-26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1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1" strike="noStrike" spc="-9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1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1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1" strike="noStrike" spc="-18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1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sp</a:t>
            </a:r>
            <a:r>
              <a:rPr lang="cs-CZ" sz="1090" b="1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1" strike="noStrike" spc="-15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1" strike="noStrike" spc="9">
                <a:solidFill>
                  <a:srgbClr val="264457"/>
                </a:solidFill>
                <a:latin typeface="Tw Cen MT Condensed"/>
                <a:ea typeface="DejaVu Sans"/>
              </a:rPr>
              <a:t>č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1" strike="noStrike" spc="-26">
                <a:solidFill>
                  <a:srgbClr val="264457"/>
                </a:solidFill>
                <a:latin typeface="Tw Cen MT Condensed"/>
                <a:ea typeface="DejaVu Sans"/>
              </a:rPr>
              <a:t>í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m</a:t>
            </a:r>
            <a:r>
              <a:rPr lang="cs-CZ" sz="1090" b="1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1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1" strike="noStrike" spc="-9">
                <a:solidFill>
                  <a:srgbClr val="264457"/>
                </a:solidFill>
                <a:latin typeface="Tw Cen MT Condensed"/>
                <a:ea typeface="DejaVu Sans"/>
              </a:rPr>
              <a:t>ř</a:t>
            </a:r>
            <a:r>
              <a:rPr lang="cs-CZ" sz="1090" b="1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í</a:t>
            </a:r>
            <a:r>
              <a:rPr lang="cs-CZ" sz="1090" b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z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na</a:t>
            </a:r>
            <a:r>
              <a:rPr lang="cs-CZ" sz="1090" b="1" strike="noStrike" spc="-4">
                <a:solidFill>
                  <a:srgbClr val="264457"/>
                </a:solidFill>
                <a:latin typeface="Tw Cen MT Condensed"/>
                <a:ea typeface="DejaVu Sans"/>
              </a:rPr>
              <a:t>k</a:t>
            </a:r>
            <a:r>
              <a:rPr lang="cs-CZ" sz="1090" b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y</a:t>
            </a:r>
            <a:endParaRPr lang="cs-CZ" sz="1090" b="0" strike="noStrike" spc="-1">
              <a:latin typeface="Arial"/>
            </a:endParaRPr>
          </a:p>
          <a:p>
            <a:pPr marL="126720">
              <a:lnSpc>
                <a:spcPct val="100000"/>
              </a:lnSpc>
              <a:spcBef>
                <a:spcPts val="258"/>
              </a:spcBef>
            </a:pPr>
            <a:r>
              <a:rPr lang="cs-CZ" sz="1090" b="0" i="1" strike="noStrike" spc="-15">
                <a:solidFill>
                  <a:srgbClr val="264457"/>
                </a:solidFill>
                <a:latin typeface="Tw Cen MT Condensed"/>
                <a:ea typeface="DejaVu Sans"/>
              </a:rPr>
              <a:t>J</a:t>
            </a:r>
            <a:r>
              <a:rPr lang="cs-CZ" sz="1090" b="0" i="1" strike="noStrike" spc="18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i="1" strike="noStrike" spc="46">
                <a:solidFill>
                  <a:srgbClr val="264457"/>
                </a:solidFill>
                <a:latin typeface="Tw Cen MT Condensed"/>
                <a:ea typeface="DejaVu Sans"/>
              </a:rPr>
              <a:t>d</a:t>
            </a:r>
            <a:r>
              <a:rPr lang="cs-CZ" sz="1090" b="0" i="1" strike="noStrike" spc="26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0" i="1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á</a:t>
            </a:r>
            <a:r>
              <a:rPr lang="cs-CZ" sz="1090" b="0" i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60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i="1" strike="noStrike" spc="9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i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38">
                <a:solidFill>
                  <a:srgbClr val="264457"/>
                </a:solidFill>
                <a:latin typeface="Tw Cen MT Condensed"/>
                <a:ea typeface="DejaVu Sans"/>
              </a:rPr>
              <a:t>o</a:t>
            </a:r>
            <a:r>
              <a:rPr lang="cs-CZ" sz="1090" b="0" i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46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0" i="1" strike="noStrike" spc="-18">
                <a:solidFill>
                  <a:srgbClr val="264457"/>
                </a:solidFill>
                <a:latin typeface="Tw Cen MT Condensed"/>
                <a:ea typeface="DejaVu Sans"/>
              </a:rPr>
              <a:t>ř</a:t>
            </a:r>
            <a:r>
              <a:rPr lang="cs-CZ" sz="1090" b="0" i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í</a:t>
            </a:r>
            <a:r>
              <a:rPr lang="cs-CZ" sz="1090" b="0" i="1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z</a:t>
            </a:r>
            <a:r>
              <a:rPr lang="cs-CZ" sz="1090" b="0" i="1" strike="noStrike" spc="26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0" i="1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i="1" strike="noStrike" spc="24">
                <a:solidFill>
                  <a:srgbClr val="264457"/>
                </a:solidFill>
                <a:latin typeface="Tw Cen MT Condensed"/>
                <a:ea typeface="DejaVu Sans"/>
              </a:rPr>
              <a:t>k</a:t>
            </a:r>
            <a:r>
              <a:rPr lang="cs-CZ" sz="1090" b="0" i="1" strike="noStrike" spc="9">
                <a:solidFill>
                  <a:srgbClr val="264457"/>
                </a:solidFill>
                <a:latin typeface="Tw Cen MT Condensed"/>
                <a:ea typeface="DejaVu Sans"/>
              </a:rPr>
              <a:t>y</a:t>
            </a:r>
            <a:r>
              <a:rPr lang="cs-CZ" sz="1090" b="0" i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-15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0" i="1" strike="noStrike" spc="15">
                <a:solidFill>
                  <a:srgbClr val="264457"/>
                </a:solidFill>
                <a:latin typeface="Tw Cen MT Condensed"/>
                <a:ea typeface="DejaVu Sans"/>
              </a:rPr>
              <a:t>y</a:t>
            </a:r>
            <a:r>
              <a:rPr lang="cs-CZ" sz="1090" b="0" i="1" strike="noStrike" spc="41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0" i="1" strike="noStrike" spc="-38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0" i="1" strike="noStrike" spc="46">
                <a:solidFill>
                  <a:srgbClr val="264457"/>
                </a:solidFill>
                <a:latin typeface="Tw Cen MT Condensed"/>
                <a:ea typeface="DejaVu Sans"/>
              </a:rPr>
              <a:t>c</a:t>
            </a:r>
            <a:r>
              <a:rPr lang="cs-CZ" sz="1090" b="0" i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k</a:t>
            </a:r>
            <a:r>
              <a:rPr lang="cs-CZ" sz="1090" b="0" i="1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é </a:t>
            </a:r>
            <a:r>
              <a:rPr lang="cs-CZ" sz="1090" b="0" i="1" strike="noStrike" spc="41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0" i="1" strike="noStrike" spc="-26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0" i="1" strike="noStrike" spc="38">
                <a:solidFill>
                  <a:srgbClr val="264457"/>
                </a:solidFill>
                <a:latin typeface="Tw Cen MT Condensed"/>
                <a:ea typeface="DejaVu Sans"/>
              </a:rPr>
              <a:t>o</a:t>
            </a:r>
            <a:r>
              <a:rPr lang="cs-CZ" sz="1090" b="0" i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1" i="1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ASTMA</a:t>
            </a:r>
            <a:r>
              <a:rPr lang="cs-CZ" sz="1090" b="0" i="1" strike="noStrike" spc="24">
                <a:solidFill>
                  <a:srgbClr val="264457"/>
                </a:solidFill>
                <a:latin typeface="Tw Cen MT Condensed"/>
                <a:ea typeface="DejaVu Sans"/>
              </a:rPr>
              <a:t>?</a:t>
            </a:r>
            <a:endParaRPr lang="cs-CZ" sz="1090" b="0" strike="noStrike" spc="-1">
              <a:latin typeface="Arial"/>
            </a:endParaRPr>
          </a:p>
        </p:txBody>
      </p:sp>
      <p:sp>
        <p:nvSpPr>
          <p:cNvPr id="276" name="CustomShape 12"/>
          <p:cNvSpPr/>
          <p:nvPr/>
        </p:nvSpPr>
        <p:spPr>
          <a:xfrm>
            <a:off x="2001600" y="2054160"/>
            <a:ext cx="3693240" cy="5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4840" algn="ctr">
              <a:lnSpc>
                <a:spcPct val="100000"/>
              </a:lnSpc>
            </a:pPr>
            <a:r>
              <a:rPr lang="cs-CZ" sz="1090" b="0" strike="noStrike" spc="63" dirty="0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0" strike="noStrike" spc="72" dirty="0">
                <a:solidFill>
                  <a:srgbClr val="264457"/>
                </a:solidFill>
                <a:latin typeface="Tw Cen MT Condensed"/>
                <a:ea typeface="DejaVu Sans"/>
              </a:rPr>
              <a:t>o</a:t>
            </a:r>
            <a:r>
              <a:rPr lang="cs-CZ" sz="1090" b="0" strike="noStrike" spc="46" dirty="0">
                <a:solidFill>
                  <a:srgbClr val="264457"/>
                </a:solidFill>
                <a:latin typeface="Tw Cen MT Condensed"/>
                <a:ea typeface="DejaVu Sans"/>
              </a:rPr>
              <a:t>d</a:t>
            </a:r>
            <a:r>
              <a:rPr lang="cs-CZ" sz="1090" b="0" strike="noStrike" spc="-26" dirty="0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0" strike="noStrike" spc="46" dirty="0">
                <a:solidFill>
                  <a:srgbClr val="264457"/>
                </a:solidFill>
                <a:latin typeface="Tw Cen MT Condensed"/>
                <a:ea typeface="DejaVu Sans"/>
              </a:rPr>
              <a:t>o</a:t>
            </a:r>
            <a:r>
              <a:rPr lang="cs-CZ" sz="1090" b="0" strike="noStrike" spc="41" dirty="0">
                <a:solidFill>
                  <a:srgbClr val="264457"/>
                </a:solidFill>
                <a:latin typeface="Tw Cen MT Condensed"/>
                <a:ea typeface="DejaVu Sans"/>
              </a:rPr>
              <a:t>b</a:t>
            </a:r>
            <a:r>
              <a:rPr lang="cs-CZ" sz="1090" b="0" strike="noStrike" spc="26" dirty="0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1" dirty="0">
                <a:solidFill>
                  <a:srgbClr val="264457"/>
                </a:solidFill>
                <a:latin typeface="Tw Cen MT Condensed"/>
                <a:ea typeface="DejaVu Sans"/>
              </a:rPr>
              <a:t>á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1" strike="noStrike" spc="4" dirty="0">
                <a:solidFill>
                  <a:srgbClr val="1CADE4"/>
                </a:solidFill>
                <a:latin typeface="Tw Cen MT Condensed"/>
                <a:ea typeface="DejaVu Sans"/>
              </a:rPr>
              <a:t>a</a:t>
            </a:r>
            <a:r>
              <a:rPr lang="cs-CZ" sz="1090" b="1" strike="noStrike" spc="26" dirty="0">
                <a:solidFill>
                  <a:srgbClr val="1CADE4"/>
                </a:solidFill>
                <a:latin typeface="Tw Cen MT Condensed"/>
                <a:ea typeface="DejaVu Sans"/>
              </a:rPr>
              <a:t>n</a:t>
            </a:r>
            <a:r>
              <a:rPr lang="cs-CZ" sz="1090" b="1" strike="noStrike" spc="4" dirty="0">
                <a:solidFill>
                  <a:srgbClr val="1CADE4"/>
                </a:solidFill>
                <a:latin typeface="Tw Cen MT Condensed"/>
                <a:ea typeface="DejaVu Sans"/>
              </a:rPr>
              <a:t>a</a:t>
            </a:r>
            <a:r>
              <a:rPr lang="cs-CZ" sz="1090" b="1" strike="noStrike" spc="60" dirty="0">
                <a:solidFill>
                  <a:srgbClr val="1CADE4"/>
                </a:solidFill>
                <a:latin typeface="Tw Cen MT Condensed"/>
                <a:ea typeface="DejaVu Sans"/>
              </a:rPr>
              <a:t>m</a:t>
            </a:r>
            <a:r>
              <a:rPr lang="cs-CZ" sz="1090" b="1" strike="noStrike" spc="32" dirty="0">
                <a:solidFill>
                  <a:srgbClr val="1CADE4"/>
                </a:solidFill>
                <a:latin typeface="Tw Cen MT Condensed"/>
                <a:ea typeface="DejaVu Sans"/>
              </a:rPr>
              <a:t>n</a:t>
            </a:r>
            <a:r>
              <a:rPr lang="cs-CZ" sz="1090" b="1" strike="noStrike" spc="15" dirty="0">
                <a:solidFill>
                  <a:srgbClr val="1CADE4"/>
                </a:solidFill>
                <a:latin typeface="Tw Cen MT Condensed"/>
                <a:ea typeface="DejaVu Sans"/>
              </a:rPr>
              <a:t>é</a:t>
            </a:r>
            <a:r>
              <a:rPr lang="cs-CZ" sz="1090" b="1" strike="noStrike" spc="1" dirty="0">
                <a:solidFill>
                  <a:srgbClr val="1CADE4"/>
                </a:solidFill>
                <a:latin typeface="Tw Cen MT Condensed"/>
                <a:ea typeface="DejaVu Sans"/>
              </a:rPr>
              <a:t>za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63" dirty="0">
                <a:solidFill>
                  <a:srgbClr val="264457"/>
                </a:solidFill>
                <a:latin typeface="Tw Cen MT Condensed"/>
                <a:ea typeface="DejaVu Sans"/>
              </a:rPr>
              <a:t>+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1" strike="noStrike" spc="41" dirty="0">
                <a:solidFill>
                  <a:srgbClr val="1CADE4"/>
                </a:solidFill>
                <a:latin typeface="Tw Cen MT Condensed"/>
                <a:ea typeface="DejaVu Sans"/>
              </a:rPr>
              <a:t>v</a:t>
            </a:r>
            <a:r>
              <a:rPr lang="cs-CZ" sz="1090" b="1" strike="noStrike" spc="18" dirty="0">
                <a:solidFill>
                  <a:srgbClr val="1CADE4"/>
                </a:solidFill>
                <a:latin typeface="Tw Cen MT Condensed"/>
                <a:ea typeface="DejaVu Sans"/>
              </a:rPr>
              <a:t>y</a:t>
            </a:r>
            <a:r>
              <a:rPr lang="cs-CZ" sz="1090" b="1" strike="noStrike" spc="63" dirty="0">
                <a:solidFill>
                  <a:srgbClr val="1CADE4"/>
                </a:solidFill>
                <a:latin typeface="Tw Cen MT Condensed"/>
                <a:ea typeface="DejaVu Sans"/>
              </a:rPr>
              <a:t>š</a:t>
            </a:r>
            <a:r>
              <a:rPr lang="cs-CZ" sz="1090" b="1" strike="noStrike" spc="9" dirty="0">
                <a:solidFill>
                  <a:srgbClr val="1CADE4"/>
                </a:solidFill>
                <a:latin typeface="Tw Cen MT Condensed"/>
                <a:ea typeface="DejaVu Sans"/>
              </a:rPr>
              <a:t>e</a:t>
            </a:r>
            <a:r>
              <a:rPr lang="cs-CZ" sz="1090" b="1" strike="noStrike" spc="-38" dirty="0">
                <a:solidFill>
                  <a:srgbClr val="1CADE4"/>
                </a:solidFill>
                <a:latin typeface="Tw Cen MT Condensed"/>
                <a:ea typeface="DejaVu Sans"/>
              </a:rPr>
              <a:t>t</a:t>
            </a:r>
            <a:r>
              <a:rPr lang="cs-CZ" sz="1090" b="1" strike="noStrike" spc="-24" dirty="0">
                <a:solidFill>
                  <a:srgbClr val="1CADE4"/>
                </a:solidFill>
                <a:latin typeface="Tw Cen MT Condensed"/>
                <a:ea typeface="DejaVu Sans"/>
              </a:rPr>
              <a:t>ř</a:t>
            </a:r>
            <a:r>
              <a:rPr lang="cs-CZ" sz="1090" b="1" strike="noStrike" spc="18" dirty="0">
                <a:solidFill>
                  <a:srgbClr val="1CADE4"/>
                </a:solidFill>
                <a:latin typeface="Tw Cen MT Condensed"/>
                <a:ea typeface="DejaVu Sans"/>
              </a:rPr>
              <a:t>e</a:t>
            </a:r>
            <a:r>
              <a:rPr lang="cs-CZ" sz="1090" b="1" strike="noStrike" spc="32" dirty="0">
                <a:solidFill>
                  <a:srgbClr val="1CADE4"/>
                </a:solidFill>
                <a:latin typeface="Tw Cen MT Condensed"/>
                <a:ea typeface="DejaVu Sans"/>
              </a:rPr>
              <a:t>n</a:t>
            </a:r>
            <a:r>
              <a:rPr lang="cs-CZ" sz="1090" b="1" strike="noStrike" spc="-41" dirty="0">
                <a:solidFill>
                  <a:srgbClr val="1CADE4"/>
                </a:solidFill>
                <a:latin typeface="Tw Cen MT Condensed"/>
                <a:ea typeface="DejaVu Sans"/>
              </a:rPr>
              <a:t>í  </a:t>
            </a:r>
            <a:r>
              <a:rPr lang="cs-CZ" sz="1090" b="0" strike="noStrike" spc="1" dirty="0">
                <a:solidFill>
                  <a:srgbClr val="264457"/>
                </a:solidFill>
                <a:latin typeface="Tw Cen MT Condensed"/>
                <a:ea typeface="DejaVu Sans"/>
              </a:rPr>
              <a:t>z</a:t>
            </a:r>
            <a:r>
              <a:rPr lang="cs-CZ" sz="1090" b="0" strike="noStrike" spc="4" dirty="0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63" dirty="0">
                <a:solidFill>
                  <a:srgbClr val="264457"/>
                </a:solidFill>
                <a:latin typeface="Tw Cen MT Condensed"/>
                <a:ea typeface="DejaVu Sans"/>
              </a:rPr>
              <a:t>m</a:t>
            </a:r>
            <a:r>
              <a:rPr lang="cs-CZ" sz="1090" b="0" strike="noStrike" spc="9" dirty="0">
                <a:solidFill>
                  <a:srgbClr val="264457"/>
                </a:solidFill>
                <a:latin typeface="Tw Cen MT Condensed"/>
                <a:ea typeface="DejaVu Sans"/>
              </a:rPr>
              <a:t>ě</a:t>
            </a:r>
            <a:r>
              <a:rPr lang="cs-CZ" sz="1090" b="0" strike="noStrike" spc="-24" dirty="0">
                <a:solidFill>
                  <a:srgbClr val="264457"/>
                </a:solidFill>
                <a:latin typeface="Tw Cen MT Condensed"/>
                <a:ea typeface="DejaVu Sans"/>
              </a:rPr>
              <a:t>ř</a:t>
            </a:r>
            <a:r>
              <a:rPr lang="cs-CZ" sz="1090" b="0" strike="noStrike" spc="18" dirty="0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32" dirty="0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9" dirty="0">
                <a:solidFill>
                  <a:srgbClr val="264457"/>
                </a:solidFill>
                <a:latin typeface="Tw Cen MT Condensed"/>
                <a:ea typeface="DejaVu Sans"/>
              </a:rPr>
              <a:t>é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26" dirty="0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1" dirty="0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4" dirty="0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72" dirty="0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38" dirty="0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60" dirty="0">
                <a:solidFill>
                  <a:srgbClr val="264457"/>
                </a:solidFill>
                <a:latin typeface="Tw Cen MT Condensed"/>
                <a:ea typeface="DejaVu Sans"/>
              </a:rPr>
              <a:t>m</a:t>
            </a:r>
            <a:r>
              <a:rPr lang="cs-CZ" sz="1090" b="0" strike="noStrike" spc="1" dirty="0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endParaRPr lang="cs-CZ" sz="1090" b="0" strike="noStrike" spc="-1" dirty="0">
              <a:latin typeface="Arial"/>
            </a:endParaRPr>
          </a:p>
          <a:p>
            <a:pPr marL="11520" algn="ctr">
              <a:lnSpc>
                <a:spcPct val="100000"/>
              </a:lnSpc>
            </a:pPr>
            <a:r>
              <a:rPr lang="cs-CZ" sz="1090" b="0" strike="noStrike" spc="63" dirty="0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0" strike="noStrike" spc="72" dirty="0">
                <a:solidFill>
                  <a:srgbClr val="264457"/>
                </a:solidFill>
                <a:latin typeface="Tw Cen MT Condensed"/>
                <a:ea typeface="DejaVu Sans"/>
              </a:rPr>
              <a:t>o</a:t>
            </a:r>
            <a:r>
              <a:rPr lang="cs-CZ" sz="1090" b="0" strike="noStrike" spc="46" dirty="0">
                <a:solidFill>
                  <a:srgbClr val="264457"/>
                </a:solidFill>
                <a:latin typeface="Tw Cen MT Condensed"/>
                <a:ea typeface="DejaVu Sans"/>
              </a:rPr>
              <a:t>dpo</a:t>
            </a:r>
            <a:r>
              <a:rPr lang="cs-CZ" sz="1090" b="0" strike="noStrike" spc="-18" dirty="0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0" strike="noStrike" spc="26" dirty="0">
                <a:solidFill>
                  <a:srgbClr val="264457"/>
                </a:solidFill>
                <a:latin typeface="Tw Cen MT Condensed"/>
                <a:ea typeface="DejaVu Sans"/>
              </a:rPr>
              <a:t>u</a:t>
            </a:r>
            <a:r>
              <a:rPr lang="cs-CZ" sz="1090" b="0" strike="noStrike" spc="-83" dirty="0">
                <a:solidFill>
                  <a:srgbClr val="264457"/>
                </a:solidFill>
                <a:latin typeface="Tw Cen MT Condensed"/>
                <a:ea typeface="DejaVu Sans"/>
              </a:rPr>
              <a:t>j</a:t>
            </a:r>
            <a:r>
              <a:rPr lang="cs-CZ" sz="1090" b="0" strike="noStrike" spc="9" dirty="0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4" dirty="0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26" dirty="0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4" dirty="0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60" dirty="0">
                <a:solidFill>
                  <a:srgbClr val="264457"/>
                </a:solidFill>
                <a:latin typeface="Tw Cen MT Condensed"/>
                <a:ea typeface="DejaVu Sans"/>
              </a:rPr>
              <a:t>m</a:t>
            </a:r>
            <a:r>
              <a:rPr lang="cs-CZ" sz="1090" b="0" strike="noStrike" spc="32" dirty="0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15" dirty="0">
                <a:solidFill>
                  <a:srgbClr val="264457"/>
                </a:solidFill>
                <a:latin typeface="Tw Cen MT Condensed"/>
                <a:ea typeface="DejaVu Sans"/>
              </a:rPr>
              <a:t>é</a:t>
            </a:r>
            <a:r>
              <a:rPr lang="cs-CZ" sz="1090" b="0" strike="noStrike" spc="1" dirty="0">
                <a:solidFill>
                  <a:srgbClr val="264457"/>
                </a:solidFill>
                <a:latin typeface="Tw Cen MT Condensed"/>
                <a:ea typeface="DejaVu Sans"/>
              </a:rPr>
              <a:t>za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63" dirty="0">
                <a:solidFill>
                  <a:srgbClr val="264457"/>
                </a:solidFill>
                <a:latin typeface="Tw Cen MT Condensed"/>
                <a:ea typeface="DejaVu Sans"/>
              </a:rPr>
              <a:t>a  </a:t>
            </a:r>
            <a:r>
              <a:rPr lang="cs-CZ" sz="1090" b="0" strike="noStrike" spc="41" dirty="0">
                <a:solidFill>
                  <a:srgbClr val="264457"/>
                </a:solidFill>
                <a:latin typeface="Tw Cen MT Condensed"/>
                <a:ea typeface="DejaVu Sans"/>
              </a:rPr>
              <a:t>v</a:t>
            </a:r>
            <a:r>
              <a:rPr lang="cs-CZ" sz="1090" b="0" strike="noStrike" spc="18" dirty="0">
                <a:solidFill>
                  <a:srgbClr val="264457"/>
                </a:solidFill>
                <a:latin typeface="Tw Cen MT Condensed"/>
                <a:ea typeface="DejaVu Sans"/>
              </a:rPr>
              <a:t>y</a:t>
            </a:r>
            <a:r>
              <a:rPr lang="cs-CZ" sz="1090" b="0" strike="noStrike" spc="63" dirty="0">
                <a:solidFill>
                  <a:srgbClr val="264457"/>
                </a:solidFill>
                <a:latin typeface="Tw Cen MT Condensed"/>
                <a:ea typeface="DejaVu Sans"/>
              </a:rPr>
              <a:t>š</a:t>
            </a:r>
            <a:r>
              <a:rPr lang="cs-CZ" sz="1090" b="0" strike="noStrike" spc="9" dirty="0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38" dirty="0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-24" dirty="0">
                <a:solidFill>
                  <a:srgbClr val="264457"/>
                </a:solidFill>
                <a:latin typeface="Tw Cen MT Condensed"/>
                <a:ea typeface="DejaVu Sans"/>
              </a:rPr>
              <a:t>ř</a:t>
            </a:r>
            <a:r>
              <a:rPr lang="cs-CZ" sz="1090" b="0" strike="noStrike" spc="18" dirty="0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32" dirty="0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í  </a:t>
            </a:r>
            <a:endParaRPr lang="cs-CZ" sz="1090" b="0" strike="noStrike" spc="-1" dirty="0">
              <a:latin typeface="Arial"/>
            </a:endParaRPr>
          </a:p>
          <a:p>
            <a:pPr marL="11520" algn="ctr">
              <a:lnSpc>
                <a:spcPct val="100000"/>
              </a:lnSpc>
            </a:pPr>
            <a:r>
              <a:rPr lang="cs-CZ" sz="1090" b="0" strike="noStrike" spc="46" dirty="0">
                <a:solidFill>
                  <a:srgbClr val="264457"/>
                </a:solidFill>
                <a:latin typeface="Tw Cen MT Condensed"/>
                <a:ea typeface="DejaVu Sans"/>
              </a:rPr>
              <a:t>d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41" dirty="0">
                <a:solidFill>
                  <a:srgbClr val="264457"/>
                </a:solidFill>
                <a:latin typeface="Tw Cen MT Condensed"/>
                <a:ea typeface="DejaVu Sans"/>
              </a:rPr>
              <a:t>ag</a:t>
            </a:r>
            <a:r>
              <a:rPr lang="cs-CZ" sz="1090" b="0" strike="noStrike" spc="32" dirty="0">
                <a:solidFill>
                  <a:srgbClr val="264457"/>
                </a:solidFill>
                <a:latin typeface="Tw Cen MT Condensed"/>
                <a:ea typeface="DejaVu Sans"/>
              </a:rPr>
              <a:t>nó</a:t>
            </a:r>
            <a:r>
              <a:rPr lang="cs-CZ" sz="1090" b="0" strike="noStrike" spc="-1" dirty="0">
                <a:solidFill>
                  <a:srgbClr val="264457"/>
                </a:solidFill>
                <a:latin typeface="Tw Cen MT Condensed"/>
                <a:ea typeface="DejaVu Sans"/>
              </a:rPr>
              <a:t>z</a:t>
            </a:r>
            <a:r>
              <a:rPr lang="cs-CZ" sz="1090" b="0" strike="noStrike" spc="24" dirty="0">
                <a:solidFill>
                  <a:srgbClr val="264457"/>
                </a:solidFill>
                <a:latin typeface="Tw Cen MT Condensed"/>
                <a:ea typeface="DejaVu Sans"/>
              </a:rPr>
              <a:t>u</a:t>
            </a:r>
            <a:r>
              <a:rPr lang="cs-CZ" sz="1090" b="0" strike="noStrike" spc="-41" dirty="0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4" dirty="0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72" dirty="0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38" dirty="0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60" dirty="0">
                <a:solidFill>
                  <a:srgbClr val="264457"/>
                </a:solidFill>
                <a:latin typeface="Tw Cen MT Condensed"/>
                <a:ea typeface="DejaVu Sans"/>
              </a:rPr>
              <a:t>m</a:t>
            </a:r>
            <a:r>
              <a:rPr lang="cs-CZ" sz="1090" b="0" strike="noStrike" spc="1" dirty="0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-1" dirty="0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-26" dirty="0">
                <a:solidFill>
                  <a:srgbClr val="264457"/>
                </a:solidFill>
                <a:latin typeface="Tw Cen MT Condensed"/>
                <a:ea typeface="DejaVu Sans"/>
              </a:rPr>
              <a:t>u</a:t>
            </a:r>
            <a:r>
              <a:rPr lang="cs-CZ" sz="1090" b="0" strike="noStrike" spc="24" dirty="0">
                <a:solidFill>
                  <a:srgbClr val="264457"/>
                </a:solidFill>
                <a:latin typeface="Tw Cen MT Condensed"/>
                <a:ea typeface="DejaVu Sans"/>
              </a:rPr>
              <a:t>?</a:t>
            </a:r>
            <a:endParaRPr lang="cs-CZ" sz="1090" b="0" strike="noStrike" spc="-1" dirty="0">
              <a:latin typeface="Arial"/>
            </a:endParaRPr>
          </a:p>
        </p:txBody>
      </p:sp>
      <p:sp>
        <p:nvSpPr>
          <p:cNvPr id="277" name="CustomShape 13"/>
          <p:cNvSpPr/>
          <p:nvPr/>
        </p:nvSpPr>
        <p:spPr>
          <a:xfrm>
            <a:off x="7013160" y="2177280"/>
            <a:ext cx="383040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0">
              <a:lnSpc>
                <a:spcPct val="100000"/>
              </a:lnSpc>
              <a:spcBef>
                <a:spcPts val="91"/>
              </a:spcBef>
            </a:pP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D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-26">
                <a:solidFill>
                  <a:srgbClr val="487B78"/>
                </a:solidFill>
                <a:latin typeface="Tw Cen MT Condensed"/>
                <a:ea typeface="DejaVu Sans"/>
              </a:rPr>
              <a:t>l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š</a:t>
            </a:r>
            <a:r>
              <a:rPr lang="cs-CZ" sz="1090" b="0" strike="noStrike" spc="-32">
                <a:solidFill>
                  <a:srgbClr val="487B78"/>
                </a:solidFill>
                <a:latin typeface="Tw Cen MT Condensed"/>
                <a:ea typeface="DejaVu Sans"/>
              </a:rPr>
              <a:t>í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anamn</a:t>
            </a:r>
            <a:r>
              <a:rPr lang="cs-CZ" sz="1090" b="0" strike="noStrike" spc="4">
                <a:solidFill>
                  <a:srgbClr val="1CADE4"/>
                </a:solidFill>
                <a:latin typeface="Tw Cen MT Condensed"/>
                <a:ea typeface="DejaVu Sans"/>
              </a:rPr>
              <a:t>é</a:t>
            </a:r>
            <a:r>
              <a:rPr lang="cs-CZ" sz="1090" b="0" strike="noStrike" spc="-38">
                <a:solidFill>
                  <a:srgbClr val="1CADE4"/>
                </a:solidFill>
                <a:latin typeface="Tw Cen MT Condensed"/>
                <a:ea typeface="DejaVu Sans"/>
              </a:rPr>
              <a:t>z</a:t>
            </a:r>
            <a:r>
              <a:rPr lang="cs-CZ" sz="109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te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ty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p</a:t>
            </a:r>
            <a:r>
              <a:rPr lang="cs-CZ" sz="1090" b="0" strike="noStrike" spc="-24">
                <a:solidFill>
                  <a:srgbClr val="487B78"/>
                </a:solidFill>
                <a:latin typeface="Tw Cen MT Condensed"/>
                <a:ea typeface="DejaVu Sans"/>
              </a:rPr>
              <a:t>r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o pot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v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r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z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-32">
                <a:solidFill>
                  <a:srgbClr val="487B78"/>
                </a:solidFill>
                <a:latin typeface="Tw Cen MT Condensed"/>
                <a:ea typeface="DejaVu Sans"/>
              </a:rPr>
              <a:t>í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38">
                <a:solidFill>
                  <a:srgbClr val="487B78"/>
                </a:solidFill>
                <a:latin typeface="Tw Cen MT Condensed"/>
                <a:ea typeface="DejaVu Sans"/>
              </a:rPr>
              <a:t>ji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né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9">
                <a:solidFill>
                  <a:srgbClr val="487B78"/>
                </a:solidFill>
                <a:latin typeface="Tw Cen MT Condensed"/>
                <a:ea typeface="DejaVu Sans"/>
              </a:rPr>
              <a:t>di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agn</a:t>
            </a:r>
            <a:r>
              <a:rPr lang="cs-CZ" sz="1090" b="0" strike="noStrike" spc="-4">
                <a:solidFill>
                  <a:srgbClr val="487B78"/>
                </a:solidFill>
                <a:latin typeface="Tw Cen MT Condensed"/>
                <a:ea typeface="DejaVu Sans"/>
              </a:rPr>
              <a:t>ó</a:t>
            </a:r>
            <a:r>
              <a:rPr lang="cs-CZ" sz="1090" b="0" strike="noStrike" spc="-18">
                <a:solidFill>
                  <a:srgbClr val="487B78"/>
                </a:solidFill>
                <a:latin typeface="Tw Cen MT Condensed"/>
                <a:ea typeface="DejaVu Sans"/>
              </a:rPr>
              <a:t>z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y</a:t>
            </a:r>
            <a:endParaRPr lang="cs-CZ" sz="1090" b="0" strike="noStrike" spc="-1">
              <a:latin typeface="Arial"/>
            </a:endParaRPr>
          </a:p>
          <a:p>
            <a:pPr marL="86400">
              <a:lnSpc>
                <a:spcPct val="100000"/>
              </a:lnSpc>
              <a:spcBef>
                <a:spcPts val="255"/>
              </a:spcBef>
            </a:pPr>
            <a:r>
              <a:rPr lang="cs-CZ" sz="1090" b="0" i="1" strike="noStrike" spc="-15">
                <a:solidFill>
                  <a:srgbClr val="487B78"/>
                </a:solidFill>
                <a:latin typeface="Tw Cen MT Condensed"/>
                <a:ea typeface="DejaVu Sans"/>
              </a:rPr>
              <a:t>J</a:t>
            </a:r>
            <a:r>
              <a:rPr lang="cs-CZ" sz="1090" b="0" i="1" strike="noStrike" spc="9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i="1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4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090" b="0" i="1" strike="noStrike" spc="-46">
                <a:solidFill>
                  <a:srgbClr val="487B78"/>
                </a:solidFill>
                <a:latin typeface="Tw Cen MT Condensed"/>
                <a:ea typeface="DejaVu Sans"/>
              </a:rPr>
              <a:t>lt</a:t>
            </a:r>
            <a:r>
              <a:rPr lang="cs-CZ" sz="1090" b="0" i="1" strike="noStrike" spc="18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i="1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rn</a:t>
            </a:r>
            <a:r>
              <a:rPr lang="cs-CZ" sz="1090" b="0" i="1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090" b="0" i="1" strike="noStrike" spc="-38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090" b="0" i="1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iv</a:t>
            </a:r>
            <a:r>
              <a:rPr lang="cs-CZ" sz="1090" b="0" i="1" strike="noStrike" spc="32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090" b="0" i="1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í </a:t>
            </a:r>
            <a:r>
              <a:rPr lang="cs-CZ" sz="1090" b="0" i="1" strike="noStrike" spc="46">
                <a:solidFill>
                  <a:srgbClr val="487B78"/>
                </a:solidFill>
                <a:latin typeface="Tw Cen MT Condensed"/>
                <a:ea typeface="DejaVu Sans"/>
              </a:rPr>
              <a:t>d</a:t>
            </a:r>
            <a:r>
              <a:rPr lang="cs-CZ" sz="1090" b="0" i="1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i</a:t>
            </a:r>
            <a:r>
              <a:rPr lang="cs-CZ" sz="1090" b="0" i="1" strike="noStrike" spc="41">
                <a:solidFill>
                  <a:srgbClr val="487B78"/>
                </a:solidFill>
                <a:latin typeface="Tw Cen MT Condensed"/>
                <a:ea typeface="DejaVu Sans"/>
              </a:rPr>
              <a:t>ag</a:t>
            </a:r>
            <a:r>
              <a:rPr lang="cs-CZ" sz="1090" b="0" i="1" strike="noStrike" spc="32">
                <a:solidFill>
                  <a:srgbClr val="487B78"/>
                </a:solidFill>
                <a:latin typeface="Tw Cen MT Condensed"/>
                <a:ea typeface="DejaVu Sans"/>
              </a:rPr>
              <a:t>nó</a:t>
            </a:r>
            <a:r>
              <a:rPr lang="cs-CZ" sz="1090" b="0" i="1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za </a:t>
            </a:r>
            <a:r>
              <a:rPr lang="cs-CZ" sz="1090" b="0" i="1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4">
                <a:solidFill>
                  <a:srgbClr val="487B78"/>
                </a:solidFill>
                <a:latin typeface="Tw Cen MT Condensed"/>
                <a:ea typeface="DejaVu Sans"/>
              </a:rPr>
              <a:t>potvrzena?</a:t>
            </a:r>
            <a:endParaRPr lang="cs-CZ" sz="1090" b="0" strike="noStrike" spc="-1">
              <a:latin typeface="Arial"/>
            </a:endParaRPr>
          </a:p>
        </p:txBody>
      </p:sp>
      <p:sp>
        <p:nvSpPr>
          <p:cNvPr id="278" name="CustomShape 14"/>
          <p:cNvSpPr/>
          <p:nvPr/>
        </p:nvSpPr>
        <p:spPr>
          <a:xfrm>
            <a:off x="5802840" y="3470760"/>
            <a:ext cx="335808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39040" algn="ctr">
              <a:lnSpc>
                <a:spcPct val="100000"/>
              </a:lnSpc>
              <a:spcBef>
                <a:spcPts val="91"/>
              </a:spcBef>
            </a:pPr>
            <a:r>
              <a:rPr lang="cs-CZ" sz="1090" b="0" strike="noStrike" spc="4">
                <a:solidFill>
                  <a:srgbClr val="487B78"/>
                </a:solidFill>
                <a:latin typeface="Tw Cen MT Condensed"/>
                <a:ea typeface="DejaVu Sans"/>
              </a:rPr>
              <a:t>Z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opa</a:t>
            </a:r>
            <a:r>
              <a:rPr lang="cs-CZ" sz="1090" b="0" strike="noStrike" spc="-38">
                <a:solidFill>
                  <a:srgbClr val="487B78"/>
                </a:solidFill>
                <a:latin typeface="Tw Cen MT Condensed"/>
                <a:ea typeface="DejaVu Sans"/>
              </a:rPr>
              <a:t>k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ova</a:t>
            </a:r>
            <a:r>
              <a:rPr lang="cs-CZ" sz="1090" b="0" strike="noStrike" spc="-9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j</a:t>
            </a:r>
            <a:r>
              <a:rPr lang="cs-CZ" sz="1090" b="0" strike="noStrike" spc="-32">
                <a:solidFill>
                  <a:srgbClr val="487B78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ndy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bo  prové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9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da</a:t>
            </a:r>
            <a:r>
              <a:rPr lang="cs-CZ" sz="1090" b="1" strike="noStrike" spc="-26">
                <a:solidFill>
                  <a:srgbClr val="1CADE4"/>
                </a:solidFill>
                <a:latin typeface="Tw Cen MT Condensed"/>
                <a:ea typeface="DejaVu Sans"/>
              </a:rPr>
              <a:t>l</a:t>
            </a:r>
            <a:r>
              <a:rPr lang="cs-CZ" sz="109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š</a:t>
            </a:r>
            <a:r>
              <a:rPr lang="cs-CZ" sz="1090" b="1" strike="noStrike" spc="-32">
                <a:solidFill>
                  <a:srgbClr val="1CADE4"/>
                </a:solidFill>
                <a:latin typeface="Tw Cen MT Condensed"/>
                <a:ea typeface="DejaVu Sans"/>
              </a:rPr>
              <a:t>í</a:t>
            </a:r>
            <a:r>
              <a:rPr lang="cs-CZ" sz="1090" b="1" strike="noStrike" spc="-49">
                <a:solidFill>
                  <a:srgbClr val="1CADE4"/>
                </a:solidFill>
                <a:latin typeface="Tw Cen MT Condensed"/>
                <a:ea typeface="DejaVu Sans"/>
              </a:rPr>
              <a:t> </a:t>
            </a:r>
            <a:r>
              <a:rPr lang="cs-CZ" sz="1090" b="1" strike="noStrike" spc="-15">
                <a:solidFill>
                  <a:srgbClr val="1CADE4"/>
                </a:solidFill>
                <a:latin typeface="Tw Cen MT Condensed"/>
                <a:ea typeface="DejaVu Sans"/>
              </a:rPr>
              <a:t>t</a:t>
            </a:r>
            <a:r>
              <a:rPr lang="cs-CZ" sz="1090" b="1" strike="noStrike" spc="4">
                <a:solidFill>
                  <a:srgbClr val="1CADE4"/>
                </a:solidFill>
                <a:latin typeface="Tw Cen MT Condensed"/>
                <a:ea typeface="DejaVu Sans"/>
              </a:rPr>
              <a:t>e</a:t>
            </a:r>
            <a:r>
              <a:rPr lang="cs-CZ" sz="1090" b="1" strike="noStrike" spc="1">
                <a:solidFill>
                  <a:srgbClr val="1CADE4"/>
                </a:solidFill>
                <a:latin typeface="Tw Cen MT Condensed"/>
                <a:ea typeface="DejaVu Sans"/>
              </a:rPr>
              <a:t>s</a:t>
            </a:r>
            <a:r>
              <a:rPr lang="cs-CZ" sz="109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ty</a:t>
            </a:r>
            <a:endParaRPr lang="cs-CZ" sz="1090" b="0" strike="noStrike" spc="-1">
              <a:latin typeface="Arial"/>
            </a:endParaRPr>
          </a:p>
          <a:p>
            <a:pPr marL="239040" algn="ctr">
              <a:lnSpc>
                <a:spcPct val="100000"/>
              </a:lnSpc>
              <a:spcBef>
                <a:spcPts val="255"/>
              </a:spcBef>
            </a:pPr>
            <a:r>
              <a:rPr lang="cs-CZ" sz="1090" b="0" i="1" strike="noStrike" spc="-15">
                <a:solidFill>
                  <a:srgbClr val="487B78"/>
                </a:solidFill>
                <a:latin typeface="Tw Cen MT Condensed"/>
                <a:ea typeface="DejaVu Sans"/>
              </a:rPr>
              <a:t>J</a:t>
            </a:r>
            <a:r>
              <a:rPr lang="cs-CZ" sz="1090" b="0" i="1" strike="noStrike" spc="9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i="1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46">
                <a:solidFill>
                  <a:srgbClr val="487B78"/>
                </a:solidFill>
                <a:latin typeface="Tw Cen MT Condensed"/>
                <a:ea typeface="DejaVu Sans"/>
              </a:rPr>
              <a:t>d</a:t>
            </a:r>
            <a:r>
              <a:rPr lang="cs-CZ" sz="1090" b="0" i="1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i</a:t>
            </a:r>
            <a:r>
              <a:rPr lang="cs-CZ" sz="1090" b="0" i="1" strike="noStrike" spc="4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090" b="0" i="1" strike="noStrike" spc="72">
                <a:solidFill>
                  <a:srgbClr val="487B78"/>
                </a:solidFill>
                <a:latin typeface="Tw Cen MT Condensed"/>
                <a:ea typeface="DejaVu Sans"/>
              </a:rPr>
              <a:t>g</a:t>
            </a:r>
            <a:r>
              <a:rPr lang="cs-CZ" sz="1090" b="0" i="1" strike="noStrike" spc="32">
                <a:solidFill>
                  <a:srgbClr val="487B78"/>
                </a:solidFill>
                <a:latin typeface="Tw Cen MT Condensed"/>
                <a:ea typeface="DejaVu Sans"/>
              </a:rPr>
              <a:t>nó</a:t>
            </a:r>
            <a:r>
              <a:rPr lang="cs-CZ" sz="1090" b="0" i="1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za</a:t>
            </a:r>
            <a:r>
              <a:rPr lang="cs-CZ" sz="1090" b="0" i="1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4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090" b="0" i="1" strike="noStrike" spc="72">
                <a:solidFill>
                  <a:srgbClr val="487B78"/>
                </a:solidFill>
                <a:latin typeface="Tw Cen MT Condensed"/>
                <a:ea typeface="DejaVu Sans"/>
              </a:rPr>
              <a:t>s</a:t>
            </a:r>
            <a:r>
              <a:rPr lang="cs-CZ" sz="1090" b="0" i="1" strike="noStrike" spc="-38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090" b="0" i="1" strike="noStrike" spc="60">
                <a:solidFill>
                  <a:srgbClr val="487B78"/>
                </a:solidFill>
                <a:latin typeface="Tw Cen MT Condensed"/>
                <a:ea typeface="DejaVu Sans"/>
              </a:rPr>
              <a:t>m</a:t>
            </a:r>
            <a:r>
              <a:rPr lang="cs-CZ" sz="1090" b="0" i="1" strike="noStrike" spc="-9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090" b="0" i="1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090" b="0" i="1" strike="noStrike" spc="24">
                <a:solidFill>
                  <a:srgbClr val="487B78"/>
                </a:solidFill>
                <a:latin typeface="Tw Cen MT Condensed"/>
                <a:ea typeface="DejaVu Sans"/>
              </a:rPr>
              <a:t>u</a:t>
            </a:r>
            <a:r>
              <a:rPr lang="cs-CZ" sz="1090" b="0" i="1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46">
                <a:solidFill>
                  <a:srgbClr val="487B78"/>
                </a:solidFill>
                <a:latin typeface="Tw Cen MT Condensed"/>
                <a:ea typeface="DejaVu Sans"/>
              </a:rPr>
              <a:t>p</a:t>
            </a:r>
            <a:r>
              <a:rPr lang="cs-CZ" sz="1090" b="0" i="1" strike="noStrike" spc="32">
                <a:solidFill>
                  <a:srgbClr val="487B78"/>
                </a:solidFill>
                <a:latin typeface="Tw Cen MT Condensed"/>
                <a:ea typeface="DejaVu Sans"/>
              </a:rPr>
              <a:t>o</a:t>
            </a:r>
            <a:r>
              <a:rPr lang="cs-CZ" sz="1090" b="0" i="1" strike="noStrike" spc="-15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090" b="0" i="1" strike="noStrike" spc="18">
                <a:solidFill>
                  <a:srgbClr val="487B78"/>
                </a:solidFill>
                <a:latin typeface="Tw Cen MT Condensed"/>
                <a:ea typeface="DejaVu Sans"/>
              </a:rPr>
              <a:t>v</a:t>
            </a:r>
            <a:r>
              <a:rPr lang="cs-CZ" sz="1090" b="0" i="1" strike="noStrike" spc="-4">
                <a:solidFill>
                  <a:srgbClr val="487B78"/>
                </a:solidFill>
                <a:latin typeface="Tw Cen MT Condensed"/>
                <a:ea typeface="DejaVu Sans"/>
              </a:rPr>
              <a:t>r</a:t>
            </a:r>
            <a:r>
              <a:rPr lang="cs-CZ" sz="1090" b="0" i="1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z</a:t>
            </a:r>
            <a:r>
              <a:rPr lang="cs-CZ" sz="1090" b="0" i="1" strike="noStrike" spc="18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i="1" strike="noStrike" spc="26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090" b="0" i="1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090" b="0" i="1" strike="noStrike" spc="24">
                <a:solidFill>
                  <a:srgbClr val="487B78"/>
                </a:solidFill>
                <a:latin typeface="Tw Cen MT Condensed"/>
                <a:ea typeface="DejaVu Sans"/>
              </a:rPr>
              <a:t>?</a:t>
            </a:r>
            <a:endParaRPr lang="cs-CZ" sz="1090" b="0" strike="noStrike" spc="-1">
              <a:latin typeface="Arial"/>
            </a:endParaRPr>
          </a:p>
        </p:txBody>
      </p:sp>
      <p:sp>
        <p:nvSpPr>
          <p:cNvPr id="279" name="CustomShape 15"/>
          <p:cNvSpPr/>
          <p:nvPr/>
        </p:nvSpPr>
        <p:spPr>
          <a:xfrm>
            <a:off x="2293560" y="3458160"/>
            <a:ext cx="343512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090" b="0" strike="noStrike" spc="86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roved</a:t>
            </a:r>
            <a:r>
              <a:rPr lang="cs-CZ" sz="1090" b="0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í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sp</a:t>
            </a:r>
            <a:r>
              <a:rPr lang="cs-CZ" sz="1090" b="1" strike="noStrike" spc="-32">
                <a:solidFill>
                  <a:srgbClr val="1CADE4"/>
                </a:solidFill>
                <a:latin typeface="Tw Cen MT Condensed"/>
                <a:ea typeface="DejaVu Sans"/>
              </a:rPr>
              <a:t>i</a:t>
            </a:r>
            <a:r>
              <a:rPr lang="cs-CZ" sz="1090" b="1" strike="noStrike" spc="-9">
                <a:solidFill>
                  <a:srgbClr val="1CADE4"/>
                </a:solidFill>
                <a:latin typeface="Tw Cen MT Condensed"/>
                <a:ea typeface="DejaVu Sans"/>
              </a:rPr>
              <a:t>r</a:t>
            </a:r>
            <a:r>
              <a:rPr lang="cs-CZ" sz="1090" b="1" strike="noStrike" spc="-4">
                <a:solidFill>
                  <a:srgbClr val="1CADE4"/>
                </a:solidFill>
                <a:latin typeface="Tw Cen MT Condensed"/>
                <a:ea typeface="DejaVu Sans"/>
              </a:rPr>
              <a:t>o</a:t>
            </a:r>
            <a:r>
              <a:rPr lang="cs-CZ" sz="109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m</a:t>
            </a:r>
            <a:r>
              <a:rPr lang="cs-CZ" sz="1090" b="1" strike="noStrike" spc="1">
                <a:solidFill>
                  <a:srgbClr val="1CADE4"/>
                </a:solidFill>
                <a:latin typeface="Tw Cen MT Condensed"/>
                <a:ea typeface="DejaVu Sans"/>
              </a:rPr>
              <a:t>e</a:t>
            </a:r>
            <a:r>
              <a:rPr lang="cs-CZ" sz="1090" b="1" strike="noStrike" spc="-4">
                <a:solidFill>
                  <a:srgbClr val="1CADE4"/>
                </a:solidFill>
                <a:latin typeface="Tw Cen MT Condensed"/>
                <a:ea typeface="DejaVu Sans"/>
              </a:rPr>
              <a:t>t</a:t>
            </a:r>
            <a:r>
              <a:rPr lang="cs-CZ" sz="1090" b="1" strike="noStrike" spc="-9">
                <a:solidFill>
                  <a:srgbClr val="1CADE4"/>
                </a:solidFill>
                <a:latin typeface="Tw Cen MT Condensed"/>
                <a:ea typeface="DejaVu Sans"/>
              </a:rPr>
              <a:t>r</a:t>
            </a:r>
            <a:r>
              <a:rPr lang="cs-CZ" sz="1090" b="1" strike="noStrike" spc="-26">
                <a:solidFill>
                  <a:srgbClr val="1CADE4"/>
                </a:solidFill>
                <a:latin typeface="Tw Cen MT Condensed"/>
                <a:ea typeface="DejaVu Sans"/>
              </a:rPr>
              <a:t>i</a:t>
            </a:r>
            <a:r>
              <a:rPr lang="cs-CZ" sz="1090" b="1" strike="noStrike" spc="1">
                <a:solidFill>
                  <a:srgbClr val="1CADE4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55">
                <a:solidFill>
                  <a:srgbClr val="264457"/>
                </a:solidFill>
                <a:latin typeface="Tw Cen MT Condensed"/>
                <a:ea typeface="DejaVu Sans"/>
              </a:rPr>
              <a:t>/ </a:t>
            </a:r>
            <a:r>
              <a:rPr lang="cs-CZ" sz="1090" b="0" strike="noStrike" spc="86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0" strike="noStrike" spc="38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9">
                <a:solidFill>
                  <a:srgbClr val="264457"/>
                </a:solidFill>
                <a:latin typeface="Tw Cen MT Condensed"/>
                <a:ea typeface="DejaVu Sans"/>
              </a:rPr>
              <a:t>F 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te</a:t>
            </a:r>
            <a:r>
              <a:rPr lang="cs-CZ" sz="1090" b="0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tem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8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ev</a:t>
            </a:r>
            <a:r>
              <a:rPr lang="cs-CZ" sz="1090" b="0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0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z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b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il</a:t>
            </a:r>
            <a:r>
              <a:rPr lang="cs-CZ" sz="1090" b="0" strike="noStrike" spc="-24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ty</a:t>
            </a:r>
            <a:endParaRPr lang="cs-CZ" sz="1090" b="0" strike="noStrike" spc="-1">
              <a:latin typeface="Arial"/>
            </a:endParaRPr>
          </a:p>
          <a:p>
            <a:pPr marL="184320" algn="ctr">
              <a:lnSpc>
                <a:spcPct val="100000"/>
              </a:lnSpc>
              <a:spcBef>
                <a:spcPts val="255"/>
              </a:spcBef>
            </a:pPr>
            <a:r>
              <a:rPr lang="cs-CZ" sz="1090" b="0" i="1" strike="noStrike" spc="83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0" i="1" strike="noStrike" spc="49">
                <a:solidFill>
                  <a:srgbClr val="264457"/>
                </a:solidFill>
                <a:latin typeface="Tw Cen MT Condensed"/>
                <a:ea typeface="DejaVu Sans"/>
              </a:rPr>
              <a:t>o</a:t>
            </a:r>
            <a:r>
              <a:rPr lang="cs-CZ" sz="1090" b="0" i="1" strike="noStrike" spc="46">
                <a:solidFill>
                  <a:srgbClr val="264457"/>
                </a:solidFill>
                <a:latin typeface="Tw Cen MT Condensed"/>
                <a:ea typeface="DejaVu Sans"/>
              </a:rPr>
              <a:t>dp</a:t>
            </a:r>
            <a:r>
              <a:rPr lang="cs-CZ" sz="1090" b="0" i="1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o</a:t>
            </a:r>
            <a:r>
              <a:rPr lang="cs-CZ" sz="1090" b="0" i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0" i="1" strike="noStrike" spc="26">
                <a:solidFill>
                  <a:srgbClr val="264457"/>
                </a:solidFill>
                <a:latin typeface="Tw Cen MT Condensed"/>
                <a:ea typeface="DejaVu Sans"/>
              </a:rPr>
              <a:t>u</a:t>
            </a:r>
            <a:r>
              <a:rPr lang="cs-CZ" sz="1090" b="0" i="1" strike="noStrike" spc="-83">
                <a:solidFill>
                  <a:srgbClr val="264457"/>
                </a:solidFill>
                <a:latin typeface="Tw Cen MT Condensed"/>
                <a:ea typeface="DejaVu Sans"/>
              </a:rPr>
              <a:t>j</a:t>
            </a:r>
            <a:r>
              <a:rPr lang="cs-CZ" sz="1090" b="0" i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í </a:t>
            </a:r>
            <a:r>
              <a:rPr lang="cs-CZ" sz="1090" b="0" i="1" strike="noStrike" spc="41">
                <a:solidFill>
                  <a:srgbClr val="264457"/>
                </a:solidFill>
                <a:latin typeface="Tw Cen MT Condensed"/>
                <a:ea typeface="DejaVu Sans"/>
              </a:rPr>
              <a:t>v</a:t>
            </a:r>
            <a:r>
              <a:rPr lang="cs-CZ" sz="1090" b="0" i="1" strike="noStrike" spc="46">
                <a:solidFill>
                  <a:srgbClr val="264457"/>
                </a:solidFill>
                <a:latin typeface="Tw Cen MT Condensed"/>
                <a:ea typeface="DejaVu Sans"/>
              </a:rPr>
              <a:t>ý</a:t>
            </a:r>
            <a:r>
              <a:rPr lang="cs-CZ" sz="1090" b="0" i="1" strike="noStrike" spc="32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i="1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l</a:t>
            </a:r>
            <a:r>
              <a:rPr lang="cs-CZ" sz="1090" b="0" i="1" strike="noStrike" spc="18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i="1" strike="noStrike" spc="26">
                <a:solidFill>
                  <a:srgbClr val="264457"/>
                </a:solidFill>
                <a:latin typeface="Tw Cen MT Condensed"/>
                <a:ea typeface="DejaVu Sans"/>
              </a:rPr>
              <a:t>d</a:t>
            </a:r>
            <a:r>
              <a:rPr lang="cs-CZ" sz="1090" b="0" i="1" strike="noStrike" spc="41">
                <a:solidFill>
                  <a:srgbClr val="264457"/>
                </a:solidFill>
                <a:latin typeface="Tw Cen MT Condensed"/>
                <a:ea typeface="DejaVu Sans"/>
              </a:rPr>
              <a:t>k</a:t>
            </a:r>
            <a:r>
              <a:rPr lang="cs-CZ" sz="1090" b="0" i="1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y </a:t>
            </a:r>
            <a:r>
              <a:rPr lang="cs-CZ" sz="1090" b="0" i="1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46">
                <a:solidFill>
                  <a:srgbClr val="264457"/>
                </a:solidFill>
                <a:latin typeface="Tw Cen MT Condensed"/>
                <a:ea typeface="DejaVu Sans"/>
              </a:rPr>
              <a:t>d</a:t>
            </a:r>
            <a:r>
              <a:rPr lang="cs-CZ" sz="1090" b="0" i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0" i="1" strike="noStrike" spc="41">
                <a:solidFill>
                  <a:srgbClr val="264457"/>
                </a:solidFill>
                <a:latin typeface="Tw Cen MT Condensed"/>
                <a:ea typeface="DejaVu Sans"/>
              </a:rPr>
              <a:t>ag</a:t>
            </a:r>
            <a:r>
              <a:rPr lang="cs-CZ" sz="1090" b="0" i="1" strike="noStrike" spc="32">
                <a:solidFill>
                  <a:srgbClr val="264457"/>
                </a:solidFill>
                <a:latin typeface="Tw Cen MT Condensed"/>
                <a:ea typeface="DejaVu Sans"/>
              </a:rPr>
              <a:t>nó</a:t>
            </a:r>
            <a:r>
              <a:rPr lang="cs-CZ" sz="1090" b="0" i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z</a:t>
            </a:r>
            <a:r>
              <a:rPr lang="cs-CZ" sz="1090" b="0" i="1" strike="noStrike" spc="24">
                <a:solidFill>
                  <a:srgbClr val="264457"/>
                </a:solidFill>
                <a:latin typeface="Tw Cen MT Condensed"/>
                <a:ea typeface="DejaVu Sans"/>
              </a:rPr>
              <a:t>u</a:t>
            </a:r>
            <a:r>
              <a:rPr lang="cs-CZ" sz="1090" b="0" i="1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i="1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i="1" strike="noStrike" spc="72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i="1" strike="noStrike" spc="-38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0" i="1" strike="noStrike" spc="60">
                <a:solidFill>
                  <a:srgbClr val="264457"/>
                </a:solidFill>
                <a:latin typeface="Tw Cen MT Condensed"/>
                <a:ea typeface="DejaVu Sans"/>
              </a:rPr>
              <a:t>m</a:t>
            </a:r>
            <a:r>
              <a:rPr lang="cs-CZ" sz="1090" b="0" i="1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i="1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0" i="1" strike="noStrike" spc="-26">
                <a:solidFill>
                  <a:srgbClr val="264457"/>
                </a:solidFill>
                <a:latin typeface="Tw Cen MT Condensed"/>
                <a:ea typeface="DejaVu Sans"/>
              </a:rPr>
              <a:t>u</a:t>
            </a:r>
            <a:r>
              <a:rPr lang="cs-CZ" sz="1090" b="0" i="1" strike="noStrike" spc="24">
                <a:solidFill>
                  <a:srgbClr val="264457"/>
                </a:solidFill>
                <a:latin typeface="Tw Cen MT Condensed"/>
                <a:ea typeface="DejaVu Sans"/>
              </a:rPr>
              <a:t>?</a:t>
            </a:r>
            <a:endParaRPr lang="cs-CZ" sz="1090" b="0" strike="noStrike" spc="-1">
              <a:latin typeface="Arial"/>
            </a:endParaRPr>
          </a:p>
        </p:txBody>
      </p:sp>
      <p:sp>
        <p:nvSpPr>
          <p:cNvPr id="280" name="CustomShape 16"/>
          <p:cNvSpPr/>
          <p:nvPr/>
        </p:nvSpPr>
        <p:spPr>
          <a:xfrm>
            <a:off x="6035040" y="4701960"/>
            <a:ext cx="2902680" cy="4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520" indent="1080" algn="ctr">
              <a:lnSpc>
                <a:spcPct val="100000"/>
              </a:lnSpc>
              <a:spcBef>
                <a:spcPts val="91"/>
              </a:spcBef>
            </a:pP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Zvá</a:t>
            </a:r>
            <a:r>
              <a:rPr lang="cs-CZ" sz="1090" b="0" strike="noStrike" spc="-32">
                <a:solidFill>
                  <a:srgbClr val="487B78"/>
                </a:solidFill>
                <a:latin typeface="Tw Cen MT Condensed"/>
                <a:ea typeface="DejaVu Sans"/>
              </a:rPr>
              <a:t>ži</a:t>
            </a:r>
            <a:r>
              <a:rPr lang="cs-CZ" sz="1090" b="0" strike="noStrike" spc="-9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26">
                <a:solidFill>
                  <a:srgbClr val="487B78"/>
                </a:solidFill>
                <a:latin typeface="Tw Cen MT Condensed"/>
                <a:ea typeface="DejaVu Sans"/>
              </a:rPr>
              <a:t>l</a:t>
            </a:r>
            <a:r>
              <a:rPr lang="cs-CZ" sz="1090" b="0" strike="noStrike" spc="9">
                <a:solidFill>
                  <a:srgbClr val="487B78"/>
                </a:solidFill>
                <a:latin typeface="Tw Cen MT Condensed"/>
                <a:ea typeface="DejaVu Sans"/>
              </a:rPr>
              <a:t>é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čb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u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jv</a:t>
            </a:r>
            <a:r>
              <a:rPr lang="cs-CZ" sz="1090" b="0" strike="noStrike" spc="-26">
                <a:solidFill>
                  <a:srgbClr val="487B78"/>
                </a:solidFill>
                <a:latin typeface="Tw Cen MT Condensed"/>
                <a:ea typeface="DejaVu Sans"/>
              </a:rPr>
              <a:t>í</a:t>
            </a:r>
            <a:r>
              <a:rPr lang="cs-CZ" sz="1090" b="0" strike="noStrike" spc="4">
                <a:solidFill>
                  <a:srgbClr val="487B78"/>
                </a:solidFill>
                <a:latin typeface="Tw Cen MT Condensed"/>
                <a:ea typeface="DejaVu Sans"/>
              </a:rPr>
              <a:t>ce 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pravd</a:t>
            </a:r>
            <a:r>
              <a:rPr lang="cs-CZ" sz="1090" b="0" strike="noStrike" spc="4">
                <a:solidFill>
                  <a:srgbClr val="487B78"/>
                </a:solidFill>
                <a:latin typeface="Tw Cen MT Condensed"/>
                <a:ea typeface="DejaVu Sans"/>
              </a:rPr>
              <a:t>ě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podobné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d</a:t>
            </a:r>
            <a:r>
              <a:rPr lang="cs-CZ" sz="1090" b="0" strike="noStrike" spc="-32">
                <a:solidFill>
                  <a:srgbClr val="487B78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agn</a:t>
            </a:r>
            <a:r>
              <a:rPr lang="cs-CZ" sz="1090" b="0" strike="noStrike" spc="-4">
                <a:solidFill>
                  <a:srgbClr val="487B78"/>
                </a:solidFill>
                <a:latin typeface="Tw Cen MT Condensed"/>
                <a:ea typeface="DejaVu Sans"/>
              </a:rPr>
              <a:t>ó</a:t>
            </a:r>
            <a:r>
              <a:rPr lang="cs-CZ" sz="1090" b="0" strike="noStrike" spc="-18">
                <a:solidFill>
                  <a:srgbClr val="487B78"/>
                </a:solidFill>
                <a:latin typeface="Tw Cen MT Condensed"/>
                <a:ea typeface="DejaVu Sans"/>
              </a:rPr>
              <a:t>z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y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bo od</a:t>
            </a:r>
            <a:r>
              <a:rPr lang="cs-CZ" sz="1090" b="0" strike="noStrike" spc="-32">
                <a:solidFill>
                  <a:srgbClr val="487B78"/>
                </a:solidFill>
                <a:latin typeface="Tw Cen MT Condensed"/>
                <a:ea typeface="DejaVu Sans"/>
              </a:rPr>
              <a:t>k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á</a:t>
            </a:r>
            <a:r>
              <a:rPr lang="cs-CZ" sz="1090" b="0" strike="noStrike" spc="-38">
                <a:solidFill>
                  <a:srgbClr val="487B78"/>
                </a:solidFill>
                <a:latin typeface="Tw Cen MT Condensed"/>
                <a:ea typeface="DejaVu Sans"/>
              </a:rPr>
              <a:t>z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-9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na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da</a:t>
            </a:r>
            <a:r>
              <a:rPr lang="cs-CZ" sz="1090" b="0" strike="noStrike" spc="-26">
                <a:solidFill>
                  <a:srgbClr val="487B78"/>
                </a:solidFill>
                <a:latin typeface="Tw Cen MT Condensed"/>
                <a:ea typeface="DejaVu Sans"/>
              </a:rPr>
              <a:t>l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š</a:t>
            </a:r>
            <a:r>
              <a:rPr lang="cs-CZ" sz="1090" b="0" strike="noStrike" spc="-32">
                <a:solidFill>
                  <a:srgbClr val="487B78"/>
                </a:solidFill>
                <a:latin typeface="Tw Cen MT Condensed"/>
                <a:ea typeface="DejaVu Sans"/>
              </a:rPr>
              <a:t>í</a:t>
            </a:r>
            <a:r>
              <a:rPr lang="cs-CZ" sz="1090" b="0" strike="noStrike" spc="-49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24">
                <a:solidFill>
                  <a:srgbClr val="487B78"/>
                </a:solidFill>
                <a:latin typeface="Tw Cen MT Condensed"/>
                <a:ea typeface="DejaVu Sans"/>
              </a:rPr>
              <a:t>v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yš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-18">
                <a:solidFill>
                  <a:srgbClr val="487B78"/>
                </a:solidFill>
                <a:latin typeface="Tw Cen MT Condensed"/>
                <a:ea typeface="DejaVu Sans"/>
              </a:rPr>
              <a:t>ř</a:t>
            </a:r>
            <a:r>
              <a:rPr lang="cs-CZ" sz="1090" b="0" strike="noStrike" spc="1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-32">
                <a:solidFill>
                  <a:srgbClr val="487B78"/>
                </a:solidFill>
                <a:latin typeface="Tw Cen MT Condensed"/>
                <a:ea typeface="DejaVu Sans"/>
              </a:rPr>
              <a:t>í</a:t>
            </a:r>
            <a:endParaRPr lang="cs-CZ" sz="1090" b="0" strike="noStrike" spc="-1">
              <a:latin typeface="Arial"/>
            </a:endParaRPr>
          </a:p>
        </p:txBody>
      </p:sp>
      <p:sp>
        <p:nvSpPr>
          <p:cNvPr id="281" name="CustomShape 17"/>
          <p:cNvSpPr/>
          <p:nvPr/>
        </p:nvSpPr>
        <p:spPr>
          <a:xfrm>
            <a:off x="7304040" y="5888160"/>
            <a:ext cx="2993040" cy="54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450" b="1" i="1" strike="noStrike" spc="26">
                <a:solidFill>
                  <a:srgbClr val="487B78"/>
                </a:solidFill>
                <a:latin typeface="Tw Cen MT Condensed"/>
                <a:ea typeface="DejaVu Sans"/>
              </a:rPr>
              <a:t>L</a:t>
            </a:r>
            <a:r>
              <a:rPr lang="cs-CZ" sz="1450" b="1" i="1" strike="noStrike" spc="24">
                <a:solidFill>
                  <a:srgbClr val="487B78"/>
                </a:solidFill>
                <a:latin typeface="Tw Cen MT Condensed"/>
                <a:ea typeface="DejaVu Sans"/>
              </a:rPr>
              <a:t>é</a:t>
            </a:r>
            <a:r>
              <a:rPr lang="cs-CZ" sz="1450" b="1" i="1" strike="noStrike" spc="49">
                <a:solidFill>
                  <a:srgbClr val="487B78"/>
                </a:solidFill>
                <a:latin typeface="Tw Cen MT Condensed"/>
                <a:ea typeface="DejaVu Sans"/>
              </a:rPr>
              <a:t>č</a:t>
            </a:r>
            <a:r>
              <a:rPr lang="cs-CZ" sz="1450" b="1" i="1" strike="noStrike" spc="-32">
                <a:solidFill>
                  <a:srgbClr val="487B78"/>
                </a:solidFill>
                <a:latin typeface="Tw Cen MT Condensed"/>
                <a:ea typeface="DejaVu Sans"/>
              </a:rPr>
              <a:t>i</a:t>
            </a:r>
            <a:r>
              <a:rPr lang="cs-CZ" sz="1450" b="1" i="1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t </a:t>
            </a:r>
            <a:endParaRPr lang="cs-CZ" sz="1450" b="0" strike="noStrike" spc="-1">
              <a:latin typeface="Arial"/>
            </a:endParaRPr>
          </a:p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450" b="1" i="1" strike="noStrike" spc="63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450" b="1" i="1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L</a:t>
            </a:r>
            <a:r>
              <a:rPr lang="cs-CZ" sz="1450" b="1" i="1" strike="noStrike" spc="49">
                <a:solidFill>
                  <a:srgbClr val="487B78"/>
                </a:solidFill>
                <a:latin typeface="Tw Cen MT Condensed"/>
                <a:ea typeface="DejaVu Sans"/>
              </a:rPr>
              <a:t>T</a:t>
            </a:r>
            <a:r>
              <a:rPr lang="cs-CZ" sz="1450" b="1" i="1" strike="noStrike" spc="38">
                <a:solidFill>
                  <a:srgbClr val="487B78"/>
                </a:solidFill>
                <a:latin typeface="Tw Cen MT Condensed"/>
                <a:ea typeface="DejaVu Sans"/>
              </a:rPr>
              <a:t>E</a:t>
            </a:r>
            <a:r>
              <a:rPr lang="cs-CZ" sz="1450" b="1" i="1" strike="noStrike" spc="77">
                <a:solidFill>
                  <a:srgbClr val="487B78"/>
                </a:solidFill>
                <a:latin typeface="Tw Cen MT Condensed"/>
                <a:ea typeface="DejaVu Sans"/>
              </a:rPr>
              <a:t>R</a:t>
            </a:r>
            <a:r>
              <a:rPr lang="cs-CZ" sz="1450" b="1" i="1" strike="noStrike" spc="89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450" b="1" i="1" strike="noStrike" spc="-1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450" b="1" i="1" strike="noStrike" spc="24">
                <a:solidFill>
                  <a:srgbClr val="487B78"/>
                </a:solidFill>
                <a:latin typeface="Tw Cen MT Condensed"/>
                <a:ea typeface="DejaVu Sans"/>
              </a:rPr>
              <a:t>TIV</a:t>
            </a:r>
            <a:r>
              <a:rPr lang="cs-CZ" sz="1450" b="1" i="1" strike="noStrike" spc="100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450" b="1" i="1" strike="noStrike" spc="-18">
                <a:solidFill>
                  <a:srgbClr val="487B78"/>
                </a:solidFill>
                <a:latin typeface="Tw Cen MT Condensed"/>
                <a:ea typeface="DejaVu Sans"/>
              </a:rPr>
              <a:t>Í</a:t>
            </a:r>
            <a:r>
              <a:rPr lang="cs-CZ" sz="1450" b="1" i="1" strike="noStrike" spc="-41">
                <a:solidFill>
                  <a:srgbClr val="487B78"/>
                </a:solidFill>
                <a:latin typeface="Tw Cen MT Condensed"/>
                <a:ea typeface="DejaVu Sans"/>
              </a:rPr>
              <a:t> </a:t>
            </a:r>
            <a:r>
              <a:rPr lang="cs-CZ" sz="1450" b="1" i="1" strike="noStrike" spc="32">
                <a:solidFill>
                  <a:srgbClr val="487B78"/>
                </a:solidFill>
                <a:latin typeface="Tw Cen MT Condensed"/>
                <a:ea typeface="DejaVu Sans"/>
              </a:rPr>
              <a:t>DI</a:t>
            </a:r>
            <a:r>
              <a:rPr lang="cs-CZ" sz="1450" b="1" i="1" strike="noStrike" spc="46">
                <a:solidFill>
                  <a:srgbClr val="487B78"/>
                </a:solidFill>
                <a:latin typeface="Tw Cen MT Condensed"/>
                <a:ea typeface="DejaVu Sans"/>
              </a:rPr>
              <a:t>A</a:t>
            </a:r>
            <a:r>
              <a:rPr lang="cs-CZ" sz="1450" b="1" i="1" strike="noStrike" spc="69">
                <a:solidFill>
                  <a:srgbClr val="487B78"/>
                </a:solidFill>
                <a:latin typeface="Tw Cen MT Condensed"/>
                <a:ea typeface="DejaVu Sans"/>
              </a:rPr>
              <a:t>G</a:t>
            </a:r>
            <a:r>
              <a:rPr lang="cs-CZ" sz="1450" b="1" i="1" strike="noStrike" spc="89">
                <a:solidFill>
                  <a:srgbClr val="487B78"/>
                </a:solidFill>
                <a:latin typeface="Tw Cen MT Condensed"/>
                <a:ea typeface="DejaVu Sans"/>
              </a:rPr>
              <a:t>N</a:t>
            </a:r>
            <a:r>
              <a:rPr lang="cs-CZ" sz="1450" b="1" i="1" strike="noStrike" spc="63">
                <a:solidFill>
                  <a:srgbClr val="487B78"/>
                </a:solidFill>
                <a:latin typeface="Tw Cen MT Condensed"/>
                <a:ea typeface="DejaVu Sans"/>
              </a:rPr>
              <a:t>Ó</a:t>
            </a:r>
            <a:r>
              <a:rPr lang="cs-CZ" sz="1450" b="1" i="1" strike="noStrike" spc="49">
                <a:solidFill>
                  <a:srgbClr val="487B78"/>
                </a:solidFill>
                <a:latin typeface="Tw Cen MT Condensed"/>
                <a:ea typeface="DejaVu Sans"/>
              </a:rPr>
              <a:t>Z</a:t>
            </a:r>
            <a:r>
              <a:rPr lang="cs-CZ" sz="1450" b="1" i="1" strike="noStrike" spc="69">
                <a:solidFill>
                  <a:srgbClr val="487B78"/>
                </a:solidFill>
                <a:latin typeface="Tw Cen MT Condensed"/>
                <a:ea typeface="DejaVu Sans"/>
              </a:rPr>
              <a:t>U</a:t>
            </a:r>
            <a:endParaRPr lang="cs-CZ" sz="1450" b="0" strike="noStrike" spc="-1">
              <a:latin typeface="Arial"/>
            </a:endParaRPr>
          </a:p>
        </p:txBody>
      </p:sp>
      <p:sp>
        <p:nvSpPr>
          <p:cNvPr id="282" name="CustomShape 18"/>
          <p:cNvSpPr/>
          <p:nvPr/>
        </p:nvSpPr>
        <p:spPr>
          <a:xfrm>
            <a:off x="4092840" y="5959800"/>
            <a:ext cx="16020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26">
                <a:solidFill>
                  <a:srgbClr val="004B85"/>
                </a:solidFill>
                <a:latin typeface="Tw Cen MT Condensed"/>
                <a:ea typeface="DejaVu Sans"/>
              </a:rPr>
              <a:t>L</a:t>
            </a:r>
            <a:r>
              <a:rPr lang="cs-CZ" sz="1629" b="1" i="1" strike="noStrike" spc="24">
                <a:solidFill>
                  <a:srgbClr val="004B85"/>
                </a:solidFill>
                <a:latin typeface="Tw Cen MT Condensed"/>
                <a:ea typeface="DejaVu Sans"/>
              </a:rPr>
              <a:t>é</a:t>
            </a:r>
            <a:r>
              <a:rPr lang="cs-CZ" sz="1629" b="1" i="1" strike="noStrike" spc="-1">
                <a:solidFill>
                  <a:srgbClr val="004B85"/>
                </a:solidFill>
                <a:latin typeface="Tw Cen MT Condensed"/>
                <a:ea typeface="DejaVu Sans"/>
              </a:rPr>
              <a:t>či</a:t>
            </a:r>
            <a:r>
              <a:rPr lang="cs-CZ" sz="1629" b="1" i="1" strike="noStrike" spc="-9">
                <a:solidFill>
                  <a:srgbClr val="004B85"/>
                </a:solidFill>
                <a:latin typeface="Tw Cen MT Condensed"/>
                <a:ea typeface="DejaVu Sans"/>
              </a:rPr>
              <a:t>t</a:t>
            </a:r>
            <a:r>
              <a:rPr lang="cs-CZ" sz="1629" b="1" i="1" strike="noStrike" spc="-41">
                <a:solidFill>
                  <a:srgbClr val="004B85"/>
                </a:solidFill>
                <a:latin typeface="Tw Cen MT Condensed"/>
                <a:ea typeface="DejaVu Sans"/>
              </a:rPr>
              <a:t> </a:t>
            </a:r>
            <a:r>
              <a:rPr lang="cs-CZ" sz="1629" b="1" i="1" strike="noStrike" spc="72">
                <a:solidFill>
                  <a:srgbClr val="004B85"/>
                </a:solidFill>
                <a:latin typeface="Tw Cen MT Condensed"/>
                <a:ea typeface="DejaVu Sans"/>
              </a:rPr>
              <a:t>A</a:t>
            </a:r>
            <a:r>
              <a:rPr lang="cs-CZ" sz="1629" b="1" i="1" strike="noStrike" spc="94">
                <a:solidFill>
                  <a:srgbClr val="004B85"/>
                </a:solidFill>
                <a:latin typeface="Tw Cen MT Condensed"/>
                <a:ea typeface="DejaVu Sans"/>
              </a:rPr>
              <a:t>S</a:t>
            </a:r>
            <a:r>
              <a:rPr lang="cs-CZ" sz="1629" b="1" i="1" strike="noStrike" spc="46">
                <a:solidFill>
                  <a:srgbClr val="004B85"/>
                </a:solidFill>
                <a:latin typeface="Tw Cen MT Condensed"/>
                <a:ea typeface="DejaVu Sans"/>
              </a:rPr>
              <a:t>T</a:t>
            </a:r>
            <a:r>
              <a:rPr lang="cs-CZ" sz="1629" b="1" i="1" strike="noStrike" spc="117">
                <a:solidFill>
                  <a:srgbClr val="004B85"/>
                </a:solidFill>
                <a:latin typeface="Tw Cen MT Condensed"/>
                <a:ea typeface="DejaVu Sans"/>
              </a:rPr>
              <a:t>M</a:t>
            </a:r>
            <a:r>
              <a:rPr lang="cs-CZ" sz="1629" b="1" i="1" strike="noStrike" spc="55">
                <a:solidFill>
                  <a:srgbClr val="004B85"/>
                </a:solidFill>
                <a:latin typeface="Tw Cen MT Condensed"/>
                <a:ea typeface="DejaVu Sans"/>
              </a:rPr>
              <a:t>A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283" name="CustomShape 19"/>
          <p:cNvSpPr/>
          <p:nvPr/>
        </p:nvSpPr>
        <p:spPr>
          <a:xfrm>
            <a:off x="1345680" y="4639680"/>
            <a:ext cx="3957840" cy="6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63080">
              <a:lnSpc>
                <a:spcPct val="100000"/>
              </a:lnSpc>
              <a:spcBef>
                <a:spcPts val="629"/>
              </a:spcBef>
            </a:pPr>
            <a:r>
              <a:rPr lang="cs-CZ" sz="1090" b="0" strike="noStrike" spc="38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mp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-9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0" strike="noStrike" spc="-26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c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k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á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26">
                <a:solidFill>
                  <a:srgbClr val="264457"/>
                </a:solidFill>
                <a:latin typeface="Tw Cen MT Condensed"/>
                <a:ea typeface="DejaVu Sans"/>
              </a:rPr>
              <a:t>l</a:t>
            </a:r>
            <a:r>
              <a:rPr lang="cs-CZ" sz="1090" b="0" strike="noStrike" spc="9">
                <a:solidFill>
                  <a:srgbClr val="264457"/>
                </a:solidFill>
                <a:latin typeface="Tw Cen MT Condensed"/>
                <a:ea typeface="DejaVu Sans"/>
              </a:rPr>
              <a:t>éč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ba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pomo</a:t>
            </a:r>
            <a:r>
              <a:rPr lang="cs-CZ" sz="1090" b="0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c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í 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5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K</a:t>
            </a:r>
            <a:r>
              <a:rPr lang="cs-CZ" sz="1090" b="0" strike="noStrike" spc="32">
                <a:solidFill>
                  <a:srgbClr val="264457"/>
                </a:solidFill>
                <a:latin typeface="Tw Cen MT Condensed"/>
                <a:ea typeface="DejaVu Sans"/>
              </a:rPr>
              <a:t>S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60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9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72">
                <a:solidFill>
                  <a:srgbClr val="264457"/>
                </a:solidFill>
                <a:latin typeface="Tw Cen MT Condensed"/>
                <a:ea typeface="DejaVu Sans"/>
              </a:rPr>
              <a:t>B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pod</a:t>
            </a:r>
            <a:r>
              <a:rPr lang="cs-CZ" sz="1090" b="0" strike="noStrike" spc="-26">
                <a:solidFill>
                  <a:srgbClr val="264457"/>
                </a:solidFill>
                <a:latin typeface="Tw Cen MT Condensed"/>
                <a:ea typeface="DejaVu Sans"/>
              </a:rPr>
              <a:t>l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pot</a:t>
            </a:r>
            <a:r>
              <a:rPr lang="cs-CZ" sz="1090" b="0" strike="noStrike" spc="-18">
                <a:solidFill>
                  <a:srgbClr val="264457"/>
                </a:solidFill>
                <a:latin typeface="Tw Cen MT Condensed"/>
                <a:ea typeface="DejaVu Sans"/>
              </a:rPr>
              <a:t>ř</a:t>
            </a:r>
            <a:r>
              <a:rPr lang="cs-CZ" sz="1090" b="0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by</a:t>
            </a:r>
            <a:endParaRPr lang="cs-CZ" sz="1090" b="0" strike="noStrike" spc="-1">
              <a:latin typeface="Arial"/>
            </a:endParaRPr>
          </a:p>
          <a:p>
            <a:pPr marL="163080">
              <a:lnSpc>
                <a:spcPct val="100000"/>
              </a:lnSpc>
              <a:spcBef>
                <a:spcPts val="258"/>
              </a:spcBef>
            </a:pPr>
            <a:r>
              <a:rPr lang="cs-CZ" sz="1090" b="0" strike="noStrike" spc="18">
                <a:solidFill>
                  <a:srgbClr val="264457"/>
                </a:solidFill>
                <a:latin typeface="Tw Cen MT Condensed"/>
                <a:ea typeface="DejaVu Sans"/>
              </a:rPr>
              <a:t>    Z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hodno</a:t>
            </a:r>
            <a:r>
              <a:rPr lang="cs-CZ" sz="1090" b="0" strike="noStrike" spc="9">
                <a:solidFill>
                  <a:srgbClr val="264457"/>
                </a:solidFill>
                <a:latin typeface="Tw Cen MT Condensed"/>
                <a:ea typeface="DejaVu Sans"/>
              </a:rPr>
              <a:t>c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en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í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odpov</a:t>
            </a:r>
            <a:r>
              <a:rPr lang="cs-CZ" sz="1090" b="0" strike="noStrike" spc="9">
                <a:solidFill>
                  <a:srgbClr val="264457"/>
                </a:solidFill>
                <a:latin typeface="Tw Cen MT Condensed"/>
                <a:ea typeface="DejaVu Sans"/>
              </a:rPr>
              <a:t>ě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d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endParaRPr lang="cs-CZ" sz="1090" b="0" strike="noStrike" spc="-1">
              <a:latin typeface="Arial"/>
            </a:endParaRPr>
          </a:p>
          <a:p>
            <a:pPr marL="163080">
              <a:lnSpc>
                <a:spcPct val="100000"/>
              </a:lnSpc>
              <a:spcBef>
                <a:spcPts val="258"/>
              </a:spcBef>
            </a:pP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     </a:t>
            </a:r>
            <a:r>
              <a:rPr lang="cs-CZ" sz="1090" b="0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D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agno</a:t>
            </a:r>
            <a:r>
              <a:rPr lang="cs-CZ" sz="1090" b="0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4">
                <a:solidFill>
                  <a:srgbClr val="264457"/>
                </a:solidFill>
                <a:latin typeface="Tw Cen MT Condensed"/>
                <a:ea typeface="DejaVu Sans"/>
              </a:rPr>
              <a:t>tic</a:t>
            </a:r>
            <a:r>
              <a:rPr lang="cs-CZ" sz="1090" b="0" strike="noStrike" spc="-24">
                <a:solidFill>
                  <a:srgbClr val="264457"/>
                </a:solidFill>
                <a:latin typeface="Tw Cen MT Condensed"/>
                <a:ea typeface="DejaVu Sans"/>
              </a:rPr>
              <a:t>k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é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5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1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15">
                <a:solidFill>
                  <a:srgbClr val="264457"/>
                </a:solidFill>
                <a:latin typeface="Tw Cen MT Condensed"/>
                <a:ea typeface="DejaVu Sans"/>
              </a:rPr>
              <a:t>t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ován</a:t>
            </a:r>
            <a:r>
              <a:rPr lang="cs-CZ" sz="1090" b="0" strike="noStrike" spc="-32">
                <a:solidFill>
                  <a:srgbClr val="264457"/>
                </a:solidFill>
                <a:latin typeface="Tw Cen MT Condensed"/>
                <a:ea typeface="DejaVu Sans"/>
              </a:rPr>
              <a:t>í 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v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p</a:t>
            </a:r>
            <a:r>
              <a:rPr lang="cs-CZ" sz="1090" b="0" strike="noStrike" spc="-9">
                <a:solidFill>
                  <a:srgbClr val="264457"/>
                </a:solidFill>
                <a:latin typeface="Tw Cen MT Condensed"/>
                <a:ea typeface="DejaVu Sans"/>
              </a:rPr>
              <a:t>r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ůb</a:t>
            </a:r>
            <a:r>
              <a:rPr lang="cs-CZ" sz="1090" b="0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ě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hu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38">
                <a:solidFill>
                  <a:srgbClr val="264457"/>
                </a:solidFill>
                <a:latin typeface="Tw Cen MT Condensed"/>
                <a:ea typeface="DejaVu Sans"/>
              </a:rPr>
              <a:t>1</a:t>
            </a:r>
            <a:r>
              <a:rPr lang="cs-CZ" sz="1090" b="0" strike="noStrike" spc="-15">
                <a:solidFill>
                  <a:srgbClr val="264457"/>
                </a:solidFill>
                <a:latin typeface="Tw Cen MT Condensed"/>
                <a:ea typeface="DejaVu Sans"/>
              </a:rPr>
              <a:t>–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3</a:t>
            </a:r>
            <a:r>
              <a:rPr lang="cs-CZ" sz="1090" b="0" strike="noStrike" spc="-49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m</a:t>
            </a:r>
            <a:r>
              <a:rPr lang="cs-CZ" sz="1090" b="0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ě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26">
                <a:solidFill>
                  <a:srgbClr val="264457"/>
                </a:solidFill>
                <a:latin typeface="Tw Cen MT Condensed"/>
                <a:ea typeface="DejaVu Sans"/>
              </a:rPr>
              <a:t>í</a:t>
            </a:r>
            <a:r>
              <a:rPr lang="cs-CZ" sz="1090" b="0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c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ů</a:t>
            </a:r>
            <a:endParaRPr lang="cs-CZ" sz="1090" b="0" strike="noStrike" spc="-1">
              <a:latin typeface="Arial"/>
            </a:endParaRPr>
          </a:p>
        </p:txBody>
      </p:sp>
      <p:sp>
        <p:nvSpPr>
          <p:cNvPr id="284" name="CustomShape 20"/>
          <p:cNvSpPr/>
          <p:nvPr/>
        </p:nvSpPr>
        <p:spPr>
          <a:xfrm rot="5400000">
            <a:off x="7137360" y="-172440"/>
            <a:ext cx="897480" cy="32839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6882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21"/>
          <p:cNvSpPr/>
          <p:nvPr/>
        </p:nvSpPr>
        <p:spPr>
          <a:xfrm rot="10800000">
            <a:off x="9076680" y="2949120"/>
            <a:ext cx="897480" cy="9712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6882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22"/>
          <p:cNvSpPr/>
          <p:nvPr/>
        </p:nvSpPr>
        <p:spPr>
          <a:xfrm>
            <a:off x="10008360" y="2950920"/>
            <a:ext cx="437760" cy="2686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23"/>
          <p:cNvSpPr/>
          <p:nvPr/>
        </p:nvSpPr>
        <p:spPr>
          <a:xfrm>
            <a:off x="4051800" y="1541880"/>
            <a:ext cx="437760" cy="378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24"/>
          <p:cNvSpPr/>
          <p:nvPr/>
        </p:nvSpPr>
        <p:spPr>
          <a:xfrm>
            <a:off x="4017600" y="4167360"/>
            <a:ext cx="437760" cy="378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25"/>
          <p:cNvSpPr/>
          <p:nvPr/>
        </p:nvSpPr>
        <p:spPr>
          <a:xfrm>
            <a:off x="4051800" y="2835720"/>
            <a:ext cx="437760" cy="378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6"/>
          <p:cNvSpPr/>
          <p:nvPr/>
        </p:nvSpPr>
        <p:spPr>
          <a:xfrm>
            <a:off x="5317200" y="4188600"/>
            <a:ext cx="437760" cy="1472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27"/>
          <p:cNvSpPr/>
          <p:nvPr/>
        </p:nvSpPr>
        <p:spPr>
          <a:xfrm>
            <a:off x="1593000" y="4117680"/>
            <a:ext cx="437760" cy="378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28"/>
          <p:cNvSpPr/>
          <p:nvPr/>
        </p:nvSpPr>
        <p:spPr>
          <a:xfrm rot="5400000" flipV="1">
            <a:off x="2295360" y="2258640"/>
            <a:ext cx="897480" cy="2326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29"/>
          <p:cNvSpPr/>
          <p:nvPr/>
        </p:nvSpPr>
        <p:spPr>
          <a:xfrm>
            <a:off x="5877000" y="2246400"/>
            <a:ext cx="956160" cy="43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30"/>
          <p:cNvSpPr/>
          <p:nvPr/>
        </p:nvSpPr>
        <p:spPr>
          <a:xfrm>
            <a:off x="5730840" y="3534120"/>
            <a:ext cx="253080" cy="43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31"/>
          <p:cNvSpPr/>
          <p:nvPr/>
        </p:nvSpPr>
        <p:spPr>
          <a:xfrm rot="5400000">
            <a:off x="7265160" y="4119840"/>
            <a:ext cx="354240" cy="43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32"/>
          <p:cNvSpPr/>
          <p:nvPr/>
        </p:nvSpPr>
        <p:spPr>
          <a:xfrm>
            <a:off x="9438480" y="5096880"/>
            <a:ext cx="6912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004B85"/>
                </a:solidFill>
                <a:latin typeface="Tw Cen MT Condensed"/>
                <a:ea typeface="DejaVu Sans"/>
              </a:rPr>
              <a:t>ANO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297" name="CustomShape 33"/>
          <p:cNvSpPr/>
          <p:nvPr/>
        </p:nvSpPr>
        <p:spPr>
          <a:xfrm>
            <a:off x="1881000" y="2769840"/>
            <a:ext cx="4829400" cy="4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lang="cs-CZ" sz="1090" b="0" strike="noStrike" spc="1">
                <a:solidFill>
                  <a:srgbClr val="231F20"/>
                </a:solidFill>
                <a:latin typeface="Tw Cen MT Condensed"/>
                <a:ea typeface="DejaVu Sans"/>
              </a:rPr>
              <a:t>K</a:t>
            </a:r>
            <a:r>
              <a:rPr lang="cs-CZ" sz="1090" b="0" strike="noStrike" spc="-18">
                <a:solidFill>
                  <a:srgbClr val="231F20"/>
                </a:solidFill>
                <a:latin typeface="Tw Cen MT Condensed"/>
                <a:ea typeface="DejaVu Sans"/>
              </a:rPr>
              <a:t>li</a:t>
            </a:r>
            <a:r>
              <a:rPr lang="cs-CZ" sz="109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n</a:t>
            </a:r>
            <a:r>
              <a:rPr lang="cs-CZ" sz="1090" b="0" strike="noStrike" spc="-15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1090" b="0" strike="noStrike" spc="9">
                <a:solidFill>
                  <a:srgbClr val="231F20"/>
                </a:solidFill>
                <a:latin typeface="Tw Cen MT Condensed"/>
                <a:ea typeface="DejaVu Sans"/>
              </a:rPr>
              <a:t>c</a:t>
            </a:r>
            <a:r>
              <a:rPr lang="cs-CZ" sz="109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ky</a:t>
            </a:r>
            <a:r>
              <a:rPr lang="cs-CZ" sz="1090" b="0" strike="noStrike" spc="-41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ur</a:t>
            </a:r>
            <a:r>
              <a:rPr lang="cs-CZ" sz="109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g</a:t>
            </a:r>
            <a:r>
              <a:rPr lang="cs-CZ" sz="1090" b="0" strike="noStrike" spc="4">
                <a:solidFill>
                  <a:srgbClr val="231F20"/>
                </a:solidFill>
                <a:latin typeface="Tw Cen MT Condensed"/>
                <a:ea typeface="DejaVu Sans"/>
              </a:rPr>
              <a:t>e</a:t>
            </a:r>
            <a:r>
              <a:rPr lang="cs-CZ" sz="109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ntn</a:t>
            </a:r>
            <a:r>
              <a:rPr lang="cs-CZ" sz="1090" b="0" strike="noStrike" spc="-24">
                <a:solidFill>
                  <a:srgbClr val="231F20"/>
                </a:solidFill>
                <a:latin typeface="Tw Cen MT Condensed"/>
                <a:ea typeface="DejaVu Sans"/>
              </a:rPr>
              <a:t>í</a:t>
            </a:r>
            <a:r>
              <a:rPr lang="cs-CZ" sz="1090" b="0" strike="noStrike" spc="-41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1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09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ta</a:t>
            </a:r>
            <a:r>
              <a:rPr lang="cs-CZ" sz="109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v</a:t>
            </a:r>
            <a:endParaRPr lang="cs-CZ" sz="1090" b="0" strike="noStrike" spc="-1">
              <a:latin typeface="Arial"/>
            </a:endParaRPr>
          </a:p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lang="cs-CZ" sz="1090" b="0" strike="noStrike" spc="-26">
                <a:solidFill>
                  <a:srgbClr val="264457"/>
                </a:solidFill>
                <a:latin typeface="Tw Cen MT Condensed"/>
                <a:ea typeface="DejaVu Sans"/>
              </a:rPr>
              <a:t>Ji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ná dg.</a:t>
            </a:r>
            <a:r>
              <a:rPr lang="cs-CZ" sz="1090" b="0" strike="noStrike" spc="-41">
                <a:solidFill>
                  <a:srgbClr val="264457"/>
                </a:solidFill>
                <a:latin typeface="Tw Cen MT Condensed"/>
                <a:ea typeface="DejaVu Sans"/>
              </a:rPr>
              <a:t> 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nepr</a:t>
            </a:r>
            <a:r>
              <a:rPr lang="cs-CZ" sz="1090" b="0" strike="noStrike" spc="-4">
                <a:solidFill>
                  <a:srgbClr val="264457"/>
                </a:solidFill>
                <a:latin typeface="Tw Cen MT Condensed"/>
                <a:ea typeface="DejaVu Sans"/>
              </a:rPr>
              <a:t>a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vd</a:t>
            </a:r>
            <a:r>
              <a:rPr lang="cs-CZ" sz="1090" b="0" strike="noStrike" spc="4">
                <a:solidFill>
                  <a:srgbClr val="264457"/>
                </a:solidFill>
                <a:latin typeface="Tw Cen MT Condensed"/>
                <a:ea typeface="DejaVu Sans"/>
              </a:rPr>
              <a:t>ě</a:t>
            </a:r>
            <a:r>
              <a:rPr lang="cs-CZ" sz="1090" b="0" strike="noStrike" spc="-1">
                <a:solidFill>
                  <a:srgbClr val="264457"/>
                </a:solidFill>
                <a:latin typeface="Tw Cen MT Condensed"/>
                <a:ea typeface="DejaVu Sans"/>
              </a:rPr>
              <a:t>podobná</a:t>
            </a:r>
            <a:endParaRPr lang="cs-CZ" sz="1090" b="0" strike="noStrike" spc="-1">
              <a:latin typeface="Arial"/>
            </a:endParaRPr>
          </a:p>
        </p:txBody>
      </p:sp>
      <p:sp>
        <p:nvSpPr>
          <p:cNvPr id="298" name="CustomShape 34"/>
          <p:cNvSpPr/>
          <p:nvPr/>
        </p:nvSpPr>
        <p:spPr>
          <a:xfrm>
            <a:off x="1484280" y="3811320"/>
            <a:ext cx="6912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004B85"/>
                </a:solidFill>
                <a:latin typeface="Tw Cen MT Condensed"/>
                <a:ea typeface="DejaVu Sans"/>
              </a:rPr>
              <a:t>ANO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299" name="CustomShape 35"/>
          <p:cNvSpPr/>
          <p:nvPr/>
        </p:nvSpPr>
        <p:spPr>
          <a:xfrm>
            <a:off x="3353400" y="1578960"/>
            <a:ext cx="6912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004B85"/>
                </a:solidFill>
                <a:latin typeface="Tw Cen MT Condensed"/>
                <a:ea typeface="DejaVu Sans"/>
              </a:rPr>
              <a:t>ANO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300" name="CustomShape 36"/>
          <p:cNvSpPr/>
          <p:nvPr/>
        </p:nvSpPr>
        <p:spPr>
          <a:xfrm>
            <a:off x="4491000" y="2930040"/>
            <a:ext cx="6912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004B85"/>
                </a:solidFill>
                <a:latin typeface="Tw Cen MT Condensed"/>
                <a:ea typeface="DejaVu Sans"/>
              </a:rPr>
              <a:t>ANO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301" name="CustomShape 37"/>
          <p:cNvSpPr/>
          <p:nvPr/>
        </p:nvSpPr>
        <p:spPr>
          <a:xfrm>
            <a:off x="3353400" y="4188600"/>
            <a:ext cx="6912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004B85"/>
                </a:solidFill>
                <a:latin typeface="Tw Cen MT Condensed"/>
                <a:ea typeface="DejaVu Sans"/>
              </a:rPr>
              <a:t>ANO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302" name="CustomShape 38"/>
          <p:cNvSpPr/>
          <p:nvPr/>
        </p:nvSpPr>
        <p:spPr>
          <a:xfrm rot="16200000">
            <a:off x="5188320" y="4780080"/>
            <a:ext cx="69084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004B85"/>
                </a:solidFill>
                <a:latin typeface="Tw Cen MT Condensed"/>
                <a:ea typeface="DejaVu Sans"/>
              </a:rPr>
              <a:t>ANO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303" name="CustomShape 39"/>
          <p:cNvSpPr/>
          <p:nvPr/>
        </p:nvSpPr>
        <p:spPr>
          <a:xfrm>
            <a:off x="6890400" y="969840"/>
            <a:ext cx="5130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487B78"/>
                </a:solidFill>
                <a:latin typeface="Tw Cen MT Condensed"/>
                <a:ea typeface="DejaVu Sans"/>
              </a:rPr>
              <a:t>NE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304" name="CustomShape 40"/>
          <p:cNvSpPr/>
          <p:nvPr/>
        </p:nvSpPr>
        <p:spPr>
          <a:xfrm>
            <a:off x="6023520" y="2298600"/>
            <a:ext cx="5130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487B78"/>
                </a:solidFill>
                <a:latin typeface="Tw Cen MT Condensed"/>
                <a:ea typeface="DejaVu Sans"/>
              </a:rPr>
              <a:t>NE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305" name="CustomShape 41"/>
          <p:cNvSpPr/>
          <p:nvPr/>
        </p:nvSpPr>
        <p:spPr>
          <a:xfrm>
            <a:off x="9133560" y="3530160"/>
            <a:ext cx="5130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487B78"/>
                </a:solidFill>
                <a:latin typeface="Tw Cen MT Condensed"/>
                <a:ea typeface="DejaVu Sans"/>
              </a:rPr>
              <a:t>NE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306" name="CustomShape 42"/>
          <p:cNvSpPr/>
          <p:nvPr/>
        </p:nvSpPr>
        <p:spPr>
          <a:xfrm>
            <a:off x="6801480" y="4172400"/>
            <a:ext cx="5130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487B78"/>
                </a:solidFill>
                <a:latin typeface="Tw Cen MT Condensed"/>
                <a:ea typeface="DejaVu Sans"/>
              </a:rPr>
              <a:t>NE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307" name="CustomShape 43"/>
          <p:cNvSpPr/>
          <p:nvPr/>
        </p:nvSpPr>
        <p:spPr>
          <a:xfrm>
            <a:off x="5576040" y="3245760"/>
            <a:ext cx="5130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1520" algn="ctr">
              <a:lnSpc>
                <a:spcPct val="100000"/>
              </a:lnSpc>
              <a:spcBef>
                <a:spcPts val="91"/>
              </a:spcBef>
            </a:pPr>
            <a:r>
              <a:rPr lang="cs-CZ" sz="1629" b="1" i="1" strike="noStrike" spc="72">
                <a:solidFill>
                  <a:srgbClr val="487B78"/>
                </a:solidFill>
                <a:latin typeface="Tw Cen MT Condensed"/>
                <a:ea typeface="DejaVu Sans"/>
              </a:rPr>
              <a:t>NE</a:t>
            </a:r>
            <a:endParaRPr lang="cs-CZ" sz="1629" b="0" strike="noStrike" spc="-1">
              <a:latin typeface="Arial"/>
            </a:endParaRPr>
          </a:p>
        </p:txBody>
      </p:sp>
      <p:sp>
        <p:nvSpPr>
          <p:cNvPr id="308" name="CustomShape 44"/>
          <p:cNvSpPr/>
          <p:nvPr/>
        </p:nvSpPr>
        <p:spPr>
          <a:xfrm>
            <a:off x="150480" y="658980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024200" y="585360"/>
            <a:ext cx="9718200" cy="14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Léčba astmatu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858320" y="2153160"/>
            <a:ext cx="964836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91440" indent="-89640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80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Cílem léčby </a:t>
            </a:r>
            <a:r>
              <a:rPr lang="cs-CZ" sz="28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je kontrola klinických projevů v dlouhodobém horizontu.</a:t>
            </a:r>
            <a:endParaRPr lang="cs-CZ" sz="2800" b="0" strike="noStrike" spc="-1">
              <a:latin typeface="Arial"/>
            </a:endParaRPr>
          </a:p>
          <a:p>
            <a:pPr marL="91440" indent="-89640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</a:pPr>
            <a:endParaRPr lang="cs-CZ" sz="2800" b="0" strike="noStrike" spc="-1">
              <a:latin typeface="Arial"/>
            </a:endParaRPr>
          </a:p>
          <a:p>
            <a:pPr marL="91440" indent="-89640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 Žádné vážné akutní exacerbace.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 Téměř normální nebo normální plicní funkce.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 Minimální nebo žádná potřeba úlevových léků.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 Neomezená možnost fyzické aktivity.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2131920" y="671040"/>
            <a:ext cx="8344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Medikamentozní léčba</a:t>
            </a:r>
            <a:r>
              <a:t/>
            </a:r>
            <a:br/>
            <a:endParaRPr lang="cs-CZ" sz="5000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2131920" y="1814040"/>
            <a:ext cx="7941960" cy="457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800" b="1" strike="noStrike" spc="-1" dirty="0" err="1">
                <a:solidFill>
                  <a:srgbClr val="1CADE4"/>
                </a:solidFill>
                <a:latin typeface="Tw Cen MT Condensed"/>
                <a:ea typeface="DejaVu Sans"/>
              </a:rPr>
              <a:t>Guidelines</a:t>
            </a:r>
            <a:r>
              <a:rPr lang="cs-CZ" sz="28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 – pouze doporučení, nutný individuální léčebný plán </a:t>
            </a:r>
            <a:endParaRPr lang="cs-CZ" sz="28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8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 dirty="0">
                <a:solidFill>
                  <a:srgbClr val="1CADE4"/>
                </a:solidFill>
                <a:latin typeface="Tw Cen MT Condensed"/>
                <a:ea typeface="DejaVu Sans"/>
              </a:rPr>
              <a:t>Preference inhalační léčby</a:t>
            </a:r>
            <a:endParaRPr lang="cs-CZ" sz="2800" b="0" strike="noStrike" spc="-1" dirty="0">
              <a:latin typeface="Arial"/>
            </a:endParaRPr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 Transport léku přímo do dýchacích cest.</a:t>
            </a:r>
            <a:endParaRPr lang="cs-CZ" sz="2800" b="0" strike="noStrike" spc="-1" dirty="0">
              <a:latin typeface="Arial"/>
            </a:endParaRPr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 </a:t>
            </a:r>
            <a:r>
              <a:rPr lang="cs-CZ" sz="2800" spc="-1" dirty="0">
                <a:solidFill>
                  <a:srgbClr val="000000"/>
                </a:solidFill>
                <a:latin typeface="Tw Cen MT Condensed"/>
              </a:rPr>
              <a:t>Vysoká koncentrace léku v místě určení.</a:t>
            </a:r>
            <a:endParaRPr lang="cs-CZ" sz="2800" spc="-1" dirty="0"/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 Rychlost </a:t>
            </a:r>
            <a:r>
              <a:rPr lang="cs-CZ" sz="28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nástupu účinku</a:t>
            </a:r>
            <a:r>
              <a:rPr lang="cs-CZ" sz="280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.</a:t>
            </a:r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spc="-1" dirty="0" smtClean="0">
                <a:solidFill>
                  <a:srgbClr val="000000"/>
                </a:solidFill>
                <a:latin typeface="Tw Cen MT Condensed"/>
              </a:rPr>
              <a:t> Vysoký </a:t>
            </a:r>
            <a:r>
              <a:rPr lang="cs-CZ" sz="2800" spc="-1" dirty="0">
                <a:solidFill>
                  <a:srgbClr val="000000"/>
                </a:solidFill>
                <a:latin typeface="Tw Cen MT Condensed"/>
              </a:rPr>
              <a:t>terapeutický index.</a:t>
            </a:r>
            <a:endParaRPr lang="cs-CZ" sz="2800" spc="-1" dirty="0"/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 Mikrogramové </a:t>
            </a:r>
            <a:r>
              <a:rPr lang="cs-CZ" sz="28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dávky.</a:t>
            </a:r>
            <a:endParaRPr lang="cs-CZ" sz="2800" b="0" strike="noStrike" spc="-1" dirty="0">
              <a:latin typeface="Arial"/>
            </a:endParaRPr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 Minimální nežádoucí účinky.</a:t>
            </a:r>
            <a:endParaRPr lang="cs-CZ" sz="2800" b="0" strike="noStrike" spc="-1" dirty="0">
              <a:latin typeface="Arial"/>
            </a:endParaRPr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1927800" y="624240"/>
            <a:ext cx="957528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Léčba astmatu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1927800" y="2133720"/>
            <a:ext cx="957528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fontScale="92500" lnSpcReduction="10000"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K co nejúspěšnějšímu zvládnutí léčby je nutná 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včasná diagnóza astmatu.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Stupňovitý přístup farmakologické léčby je zaměřen na 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uvedení astmatu pod kontrolu 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 udržení tohoto stavu.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Léčebná opatření zahrnují kromě farmakoterapie i 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eliminaci alergizujících látek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a provokujících příčin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Vytvoření 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edukační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ho 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program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u pro nemocné a jejich rodiče.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Léky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používané k terapii astmatu dělíme na dvě základní skupiny: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AutoNum type="arabicPeriod"/>
            </a:pP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 záchranné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(úlevové)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AutoNum type="arabicPeriod"/>
            </a:pP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 preventivní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– protizánětlivé (udržovací).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1024200" y="585360"/>
            <a:ext cx="9718200" cy="14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Léčba astmatu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1084320" y="3429000"/>
            <a:ext cx="5846040" cy="30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IKS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Fixní kombinace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aLT  (antagonisté leukotrienových receptorů)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Antihistaminika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Alergenová imunoterapie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Biologická léčba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7131600" y="3429000"/>
            <a:ext cx="3612600" cy="28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SABA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Fixní kombinace</a:t>
            </a: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318" name="Table 4"/>
          <p:cNvGraphicFramePr/>
          <p:nvPr/>
        </p:nvGraphicFramePr>
        <p:xfrm>
          <a:off x="1084320" y="1984680"/>
          <a:ext cx="2760840" cy="1188720"/>
        </p:xfrm>
        <a:graphic>
          <a:graphicData uri="http://schemas.openxmlformats.org/drawingml/2006/table">
            <a:tbl>
              <a:tblPr/>
              <a:tblGrid>
                <a:gridCol w="2760840"/>
              </a:tblGrid>
              <a:tr h="778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strike="noStrike" spc="-1">
                          <a:solidFill>
                            <a:srgbClr val="FFFFFF"/>
                          </a:solidFill>
                          <a:latin typeface="Tw Cen MT"/>
                          <a:ea typeface="DejaVu Sans"/>
                        </a:rPr>
                        <a:t>Preventivní (protizánětlivé)</a:t>
                      </a:r>
                      <a:endParaRPr lang="cs-CZ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cs-CZ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9" name="Table 5"/>
          <p:cNvGraphicFramePr/>
          <p:nvPr/>
        </p:nvGraphicFramePr>
        <p:xfrm>
          <a:off x="7131600" y="1984680"/>
          <a:ext cx="2760840" cy="1188720"/>
        </p:xfrm>
        <a:graphic>
          <a:graphicData uri="http://schemas.openxmlformats.org/drawingml/2006/table">
            <a:tbl>
              <a:tblPr/>
              <a:tblGrid>
                <a:gridCol w="2760840"/>
              </a:tblGrid>
              <a:tr h="90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strike="noStrike" spc="-1">
                          <a:solidFill>
                            <a:srgbClr val="FFFFFF"/>
                          </a:solidFill>
                          <a:latin typeface="Tw Cen MT"/>
                          <a:ea typeface="DejaVu Sans"/>
                        </a:rPr>
                        <a:t>Záchranné</a:t>
                      </a:r>
                      <a:endParaRPr lang="cs-CZ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strike="noStrike" spc="-1">
                          <a:solidFill>
                            <a:srgbClr val="FFFFFF"/>
                          </a:solidFill>
                          <a:latin typeface="Tw Cen MT"/>
                          <a:ea typeface="DejaVu Sans"/>
                        </a:rPr>
                        <a:t>(úlevové)</a:t>
                      </a:r>
                      <a:endParaRPr lang="cs-CZ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cs-CZ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350080" y="643680"/>
            <a:ext cx="916272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Definice astmatu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2350080" y="2045160"/>
            <a:ext cx="9015120" cy="432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Astma je definováno jako chronické zánětlivé onemocnění dýchacích cest, </a:t>
            </a:r>
            <a:r>
              <a:rPr lang="cs-CZ" sz="2400" b="1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charakterizované</a:t>
            </a:r>
            <a:r>
              <a:rPr lang="cs-CZ" sz="2400" b="1" strike="noStrike" spc="-1" dirty="0" smtClean="0">
                <a:solidFill>
                  <a:srgbClr val="1CADE4"/>
                </a:solidFill>
                <a:latin typeface="Tw Cen MT"/>
                <a:ea typeface="DejaVu Sans"/>
              </a:rPr>
              <a:t>:</a:t>
            </a: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1" strike="noStrike" spc="-1" dirty="0" smtClean="0">
                <a:solidFill>
                  <a:srgbClr val="1CADE4"/>
                </a:solidFill>
                <a:latin typeface="Tw Cen MT"/>
                <a:ea typeface="DejaVu Sans"/>
              </a:rPr>
              <a:t> </a:t>
            </a:r>
            <a:endParaRPr lang="cs-CZ" sz="24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Opakovanými stavy hvízdavého dýchání.</a:t>
            </a:r>
            <a:endParaRPr lang="cs-CZ" sz="24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Kašlem.</a:t>
            </a:r>
            <a:endParaRPr lang="cs-CZ" sz="24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Dušností a svíráním na hrudi.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4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Tyto stavy jsou způsobeny bronchiální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Tw Cen MT"/>
                <a:ea typeface="DejaVu Sans"/>
              </a:rPr>
              <a:t>hyperreaktivitou</a:t>
            </a: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 a následnou reverzibilní bronchiální obstrukcí. 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Obrázek 1"/>
          <p:cNvPicPr/>
          <p:nvPr/>
        </p:nvPicPr>
        <p:blipFill>
          <a:blip r:embed="rId2"/>
          <a:stretch/>
        </p:blipFill>
        <p:spPr>
          <a:xfrm>
            <a:off x="792000" y="2410200"/>
            <a:ext cx="2422080" cy="3564720"/>
          </a:xfrm>
          <a:prstGeom prst="rect">
            <a:avLst/>
          </a:prstGeom>
          <a:ln>
            <a:noFill/>
          </a:ln>
        </p:spPr>
      </p:pic>
      <p:pic>
        <p:nvPicPr>
          <p:cNvPr id="321" name="Obrázek 3"/>
          <p:cNvPicPr/>
          <p:nvPr/>
        </p:nvPicPr>
        <p:blipFill>
          <a:blip r:embed="rId3" cstate="print"/>
          <a:stretch/>
        </p:blipFill>
        <p:spPr>
          <a:xfrm>
            <a:off x="3456000" y="2410200"/>
            <a:ext cx="4698000" cy="3564720"/>
          </a:xfrm>
          <a:prstGeom prst="rect">
            <a:avLst/>
          </a:prstGeom>
          <a:ln>
            <a:noFill/>
          </a:ln>
        </p:spPr>
      </p:pic>
      <p:pic>
        <p:nvPicPr>
          <p:cNvPr id="322" name="Obrázek 4"/>
          <p:cNvPicPr/>
          <p:nvPr/>
        </p:nvPicPr>
        <p:blipFill>
          <a:blip r:embed="rId4"/>
          <a:stretch/>
        </p:blipFill>
        <p:spPr>
          <a:xfrm>
            <a:off x="8424000" y="1512000"/>
            <a:ext cx="3388680" cy="4457880"/>
          </a:xfrm>
          <a:prstGeom prst="rect">
            <a:avLst/>
          </a:prstGeom>
          <a:ln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796320" y="826920"/>
            <a:ext cx="7770600" cy="6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>
              <a:lnSpc>
                <a:spcPts val="5199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Metody inhalace</a:t>
            </a:r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4082040" y="2249280"/>
            <a:ext cx="985680" cy="962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4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1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4082040" y="3194640"/>
            <a:ext cx="985680" cy="553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3"/>
          <p:cNvSpPr/>
          <p:nvPr/>
        </p:nvSpPr>
        <p:spPr>
          <a:xfrm>
            <a:off x="5069520" y="2007000"/>
            <a:ext cx="3857400" cy="118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4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2</a:t>
            </a: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3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Nízká denní dávka</a:t>
            </a:r>
            <a:r>
              <a:rPr lang="cs-CZ" sz="13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 IKS</a:t>
            </a:r>
            <a:endParaRPr lang="cs-CZ" sz="1300" b="0" strike="noStrike" spc="-1" dirty="0"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8922600" y="1627560"/>
            <a:ext cx="1217520" cy="1558800"/>
          </a:xfrm>
          <a:prstGeom prst="rect">
            <a:avLst/>
          </a:prstGeom>
          <a:solidFill>
            <a:srgbClr val="F8AB6C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4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 ÚROVEŇ 3</a:t>
            </a: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3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Zdvojit</a:t>
            </a:r>
            <a:endParaRPr lang="cs-CZ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3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dávku  </a:t>
            </a:r>
            <a:r>
              <a:rPr lang="cs-CZ" sz="13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IKS</a:t>
            </a:r>
            <a:endParaRPr lang="cs-CZ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00" b="0" strike="noStrike" spc="-1" dirty="0"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10140840" y="1052736"/>
            <a:ext cx="1162440" cy="2141184"/>
          </a:xfrm>
          <a:prstGeom prst="rect">
            <a:avLst/>
          </a:prstGeom>
          <a:solidFill>
            <a:srgbClr val="F6882E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4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ÚROVEŇ </a:t>
            </a:r>
            <a:r>
              <a:rPr lang="cs-CZ" sz="14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4</a:t>
            </a:r>
            <a:endParaRPr lang="cs-CZ" sz="14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201"/>
              </a:spcBef>
            </a:pPr>
            <a:endParaRPr lang="cs-CZ" sz="16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201"/>
              </a:spcBef>
            </a:pPr>
            <a:r>
              <a:rPr lang="cs-CZ" sz="13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Zvýšit dávku  </a:t>
            </a:r>
            <a:r>
              <a:rPr lang="cs-CZ" sz="13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IKS</a:t>
            </a:r>
            <a:endParaRPr lang="cs-CZ" sz="13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564"/>
              </a:spcBef>
            </a:pPr>
            <a:r>
              <a:rPr lang="cs-CZ" sz="13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+ </a:t>
            </a:r>
            <a:endParaRPr lang="cs-CZ" sz="13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564"/>
              </a:spcBef>
            </a:pPr>
            <a:r>
              <a:rPr lang="cs-CZ" sz="13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Vyšetření specialisty</a:t>
            </a:r>
            <a:endParaRPr lang="cs-CZ" sz="13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</a:pPr>
            <a:endParaRPr lang="cs-CZ" sz="1300" b="0" strike="noStrike" spc="-1" dirty="0">
              <a:latin typeface="Arial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623392" y="2369160"/>
            <a:ext cx="3158048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96"/>
              </a:spcBef>
            </a:pPr>
            <a:r>
              <a:rPr lang="cs-CZ" sz="1400" b="1" strike="noStrike" spc="12" dirty="0">
                <a:solidFill>
                  <a:srgbClr val="F7941D"/>
                </a:solidFill>
                <a:latin typeface="Tw Cen MT Condensed"/>
                <a:ea typeface="DejaVu Sans"/>
              </a:rPr>
              <a:t>PREFEROVANÁ</a:t>
            </a:r>
            <a:r>
              <a:rPr lang="cs-CZ" sz="1400" b="1" strike="noStrike" spc="-21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-1" dirty="0">
                <a:solidFill>
                  <a:srgbClr val="F7941D"/>
                </a:solidFill>
                <a:latin typeface="Tw Cen MT Condensed"/>
                <a:ea typeface="DejaVu Sans"/>
              </a:rPr>
              <a:t>UDRŽOVACÍ</a:t>
            </a:r>
            <a:r>
              <a:rPr lang="cs-CZ" sz="1400" b="1" strike="noStrike" spc="-18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21" dirty="0">
                <a:solidFill>
                  <a:srgbClr val="F7941D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344" name="CustomShape 7"/>
          <p:cNvSpPr/>
          <p:nvPr/>
        </p:nvSpPr>
        <p:spPr>
          <a:xfrm>
            <a:off x="1872000" y="3888000"/>
            <a:ext cx="791280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96"/>
              </a:spcBef>
            </a:pPr>
            <a:r>
              <a:rPr lang="cs-CZ" sz="1400" b="1" strike="noStrike" spc="12">
                <a:solidFill>
                  <a:srgbClr val="0066B3"/>
                </a:solidFill>
                <a:latin typeface="Tw Cen MT Condensed"/>
                <a:ea typeface="DejaVu Sans"/>
              </a:rPr>
              <a:t>ÚLEVOVÁ </a:t>
            </a:r>
            <a:r>
              <a:rPr lang="cs-CZ" sz="1400" b="1" strike="noStrike" spc="21">
                <a:solidFill>
                  <a:srgbClr val="0066B3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345" name="CustomShape 8"/>
          <p:cNvSpPr/>
          <p:nvPr/>
        </p:nvSpPr>
        <p:spPr>
          <a:xfrm>
            <a:off x="5069520" y="3194640"/>
            <a:ext cx="3851280" cy="553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3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Denně LTRA nebo intermitentní podávání IKS během respiračních infektů</a:t>
            </a:r>
            <a:endParaRPr lang="cs-CZ" sz="1300" b="0" strike="noStrike" spc="-1">
              <a:latin typeface="Arial"/>
            </a:endParaRPr>
          </a:p>
        </p:txBody>
      </p:sp>
      <p:sp>
        <p:nvSpPr>
          <p:cNvPr id="346" name="CustomShape 9"/>
          <p:cNvSpPr/>
          <p:nvPr/>
        </p:nvSpPr>
        <p:spPr>
          <a:xfrm>
            <a:off x="8922600" y="3194640"/>
            <a:ext cx="1223640" cy="553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3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Nízká dávka IKS + ALTRA</a:t>
            </a:r>
            <a:endParaRPr lang="cs-CZ" sz="1300" b="0" strike="noStrike" spc="-1">
              <a:latin typeface="Arial"/>
            </a:endParaRPr>
          </a:p>
        </p:txBody>
      </p:sp>
      <p:sp>
        <p:nvSpPr>
          <p:cNvPr id="347" name="CustomShape 10"/>
          <p:cNvSpPr/>
          <p:nvPr/>
        </p:nvSpPr>
        <p:spPr>
          <a:xfrm>
            <a:off x="10141920" y="3194640"/>
            <a:ext cx="1143360" cy="553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3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Přidat ALTRA + zvýšit IKS</a:t>
            </a:r>
            <a:endParaRPr lang="cs-CZ" sz="1300" b="0" strike="noStrike" spc="-1">
              <a:latin typeface="Arial"/>
            </a:endParaRPr>
          </a:p>
        </p:txBody>
      </p:sp>
      <p:sp>
        <p:nvSpPr>
          <p:cNvPr id="348" name="CustomShape 11"/>
          <p:cNvSpPr/>
          <p:nvPr/>
        </p:nvSpPr>
        <p:spPr>
          <a:xfrm>
            <a:off x="4071240" y="3874320"/>
            <a:ext cx="7214040" cy="28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12"/>
          <p:cNvSpPr/>
          <p:nvPr/>
        </p:nvSpPr>
        <p:spPr>
          <a:xfrm>
            <a:off x="4910760" y="3908160"/>
            <a:ext cx="100296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SABA podle</a:t>
            </a:r>
            <a:r>
              <a:rPr lang="cs-CZ" sz="1000" b="0" strike="noStrike" spc="-58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0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potřeby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50" name="CustomShape 13"/>
          <p:cNvSpPr/>
          <p:nvPr/>
        </p:nvSpPr>
        <p:spPr>
          <a:xfrm>
            <a:off x="623392" y="3372840"/>
            <a:ext cx="2399528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96"/>
              </a:spcBef>
            </a:pPr>
            <a:r>
              <a:rPr lang="cs-CZ" sz="1400" b="1" strike="noStrike" spc="12" dirty="0">
                <a:solidFill>
                  <a:srgbClr val="F7941D"/>
                </a:solidFill>
                <a:latin typeface="Tw Cen MT Condensed"/>
                <a:ea typeface="DejaVu Sans"/>
              </a:rPr>
              <a:t>MOŽNÁ</a:t>
            </a:r>
            <a:r>
              <a:rPr lang="cs-CZ" sz="1400" b="1" strike="noStrike" spc="-21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-1" dirty="0">
                <a:solidFill>
                  <a:srgbClr val="F7941D"/>
                </a:solidFill>
                <a:latin typeface="Tw Cen MT Condensed"/>
                <a:ea typeface="DejaVu Sans"/>
              </a:rPr>
              <a:t>UDRŽOVACÍ</a:t>
            </a:r>
            <a:r>
              <a:rPr lang="cs-CZ" sz="1400" b="1" strike="noStrike" spc="-18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21" dirty="0">
                <a:solidFill>
                  <a:srgbClr val="F7941D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351" name="CustomShape 14"/>
          <p:cNvSpPr/>
          <p:nvPr/>
        </p:nvSpPr>
        <p:spPr>
          <a:xfrm>
            <a:off x="3699000" y="4268520"/>
            <a:ext cx="1750680" cy="145044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DDD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202124"/>
                </a:solidFill>
                <a:latin typeface="Tw Cen MT Condensed"/>
                <a:ea typeface="DejaVu Sans"/>
              </a:rPr>
              <a:t>Minimální virové sípání </a:t>
            </a: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202124"/>
                </a:solidFill>
                <a:latin typeface="Tw Cen MT Condensed"/>
                <a:ea typeface="DejaVu Sans"/>
              </a:rPr>
              <a:t>(při respiračním </a:t>
            </a:r>
            <a:r>
              <a:rPr lang="cs-CZ" sz="1400" b="0" strike="noStrike" spc="-1" dirty="0" err="1">
                <a:solidFill>
                  <a:srgbClr val="202124"/>
                </a:solidFill>
                <a:latin typeface="Tw Cen MT Condensed"/>
                <a:ea typeface="DejaVu Sans"/>
              </a:rPr>
              <a:t>infektu</a:t>
            </a:r>
            <a:r>
              <a:rPr lang="cs-CZ" sz="1400" b="0" strike="noStrike" spc="-1" dirty="0">
                <a:solidFill>
                  <a:srgbClr val="202124"/>
                </a:solidFill>
                <a:latin typeface="Tw Cen MT Condensed"/>
                <a:ea typeface="DejaVu Sans"/>
              </a:rPr>
              <a:t>) 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352" name="CustomShape 15"/>
          <p:cNvSpPr/>
          <p:nvPr/>
        </p:nvSpPr>
        <p:spPr>
          <a:xfrm>
            <a:off x="5685120" y="4268520"/>
            <a:ext cx="2954520" cy="145044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DDD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Schéma příznaků neodpovídá astmatu, ale </a:t>
            </a:r>
            <a:r>
              <a:rPr lang="cs-CZ" sz="1200" b="1" strike="noStrike" spc="-1" dirty="0">
                <a:solidFill>
                  <a:srgbClr val="1CADE4"/>
                </a:solidFill>
                <a:latin typeface="Tw Cen MT Condensed"/>
                <a:ea typeface="DejaVu Sans"/>
              </a:rPr>
              <a:t>epizody sípání </a:t>
            </a: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vyžadující SABA se </a:t>
            </a:r>
            <a:r>
              <a:rPr lang="cs-CZ" sz="1200" b="1" strike="noStrike" spc="-1" dirty="0">
                <a:solidFill>
                  <a:srgbClr val="1CADE4"/>
                </a:solidFill>
                <a:latin typeface="Tw Cen MT Condensed"/>
                <a:ea typeface="DejaVu Sans"/>
              </a:rPr>
              <a:t>vyskytují ≥ 3x za rok</a:t>
            </a: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. Poskytněte diagnostickou zkoušku po dobu 3 měsíců</a:t>
            </a:r>
            <a:r>
              <a:rPr lang="cs-CZ" sz="10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. </a:t>
            </a:r>
            <a:endParaRPr lang="cs-CZ" sz="1000" b="0" strike="noStrike" spc="-1" dirty="0">
              <a:latin typeface="Arial"/>
            </a:endParaRPr>
          </a:p>
        </p:txBody>
      </p:sp>
      <p:sp>
        <p:nvSpPr>
          <p:cNvPr id="353" name="CustomShape 16"/>
          <p:cNvSpPr/>
          <p:nvPr/>
        </p:nvSpPr>
        <p:spPr>
          <a:xfrm>
            <a:off x="8859417" y="5948280"/>
            <a:ext cx="2436480" cy="71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202124"/>
                </a:solidFill>
                <a:latin typeface="Tw Cen MT Condensed"/>
                <a:ea typeface="DejaVu Sans"/>
              </a:rPr>
              <a:t>Před krokem na vyšší </a:t>
            </a:r>
            <a:r>
              <a:rPr lang="cs-CZ" sz="1000" b="1" strike="noStrike" spc="-1">
                <a:solidFill>
                  <a:srgbClr val="202124"/>
                </a:solidFill>
                <a:latin typeface="Tw Cen MT Condensed"/>
                <a:ea typeface="DejaVu Sans"/>
              </a:rPr>
              <a:t>ÚROVEŇ</a:t>
            </a:r>
            <a:r>
              <a:rPr lang="cs-CZ" sz="1000" b="0" strike="noStrike" spc="-1">
                <a:solidFill>
                  <a:srgbClr val="202124"/>
                </a:solidFill>
                <a:latin typeface="Tw Cen MT Condensed"/>
                <a:ea typeface="DejaVu Sans"/>
              </a:rPr>
              <a:t> </a:t>
            </a: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202124"/>
                </a:solidFill>
                <a:latin typeface="Tw Cen MT Condensed"/>
                <a:ea typeface="DejaVu Sans"/>
              </a:rPr>
              <a:t>-zkontrolujte alternativní diagnózu </a:t>
            </a: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202124"/>
                </a:solidFill>
                <a:latin typeface="Tw Cen MT Condensed"/>
                <a:ea typeface="DejaVu Sans"/>
              </a:rPr>
              <a:t>-zkontrolujte inhalační schopnosti </a:t>
            </a: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202124"/>
                </a:solidFill>
                <a:latin typeface="Tw Cen MT Condensed"/>
                <a:ea typeface="DejaVu Sans"/>
              </a:rPr>
              <a:t>-zkontrolujte užívání medikace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54" name="CustomShape 17"/>
          <p:cNvSpPr/>
          <p:nvPr/>
        </p:nvSpPr>
        <p:spPr>
          <a:xfrm>
            <a:off x="8830080" y="4283640"/>
            <a:ext cx="1217520" cy="143532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DDD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100" b="1" strike="noStrike" spc="-1" dirty="0">
                <a:solidFill>
                  <a:srgbClr val="1CADE4"/>
                </a:solidFill>
                <a:latin typeface="Tw Cen MT Condensed"/>
                <a:ea typeface="DejaVu Sans"/>
              </a:rPr>
              <a:t>Potvrzena diagnóza astmatu. </a:t>
            </a:r>
            <a:r>
              <a:rPr lang="cs-CZ" sz="1100" b="0" strike="noStrike" spc="-1" dirty="0">
                <a:solidFill>
                  <a:srgbClr val="202124"/>
                </a:solidFill>
                <a:latin typeface="Tw Cen MT Condensed"/>
                <a:ea typeface="DejaVu Sans"/>
              </a:rPr>
              <a:t>Na nízké dávce ICS není</a:t>
            </a:r>
            <a:r>
              <a:rPr lang="cs-CZ" sz="11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 </a:t>
            </a:r>
            <a:r>
              <a:rPr lang="cs-CZ" sz="1100" b="0" strike="noStrike" spc="-1" dirty="0">
                <a:solidFill>
                  <a:srgbClr val="202124"/>
                </a:solidFill>
                <a:latin typeface="Tw Cen MT Condensed"/>
                <a:ea typeface="DejaVu Sans"/>
              </a:rPr>
              <a:t>dobře kontrolováno</a:t>
            </a:r>
            <a:r>
              <a:rPr lang="cs-CZ" sz="800" b="0" strike="noStrike" spc="-1" dirty="0">
                <a:solidFill>
                  <a:srgbClr val="202124"/>
                </a:solidFill>
                <a:latin typeface="Tw Cen MT Condensed"/>
                <a:ea typeface="DejaVu Sans"/>
              </a:rPr>
              <a:t>.</a:t>
            </a:r>
            <a:endParaRPr lang="cs-CZ" sz="800" b="0" strike="noStrike" spc="-1" dirty="0">
              <a:latin typeface="Arial"/>
            </a:endParaRPr>
          </a:p>
        </p:txBody>
      </p:sp>
      <p:sp>
        <p:nvSpPr>
          <p:cNvPr id="355" name="CustomShape 18"/>
          <p:cNvSpPr/>
          <p:nvPr/>
        </p:nvSpPr>
        <p:spPr>
          <a:xfrm>
            <a:off x="10049400" y="4283640"/>
            <a:ext cx="1217520" cy="143532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DDDDD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1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Astma není pod kontrolou při zdvojené dávce IKS.</a:t>
            </a:r>
            <a:endParaRPr lang="cs-CZ" sz="1100" b="0" strike="noStrike" spc="-1">
              <a:latin typeface="Arial"/>
            </a:endParaRPr>
          </a:p>
        </p:txBody>
      </p:sp>
      <p:sp>
        <p:nvSpPr>
          <p:cNvPr id="356" name="Line 19"/>
          <p:cNvSpPr/>
          <p:nvPr/>
        </p:nvSpPr>
        <p:spPr>
          <a:xfrm>
            <a:off x="1941120" y="4154400"/>
            <a:ext cx="2051280" cy="360"/>
          </a:xfrm>
          <a:prstGeom prst="line">
            <a:avLst/>
          </a:prstGeom>
          <a:ln w="1584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Line 20"/>
          <p:cNvSpPr/>
          <p:nvPr/>
        </p:nvSpPr>
        <p:spPr>
          <a:xfrm>
            <a:off x="1941120" y="3604680"/>
            <a:ext cx="2051280" cy="360"/>
          </a:xfrm>
          <a:prstGeom prst="line">
            <a:avLst/>
          </a:prstGeom>
          <a:ln w="15840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Line 21"/>
          <p:cNvSpPr/>
          <p:nvPr/>
        </p:nvSpPr>
        <p:spPr>
          <a:xfrm>
            <a:off x="1941120" y="2598840"/>
            <a:ext cx="2051280" cy="360"/>
          </a:xfrm>
          <a:prstGeom prst="line">
            <a:avLst/>
          </a:prstGeom>
          <a:ln w="15840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22"/>
          <p:cNvSpPr/>
          <p:nvPr/>
        </p:nvSpPr>
        <p:spPr>
          <a:xfrm>
            <a:off x="1024200" y="585360"/>
            <a:ext cx="9718200" cy="14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48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Strategie léčby astmatu </a:t>
            </a:r>
            <a:r>
              <a:rPr dirty="0"/>
              <a:t/>
            </a:r>
            <a:br>
              <a:rPr dirty="0"/>
            </a:br>
            <a:r>
              <a:rPr lang="cs-CZ" sz="24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Děti 5 let a mladší 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60" name="CustomShape 23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1024200" y="585360"/>
            <a:ext cx="9718200" cy="14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50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Strategie léčby astmatu </a:t>
            </a:r>
            <a:r>
              <a:rPr dirty="0"/>
              <a:t/>
            </a:r>
            <a:br>
              <a:rPr dirty="0"/>
            </a:br>
            <a:r>
              <a:rPr lang="cs-CZ" sz="24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Děti 6-11 let věku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4046040" y="3501000"/>
            <a:ext cx="1240200" cy="962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1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Nízká </a:t>
            </a: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dávka </a:t>
            </a: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IKS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- vždy při potřebě SABA</a:t>
            </a:r>
            <a:endParaRPr lang="cs-CZ" sz="1200" strike="noStrike" spc="-1" dirty="0"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4052160" y="4446360"/>
            <a:ext cx="1240200" cy="553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95400">
              <a:lnSpc>
                <a:spcPts val="961"/>
              </a:lnSpc>
              <a:spcBef>
                <a:spcPts val="201"/>
              </a:spcBef>
            </a:pPr>
            <a:r>
              <a:rPr lang="cs-CZ" sz="10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Nízká</a:t>
            </a:r>
            <a:r>
              <a:rPr lang="cs-CZ" sz="1000" b="0" strike="noStrike" spc="-58">
                <a:solidFill>
                  <a:srgbClr val="231F20"/>
                </a:solidFill>
                <a:latin typeface="Tw Cen MT Condensed"/>
                <a:ea typeface="DejaVu Sans"/>
              </a:rPr>
              <a:t> denní </a:t>
            </a:r>
            <a:endParaRPr lang="cs-CZ" sz="1000" b="0" strike="noStrike" spc="-1">
              <a:latin typeface="Arial"/>
            </a:endParaRPr>
          </a:p>
          <a:p>
            <a:pPr marL="95400">
              <a:lnSpc>
                <a:spcPts val="961"/>
              </a:lnSpc>
              <a:spcBef>
                <a:spcPts val="201"/>
              </a:spcBef>
            </a:pPr>
            <a:r>
              <a:rPr lang="cs-CZ" sz="10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dávka</a:t>
            </a:r>
            <a:r>
              <a:rPr lang="cs-CZ" sz="1000" b="0" strike="noStrike" spc="-58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0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IKS</a:t>
            </a:r>
            <a:r>
              <a:rPr lang="cs-CZ" sz="1000" b="0" strike="noStrike" spc="-58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5294160" y="3258360"/>
            <a:ext cx="2410560" cy="118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2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 marL="50040">
              <a:lnSpc>
                <a:spcPct val="100000"/>
              </a:lnSpc>
              <a:spcBef>
                <a:spcPts val="201"/>
              </a:spcBef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Denní</a:t>
            </a:r>
            <a:r>
              <a:rPr lang="cs-CZ" sz="1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nízká</a:t>
            </a:r>
            <a:r>
              <a:rPr lang="cs-CZ" sz="1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dávka</a:t>
            </a:r>
            <a:r>
              <a:rPr lang="cs-CZ" sz="1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inhalačních</a:t>
            </a:r>
            <a:r>
              <a:rPr lang="cs-CZ" sz="1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ko</a:t>
            </a:r>
            <a:r>
              <a:rPr lang="cs-CZ" sz="1200" b="0" strike="noStrike" spc="26" dirty="0">
                <a:solidFill>
                  <a:srgbClr val="231F20"/>
                </a:solidFill>
                <a:latin typeface="Tw Cen MT Condensed"/>
                <a:ea typeface="DejaVu Sans"/>
              </a:rPr>
              <a:t>r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tiko</a:t>
            </a:r>
            <a:r>
              <a:rPr lang="cs-CZ" sz="1200" b="0" strike="noStrike" spc="12" dirty="0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teroidů  </a:t>
            </a:r>
            <a:r>
              <a:rPr lang="cs-CZ" sz="12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(IKS)</a:t>
            </a:r>
            <a:r>
              <a:rPr lang="cs-CZ" sz="1200" b="1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endParaRPr lang="cs-CZ" sz="1200" b="0" strike="noStrike" spc="-1" dirty="0">
              <a:latin typeface="Arial"/>
            </a:endParaRPr>
          </a:p>
          <a:p>
            <a:pPr marL="50040">
              <a:lnSpc>
                <a:spcPct val="100000"/>
              </a:lnSpc>
              <a:spcBef>
                <a:spcPts val="201"/>
              </a:spcBef>
            </a:pPr>
            <a:r>
              <a:rPr lang="cs-CZ" sz="12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nebo</a:t>
            </a:r>
            <a:r>
              <a:rPr lang="cs-CZ" sz="1200" b="1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nízká</a:t>
            </a:r>
            <a:r>
              <a:rPr lang="cs-CZ" sz="1200" b="1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dávka</a:t>
            </a:r>
            <a:r>
              <a:rPr lang="cs-CZ" sz="1200" b="1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1" strike="noStrike" spc="-1" dirty="0" smtClean="0">
                <a:solidFill>
                  <a:srgbClr val="231F20"/>
                </a:solidFill>
                <a:latin typeface="Tw Cen MT Condensed"/>
                <a:ea typeface="DejaVu Sans"/>
              </a:rPr>
              <a:t>IK</a:t>
            </a:r>
            <a:r>
              <a:rPr lang="cs-CZ" sz="1200" b="1" strike="noStrike" spc="7" dirty="0" smtClean="0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200" b="1" strike="noStrike" spc="-1" dirty="0" smtClean="0">
                <a:solidFill>
                  <a:srgbClr val="231F20"/>
                </a:solidFill>
                <a:latin typeface="Tw Cen MT Condensed"/>
                <a:ea typeface="DejaVu Sans"/>
              </a:rPr>
              <a:t>-LABA</a:t>
            </a:r>
            <a:r>
              <a:rPr lang="cs-CZ" sz="1200" b="1" strike="noStrike" spc="-58" dirty="0" smtClean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podle  potřeby</a:t>
            </a:r>
            <a:endParaRPr lang="cs-CZ" sz="1200" b="0" strike="noStrike" spc="-1" dirty="0"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8887320" y="2753640"/>
            <a:ext cx="1217520" cy="1684440"/>
          </a:xfrm>
          <a:prstGeom prst="rect">
            <a:avLst/>
          </a:prstGeom>
          <a:solidFill>
            <a:srgbClr val="F8AB6C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4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0106640" y="2491560"/>
            <a:ext cx="1143360" cy="1952640"/>
          </a:xfrm>
          <a:prstGeom prst="rect">
            <a:avLst/>
          </a:prstGeom>
          <a:solidFill>
            <a:srgbClr val="F6882E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20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ÚROVEŇ 5</a:t>
            </a:r>
            <a:endParaRPr lang="cs-CZ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    </a:t>
            </a: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000" b="0" strike="noStrike" spc="-1"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>
            <a:off x="767408" y="3600000"/>
            <a:ext cx="2471872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96"/>
              </a:spcBef>
            </a:pPr>
            <a:r>
              <a:rPr lang="cs-CZ" sz="1400" b="1" strike="noStrike" spc="12" dirty="0">
                <a:solidFill>
                  <a:srgbClr val="F7941D"/>
                </a:solidFill>
                <a:latin typeface="Tw Cen MT Condensed"/>
                <a:ea typeface="DejaVu Sans"/>
              </a:rPr>
              <a:t>PREFEROVANÁ</a:t>
            </a:r>
            <a:r>
              <a:rPr lang="cs-CZ" sz="1400" b="1" strike="noStrike" spc="-21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-1" dirty="0">
                <a:solidFill>
                  <a:srgbClr val="F7941D"/>
                </a:solidFill>
                <a:latin typeface="Tw Cen MT Condensed"/>
                <a:ea typeface="DejaVu Sans"/>
              </a:rPr>
              <a:t>UDRŽOVACÍ</a:t>
            </a:r>
            <a:r>
              <a:rPr lang="cs-CZ" sz="1400" b="1" strike="noStrike" spc="-18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21" dirty="0">
                <a:solidFill>
                  <a:srgbClr val="F7941D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368" name="CustomShape 8"/>
          <p:cNvSpPr/>
          <p:nvPr/>
        </p:nvSpPr>
        <p:spPr>
          <a:xfrm>
            <a:off x="1800000" y="5173200"/>
            <a:ext cx="791280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96"/>
              </a:spcBef>
            </a:pPr>
            <a:r>
              <a:rPr lang="cs-CZ" sz="1400" b="1" strike="noStrike" spc="12">
                <a:solidFill>
                  <a:srgbClr val="0066B3"/>
                </a:solidFill>
                <a:latin typeface="Tw Cen MT Condensed"/>
                <a:ea typeface="DejaVu Sans"/>
              </a:rPr>
              <a:t>ÚLEVOVÁ </a:t>
            </a:r>
            <a:r>
              <a:rPr lang="cs-CZ" sz="1400" b="1" strike="noStrike" spc="21">
                <a:solidFill>
                  <a:srgbClr val="0066B3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5288040" y="4446360"/>
            <a:ext cx="2416680" cy="553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Antagonista leukotrienových receptorů (LTRA)</a:t>
            </a:r>
            <a:endParaRPr lang="cs-CZ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nebo nízká dávka IKS při užití SABA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8887320" y="4446360"/>
            <a:ext cx="1223640" cy="553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Vysoká dávka IKS, ev. + LTRA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71" name="CustomShape 11"/>
          <p:cNvSpPr/>
          <p:nvPr/>
        </p:nvSpPr>
        <p:spPr>
          <a:xfrm>
            <a:off x="10106640" y="4446360"/>
            <a:ext cx="1143360" cy="553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Přidat nízkou dávku OKS, zvážit negativní účinky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72" name="CustomShape 12"/>
          <p:cNvSpPr/>
          <p:nvPr/>
        </p:nvSpPr>
        <p:spPr>
          <a:xfrm>
            <a:off x="4055040" y="5548320"/>
            <a:ext cx="7214040" cy="28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13"/>
          <p:cNvSpPr/>
          <p:nvPr/>
        </p:nvSpPr>
        <p:spPr>
          <a:xfrm>
            <a:off x="4659120" y="5590080"/>
            <a:ext cx="100296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SABA podle</a:t>
            </a:r>
            <a:r>
              <a:rPr lang="cs-CZ" sz="1000" b="0" strike="noStrike" spc="-58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0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potřeby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74" name="CustomShape 14"/>
          <p:cNvSpPr/>
          <p:nvPr/>
        </p:nvSpPr>
        <p:spPr>
          <a:xfrm>
            <a:off x="767408" y="4585140"/>
            <a:ext cx="1387080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96"/>
              </a:spcBef>
            </a:pPr>
            <a:r>
              <a:rPr lang="cs-CZ" sz="1400" b="1" strike="noStrike" spc="12">
                <a:solidFill>
                  <a:srgbClr val="F7941D"/>
                </a:solidFill>
                <a:latin typeface="Tw Cen MT Condensed"/>
                <a:ea typeface="DejaVu Sans"/>
              </a:rPr>
              <a:t>DALŠÍ MOŽNÁ</a:t>
            </a:r>
            <a:r>
              <a:rPr lang="cs-CZ" sz="1400" b="1" strike="noStrike" spc="-21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-1">
                <a:solidFill>
                  <a:srgbClr val="F7941D"/>
                </a:solidFill>
                <a:latin typeface="Tw Cen MT Condensed"/>
                <a:ea typeface="DejaVu Sans"/>
              </a:rPr>
              <a:t>UDRŽOVACÍ</a:t>
            </a:r>
            <a:r>
              <a:rPr lang="cs-CZ" sz="1400" b="1" strike="noStrike" spc="-18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21">
                <a:solidFill>
                  <a:srgbClr val="F7941D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375" name="Line 15"/>
          <p:cNvSpPr/>
          <p:nvPr/>
        </p:nvSpPr>
        <p:spPr>
          <a:xfrm>
            <a:off x="1866600" y="5417640"/>
            <a:ext cx="2051640" cy="360"/>
          </a:xfrm>
          <a:prstGeom prst="line">
            <a:avLst/>
          </a:prstGeom>
          <a:ln w="1584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Line 16"/>
          <p:cNvSpPr/>
          <p:nvPr/>
        </p:nvSpPr>
        <p:spPr>
          <a:xfrm>
            <a:off x="1905840" y="4856400"/>
            <a:ext cx="2051280" cy="360"/>
          </a:xfrm>
          <a:prstGeom prst="line">
            <a:avLst/>
          </a:prstGeom>
          <a:ln w="15840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Line 17"/>
          <p:cNvSpPr/>
          <p:nvPr/>
        </p:nvSpPr>
        <p:spPr>
          <a:xfrm>
            <a:off x="1905840" y="3850560"/>
            <a:ext cx="2051280" cy="360"/>
          </a:xfrm>
          <a:prstGeom prst="line">
            <a:avLst/>
          </a:prstGeom>
          <a:ln w="15840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ustomShape 18"/>
          <p:cNvSpPr/>
          <p:nvPr/>
        </p:nvSpPr>
        <p:spPr>
          <a:xfrm>
            <a:off x="7711200" y="3037320"/>
            <a:ext cx="1174320" cy="1400760"/>
          </a:xfrm>
          <a:prstGeom prst="rect">
            <a:avLst/>
          </a:prstGeom>
          <a:solidFill>
            <a:srgbClr val="F8AB6C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3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201"/>
              </a:spcBef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Nízká</a:t>
            </a:r>
            <a:r>
              <a:rPr lang="cs-CZ" sz="1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dávka</a:t>
            </a:r>
            <a:r>
              <a:rPr lang="cs-CZ" sz="1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endParaRPr lang="cs-CZ" sz="12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201"/>
              </a:spcBef>
            </a:pPr>
            <a:r>
              <a:rPr lang="cs-CZ" sz="12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IK</a:t>
            </a:r>
            <a:r>
              <a:rPr lang="cs-CZ" sz="1200" b="1" strike="noStrike" spc="7" dirty="0">
                <a:solidFill>
                  <a:srgbClr val="231F20"/>
                </a:solidFill>
                <a:latin typeface="Tw Cen MT Condensed"/>
                <a:ea typeface="DejaVu Sans"/>
              </a:rPr>
              <a:t>S-</a:t>
            </a:r>
            <a:r>
              <a:rPr lang="cs-CZ" sz="1200" b="1" strike="noStrike" spc="32" dirty="0">
                <a:solidFill>
                  <a:srgbClr val="231F20"/>
                </a:solidFill>
                <a:latin typeface="Tw Cen MT Condensed"/>
                <a:ea typeface="DejaVu Sans"/>
              </a:rPr>
              <a:t>L</a:t>
            </a:r>
            <a:r>
              <a:rPr lang="cs-CZ" sz="1200" b="1" strike="noStrike" spc="1" dirty="0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BA</a:t>
            </a:r>
            <a:endParaRPr lang="cs-CZ" sz="12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79" name="CustomShape 19"/>
          <p:cNvSpPr/>
          <p:nvPr/>
        </p:nvSpPr>
        <p:spPr>
          <a:xfrm>
            <a:off x="7706520" y="4451400"/>
            <a:ext cx="1167480" cy="548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CustomShape 20"/>
          <p:cNvSpPr/>
          <p:nvPr/>
        </p:nvSpPr>
        <p:spPr>
          <a:xfrm>
            <a:off x="8835120" y="3614760"/>
            <a:ext cx="1823760" cy="77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0760">
              <a:lnSpc>
                <a:spcPct val="100000"/>
              </a:lnSpc>
              <a:spcBef>
                <a:spcPts val="201"/>
              </a:spcBef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Střední</a:t>
            </a:r>
            <a:r>
              <a:rPr lang="cs-CZ" sz="1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d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ávka  </a:t>
            </a:r>
            <a:endParaRPr lang="cs-CZ" sz="12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201"/>
              </a:spcBef>
            </a:pPr>
            <a:r>
              <a:rPr lang="cs-CZ" sz="12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IKS-LABA</a:t>
            </a:r>
            <a:endParaRPr lang="cs-CZ" sz="1200" b="0" strike="noStrike" spc="-1" dirty="0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201"/>
              </a:spcBef>
            </a:pPr>
            <a:r>
              <a:rPr lang="cs-CZ" sz="1200" b="1" strike="noStrike" spc="-1" dirty="0" err="1" smtClean="0">
                <a:solidFill>
                  <a:srgbClr val="231F20"/>
                </a:solidFill>
                <a:latin typeface="Tw Cen MT Condensed"/>
                <a:ea typeface="DejaVu Sans"/>
              </a:rPr>
              <a:t>moterol</a:t>
            </a:r>
            <a:endParaRPr lang="cs-CZ" sz="1200" b="0" strike="noStrike" spc="-1" dirty="0">
              <a:latin typeface="Arial"/>
            </a:endParaRPr>
          </a:p>
        </p:txBody>
      </p:sp>
      <p:sp>
        <p:nvSpPr>
          <p:cNvPr id="381" name="CustomShape 21"/>
          <p:cNvSpPr/>
          <p:nvPr/>
        </p:nvSpPr>
        <p:spPr>
          <a:xfrm>
            <a:off x="10017720" y="2894760"/>
            <a:ext cx="1587960" cy="109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0760">
              <a:lnSpc>
                <a:spcPct val="100000"/>
              </a:lnSpc>
              <a:spcBef>
                <a:spcPts val="201"/>
              </a:spcBef>
            </a:pPr>
            <a:r>
              <a:rPr lang="cs-CZ" sz="1200" b="1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Vysoká  dávka  </a:t>
            </a:r>
            <a:endParaRPr lang="cs-CZ" sz="1200" b="0" strike="noStrike" spc="-1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201"/>
              </a:spcBef>
            </a:pPr>
            <a:r>
              <a:rPr lang="cs-CZ" sz="1200" b="1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IKS-LABA</a:t>
            </a:r>
            <a:endParaRPr lang="cs-CZ" sz="1200" b="0" strike="noStrike" spc="-1">
              <a:latin typeface="Arial"/>
            </a:endParaRPr>
          </a:p>
          <a:p>
            <a:pPr marL="50760">
              <a:lnSpc>
                <a:spcPct val="100000"/>
              </a:lnSpc>
              <a:spcBef>
                <a:spcPts val="564"/>
              </a:spcBef>
            </a:pPr>
            <a:endParaRPr lang="cs-CZ" sz="1200" b="0" strike="noStrike" spc="-1">
              <a:latin typeface="Arial"/>
            </a:endParaRPr>
          </a:p>
          <a:p>
            <a:pPr marL="50760">
              <a:lnSpc>
                <a:spcPct val="100000"/>
              </a:lnSpc>
            </a:pP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±</a:t>
            </a:r>
            <a:r>
              <a:rPr lang="cs-CZ" sz="1200" b="0" strike="noStrike" spc="-58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přídatná</a:t>
            </a:r>
            <a:r>
              <a:rPr lang="cs-CZ" sz="1200" b="0" strike="noStrike" spc="-58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l</a:t>
            </a:r>
            <a:r>
              <a:rPr lang="cs-CZ" sz="1200" b="0" strike="noStrike" spc="1">
                <a:solidFill>
                  <a:srgbClr val="231F20"/>
                </a:solidFill>
                <a:latin typeface="Tw Cen MT Condensed"/>
                <a:ea typeface="DejaVu Sans"/>
              </a:rPr>
              <a:t>é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čba,  </a:t>
            </a:r>
            <a:endParaRPr lang="cs-CZ" sz="1200" b="0" strike="noStrike" spc="-1">
              <a:latin typeface="Arial"/>
            </a:endParaRPr>
          </a:p>
          <a:p>
            <a:pPr marL="50760">
              <a:lnSpc>
                <a:spcPct val="100000"/>
              </a:lnSpc>
            </a:pP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nap</a:t>
            </a:r>
            <a:r>
              <a:rPr lang="cs-CZ" sz="1200" b="0" strike="noStrike" spc="-52">
                <a:solidFill>
                  <a:srgbClr val="231F20"/>
                </a:solidFill>
                <a:latin typeface="Tw Cen MT Condensed"/>
                <a:ea typeface="DejaVu Sans"/>
              </a:rPr>
              <a:t>ř. 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ant</a:t>
            </a:r>
            <a:r>
              <a:rPr lang="cs-CZ" sz="1200" b="0" strike="noStrike" spc="1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1200" b="0" strike="noStrike" spc="7">
                <a:solidFill>
                  <a:srgbClr val="231F20"/>
                </a:solidFill>
                <a:latin typeface="Tw Cen MT Condensed"/>
                <a:ea typeface="DejaVu Sans"/>
              </a:rPr>
              <a:t>-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Ig</a:t>
            </a:r>
            <a:r>
              <a:rPr lang="cs-CZ" sz="10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82" name="CustomShape 22"/>
          <p:cNvSpPr/>
          <p:nvPr/>
        </p:nvSpPr>
        <p:spPr>
          <a:xfrm>
            <a:off x="7658640" y="4476960"/>
            <a:ext cx="129060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8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Střední dávka IKS </a:t>
            </a:r>
            <a:endParaRPr lang="cs-CZ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8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nebo</a:t>
            </a:r>
            <a:endParaRPr lang="cs-CZ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8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nízká dávka IKS+LTRA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383" name="CustomShape 23"/>
          <p:cNvSpPr/>
          <p:nvPr/>
        </p:nvSpPr>
        <p:spPr>
          <a:xfrm>
            <a:off x="4055040" y="5162400"/>
            <a:ext cx="7201440" cy="28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24"/>
          <p:cNvSpPr/>
          <p:nvPr/>
        </p:nvSpPr>
        <p:spPr>
          <a:xfrm>
            <a:off x="4847760" y="5206320"/>
            <a:ext cx="195300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0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Nízká</a:t>
            </a:r>
            <a:r>
              <a:rPr lang="cs-CZ" sz="10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0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dávka</a:t>
            </a:r>
            <a:r>
              <a:rPr lang="cs-CZ" sz="10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000" b="0" strike="noStrike" spc="-1" dirty="0" smtClean="0">
                <a:solidFill>
                  <a:srgbClr val="231F20"/>
                </a:solidFill>
                <a:latin typeface="Tw Cen MT Condensed"/>
                <a:ea typeface="DejaVu Sans"/>
              </a:rPr>
              <a:t>IK</a:t>
            </a:r>
            <a:r>
              <a:rPr lang="cs-CZ" sz="1000" b="0" strike="noStrike" spc="7" dirty="0" smtClean="0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000" b="0" strike="noStrike" spc="-1" dirty="0" smtClean="0">
                <a:solidFill>
                  <a:srgbClr val="231F20"/>
                </a:solidFill>
                <a:latin typeface="Tw Cen MT Condensed"/>
                <a:ea typeface="DejaVu Sans"/>
              </a:rPr>
              <a:t>-LABA</a:t>
            </a:r>
            <a:r>
              <a:rPr lang="cs-CZ" sz="1000" b="0" strike="noStrike" spc="-58" dirty="0" smtClean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0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podle</a:t>
            </a:r>
            <a:r>
              <a:rPr lang="cs-CZ" sz="10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0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potřeby</a:t>
            </a:r>
            <a:endParaRPr lang="cs-CZ" sz="1000" b="0" strike="noStrike" spc="-1" dirty="0">
              <a:latin typeface="Arial"/>
            </a:endParaRPr>
          </a:p>
        </p:txBody>
      </p:sp>
      <p:sp>
        <p:nvSpPr>
          <p:cNvPr id="385" name="CustomShape 25"/>
          <p:cNvSpPr/>
          <p:nvPr/>
        </p:nvSpPr>
        <p:spPr>
          <a:xfrm>
            <a:off x="767408" y="5585400"/>
            <a:ext cx="2366032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96"/>
              </a:spcBef>
            </a:pPr>
            <a:r>
              <a:rPr lang="cs-CZ" sz="1400" b="1" strike="noStrike" spc="12" dirty="0">
                <a:solidFill>
                  <a:srgbClr val="A0C1D5"/>
                </a:solidFill>
                <a:latin typeface="Tw Cen MT Condensed"/>
                <a:ea typeface="DejaVu Sans"/>
              </a:rPr>
              <a:t>DALŠÍ MOŽNÁ ÚLEVOVÁ </a:t>
            </a:r>
            <a:r>
              <a:rPr lang="cs-CZ" sz="1400" b="1" strike="noStrike" spc="21" dirty="0">
                <a:solidFill>
                  <a:srgbClr val="A0C1D5"/>
                </a:solidFill>
                <a:latin typeface="Tw Cen MT Condensed"/>
                <a:ea typeface="DejaVu Sans"/>
              </a:rPr>
              <a:t>LÉČB</a:t>
            </a:r>
            <a:r>
              <a:rPr lang="cs-CZ" sz="900" b="1" strike="noStrike" spc="21" dirty="0">
                <a:solidFill>
                  <a:srgbClr val="A0C1D5"/>
                </a:solidFill>
                <a:latin typeface="Tw Cen MT Condensed"/>
                <a:ea typeface="DejaVu Sans"/>
              </a:rPr>
              <a:t>A</a:t>
            </a:r>
            <a:endParaRPr lang="cs-CZ" sz="900" b="0" strike="noStrike" spc="-1" dirty="0">
              <a:latin typeface="Arial"/>
            </a:endParaRPr>
          </a:p>
        </p:txBody>
      </p:sp>
      <p:sp>
        <p:nvSpPr>
          <p:cNvPr id="386" name="Line 26"/>
          <p:cNvSpPr/>
          <p:nvPr/>
        </p:nvSpPr>
        <p:spPr>
          <a:xfrm>
            <a:off x="1891800" y="5830920"/>
            <a:ext cx="2051640" cy="360"/>
          </a:xfrm>
          <a:prstGeom prst="line">
            <a:avLst/>
          </a:prstGeom>
          <a:ln w="1584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27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388" name="CustomShape 28"/>
          <p:cNvSpPr/>
          <p:nvPr/>
        </p:nvSpPr>
        <p:spPr>
          <a:xfrm>
            <a:off x="4252320" y="2467080"/>
            <a:ext cx="912600" cy="9568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2x měsíčně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 méně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389" name="CustomShape 29"/>
          <p:cNvSpPr/>
          <p:nvPr/>
        </p:nvSpPr>
        <p:spPr>
          <a:xfrm>
            <a:off x="6066720" y="1800000"/>
            <a:ext cx="912600" cy="1360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&gt; než 2xměs.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&lt; 4-5 dní 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 týdnu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90" name="CustomShape 30"/>
          <p:cNvSpPr/>
          <p:nvPr/>
        </p:nvSpPr>
        <p:spPr>
          <a:xfrm>
            <a:off x="7771320" y="1472040"/>
            <a:ext cx="1072440" cy="1472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většinu dní v tý.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nebo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noční buzení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1x a &gt; týdně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391" name="CustomShape 31"/>
          <p:cNvSpPr/>
          <p:nvPr/>
        </p:nvSpPr>
        <p:spPr>
          <a:xfrm>
            <a:off x="8964720" y="936000"/>
            <a:ext cx="1072440" cy="16977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denně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nebo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noční buzení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1x a &gt; týdně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+ snížení plic fcí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9860760" y="6574680"/>
            <a:ext cx="2270880" cy="1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/>
          <a:lstStyle/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r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teg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e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lé</a:t>
            </a:r>
            <a:r>
              <a:rPr lang="cs-CZ" sz="1200" b="0" strike="noStrike" spc="15">
                <a:solidFill>
                  <a:srgbClr val="231F20"/>
                </a:solidFill>
                <a:latin typeface="Tw Cen MT Condensed"/>
                <a:ea typeface="DejaVu Sans"/>
              </a:rPr>
              <a:t>č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by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0" strike="noStrike" spc="15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m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u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38">
                <a:solidFill>
                  <a:srgbClr val="231F20"/>
                </a:solidFill>
                <a:latin typeface="Tw Cen MT Condensed"/>
                <a:ea typeface="DejaVu Sans"/>
              </a:rPr>
              <a:t>G</a:t>
            </a:r>
            <a:r>
              <a:rPr lang="cs-CZ" sz="1200" b="0" strike="noStrike" spc="-117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1200" b="0" strike="noStrike" spc="18">
                <a:solidFill>
                  <a:srgbClr val="231F20"/>
                </a:solidFill>
                <a:latin typeface="Tw Cen MT Condensed"/>
                <a:ea typeface="DejaVu Sans"/>
              </a:rPr>
              <a:t>N</a:t>
            </a:r>
            <a:r>
              <a:rPr lang="cs-CZ" sz="1200" b="0" strike="noStrike" spc="38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3848040" y="1973880"/>
            <a:ext cx="3295080" cy="872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cs-CZ" sz="1200" b="1" strike="noStrike" spc="-1" dirty="0" smtClean="0">
              <a:solidFill>
                <a:srgbClr val="000000"/>
              </a:solidFill>
              <a:latin typeface="Tw Cen MT Condensed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1200" b="1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ÚROVEŇ </a:t>
            </a: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1 – 2</a:t>
            </a:r>
            <a:endParaRPr lang="cs-CZ" sz="1200" b="0" strike="noStrike" spc="-1" dirty="0">
              <a:latin typeface="Arial"/>
            </a:endParaRPr>
          </a:p>
          <a:p>
            <a:r>
              <a:rPr lang="cs-CZ" sz="120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Nízká dávka</a:t>
            </a:r>
            <a:r>
              <a:rPr lang="cs-CZ" sz="1200" b="1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 </a:t>
            </a:r>
            <a:r>
              <a:rPr lang="cs-CZ" sz="1200" b="1" spc="-1" dirty="0" smtClean="0">
                <a:solidFill>
                  <a:srgbClr val="000000"/>
                </a:solidFill>
                <a:latin typeface="Tw Cen MT Condensed"/>
              </a:rPr>
              <a:t>IKS-LABA</a:t>
            </a:r>
            <a:endParaRPr lang="cs-CZ" sz="1200" spc="-1" dirty="0"/>
          </a:p>
          <a:p>
            <a:pPr>
              <a:lnSpc>
                <a:spcPct val="100000"/>
              </a:lnSpc>
            </a:pPr>
            <a:r>
              <a:rPr lang="cs-CZ" sz="120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-podle  potřeby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3848760" y="2830680"/>
            <a:ext cx="6531840" cy="34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4"/>
          <p:cNvSpPr/>
          <p:nvPr/>
        </p:nvSpPr>
        <p:spPr>
          <a:xfrm>
            <a:off x="7151760" y="1753920"/>
            <a:ext cx="1090080" cy="1072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3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Nízká </a:t>
            </a: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dávka   </a:t>
            </a: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IKS- </a:t>
            </a:r>
            <a:r>
              <a:rPr lang="cs-CZ" sz="1200" b="1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LABA </a:t>
            </a: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pravidelně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96" name="CustomShape 5"/>
          <p:cNvSpPr/>
          <p:nvPr/>
        </p:nvSpPr>
        <p:spPr>
          <a:xfrm>
            <a:off x="8238240" y="1409760"/>
            <a:ext cx="1103760" cy="1413360"/>
          </a:xfrm>
          <a:prstGeom prst="rect">
            <a:avLst/>
          </a:prstGeom>
          <a:solidFill>
            <a:srgbClr val="F8AB6C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4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Střední</a:t>
            </a:r>
            <a:r>
              <a:rPr lang="cs-CZ" sz="1200" b="0" strike="noStrike" spc="-49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dávka   </a:t>
            </a:r>
            <a:r>
              <a:rPr lang="cs-CZ" sz="1200" b="1" strike="noStrike" spc="-1" dirty="0" smtClean="0">
                <a:solidFill>
                  <a:srgbClr val="231F20"/>
                </a:solidFill>
                <a:latin typeface="Tw Cen MT Condensed"/>
                <a:ea typeface="DejaVu Sans"/>
              </a:rPr>
              <a:t>IKS-LABA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97" name="CustomShape 6"/>
          <p:cNvSpPr/>
          <p:nvPr/>
        </p:nvSpPr>
        <p:spPr>
          <a:xfrm>
            <a:off x="9343800" y="1058400"/>
            <a:ext cx="1036800" cy="1770480"/>
          </a:xfrm>
          <a:prstGeom prst="rect">
            <a:avLst/>
          </a:prstGeom>
          <a:solidFill>
            <a:srgbClr val="F6882E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5</a:t>
            </a:r>
            <a:endParaRPr lang="cs-CZ" sz="120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  <a:spcBef>
                <a:spcPts val="181"/>
              </a:spcBef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Vysoká  dávka  </a:t>
            </a:r>
            <a:r>
              <a:rPr lang="cs-CZ" sz="12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IKS-LABA</a:t>
            </a:r>
            <a:endParaRPr lang="cs-CZ" sz="120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  <a:spcBef>
                <a:spcPts val="513"/>
              </a:spcBef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Odeslat</a:t>
            </a:r>
            <a:r>
              <a:rPr lang="cs-CZ" sz="1200" b="0" strike="noStrike" spc="-49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na  </a:t>
            </a:r>
            <a:r>
              <a:rPr lang="cs-CZ" sz="1200" b="0" strike="noStrike" spc="-1" dirty="0" err="1">
                <a:solidFill>
                  <a:srgbClr val="231F20"/>
                </a:solidFill>
                <a:latin typeface="Tw Cen MT Condensed"/>
                <a:ea typeface="DejaVu Sans"/>
              </a:rPr>
              <a:t>spec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. </a:t>
            </a:r>
            <a:r>
              <a:rPr lang="cs-CZ" sz="1200" b="0" strike="noStrike" spc="-1" dirty="0" err="1" smtClean="0">
                <a:solidFill>
                  <a:srgbClr val="231F20"/>
                </a:solidFill>
                <a:latin typeface="Tw Cen MT Condensed"/>
                <a:ea typeface="DejaVu Sans"/>
              </a:rPr>
              <a:t>pracovišt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,</a:t>
            </a:r>
            <a:endParaRPr lang="cs-CZ" sz="120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  <a:spcBef>
                <a:spcPts val="513"/>
              </a:spcBef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 err="1" smtClean="0">
                <a:solidFill>
                  <a:srgbClr val="231F20"/>
                </a:solidFill>
                <a:latin typeface="Tw Cen MT Condensed"/>
                <a:ea typeface="DejaVu Sans"/>
              </a:rPr>
              <a:t>BIOL.léčba</a:t>
            </a:r>
            <a:endParaRPr lang="cs-CZ" sz="120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98" name="CustomShape 7"/>
          <p:cNvSpPr/>
          <p:nvPr/>
        </p:nvSpPr>
        <p:spPr>
          <a:xfrm>
            <a:off x="610560" y="1991520"/>
            <a:ext cx="1424160" cy="31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400" b="1" strike="noStrike" spc="9" dirty="0">
                <a:solidFill>
                  <a:srgbClr val="F7941D"/>
                </a:solidFill>
                <a:latin typeface="Tw Cen MT Condensed"/>
                <a:ea typeface="DejaVu Sans"/>
              </a:rPr>
              <a:t>PREFEROVANÁ</a:t>
            </a:r>
            <a:r>
              <a:rPr lang="cs-CZ" sz="1400" b="1" strike="noStrike" spc="-18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-1" dirty="0">
                <a:solidFill>
                  <a:srgbClr val="F7941D"/>
                </a:solidFill>
                <a:latin typeface="Tw Cen MT Condensed"/>
                <a:ea typeface="DejaVu Sans"/>
              </a:rPr>
              <a:t>UDRŽOVACÍ</a:t>
            </a:r>
            <a:r>
              <a:rPr lang="cs-CZ" sz="1400" b="1" strike="noStrike" spc="-15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18" dirty="0">
                <a:solidFill>
                  <a:srgbClr val="F7941D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399" name="CustomShape 8"/>
          <p:cNvSpPr/>
          <p:nvPr/>
        </p:nvSpPr>
        <p:spPr>
          <a:xfrm>
            <a:off x="1780560" y="2889360"/>
            <a:ext cx="7210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400" b="1" strike="noStrike" spc="9">
                <a:solidFill>
                  <a:srgbClr val="A0C1D5"/>
                </a:solidFill>
                <a:latin typeface="Tw Cen MT Condensed"/>
                <a:ea typeface="DejaVu Sans"/>
              </a:rPr>
              <a:t>ÚLEVOVÁ </a:t>
            </a:r>
            <a:r>
              <a:rPr lang="cs-CZ" sz="1400" b="1" strike="noStrike" spc="18">
                <a:solidFill>
                  <a:srgbClr val="A0C1D5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400" name="CustomShape 9"/>
          <p:cNvSpPr/>
          <p:nvPr/>
        </p:nvSpPr>
        <p:spPr>
          <a:xfrm>
            <a:off x="5136840" y="2916360"/>
            <a:ext cx="1775160" cy="2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Nízká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dávka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IK</a:t>
            </a:r>
            <a:r>
              <a:rPr lang="cs-CZ" sz="910" b="0" strike="noStrike" spc="4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-formoterol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podle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potřeby</a:t>
            </a:r>
            <a:endParaRPr lang="cs-CZ" sz="910" b="0" strike="noStrike" spc="-1">
              <a:latin typeface="Arial"/>
            </a:endParaRPr>
          </a:p>
        </p:txBody>
      </p:sp>
      <p:sp>
        <p:nvSpPr>
          <p:cNvPr id="401" name="CustomShape 10"/>
          <p:cNvSpPr/>
          <p:nvPr/>
        </p:nvSpPr>
        <p:spPr>
          <a:xfrm>
            <a:off x="3832560" y="6006600"/>
            <a:ext cx="6564960" cy="189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Jako úlevová léčba SABA dle potřeby</a:t>
            </a:r>
            <a:endParaRPr lang="cs-CZ" sz="910" b="0" strike="noStrike" spc="-1">
              <a:latin typeface="Arial"/>
            </a:endParaRPr>
          </a:p>
        </p:txBody>
      </p:sp>
      <p:sp>
        <p:nvSpPr>
          <p:cNvPr id="402" name="Line 11"/>
          <p:cNvSpPr/>
          <p:nvPr/>
        </p:nvSpPr>
        <p:spPr>
          <a:xfrm>
            <a:off x="1810080" y="2224440"/>
            <a:ext cx="1949040" cy="360"/>
          </a:xfrm>
          <a:prstGeom prst="line">
            <a:avLst/>
          </a:prstGeom>
          <a:ln w="15840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Line 12"/>
          <p:cNvSpPr/>
          <p:nvPr/>
        </p:nvSpPr>
        <p:spPr>
          <a:xfrm flipV="1">
            <a:off x="1827720" y="3168000"/>
            <a:ext cx="1949040" cy="11160"/>
          </a:xfrm>
          <a:prstGeom prst="line">
            <a:avLst/>
          </a:prstGeom>
          <a:ln w="1584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ustomShape 13"/>
          <p:cNvSpPr/>
          <p:nvPr/>
        </p:nvSpPr>
        <p:spPr>
          <a:xfrm>
            <a:off x="3848040" y="4809240"/>
            <a:ext cx="1298160" cy="575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1 </a:t>
            </a:r>
            <a:endParaRPr lang="cs-CZ" sz="91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1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Nízká </a:t>
            </a:r>
            <a:r>
              <a:rPr lang="cs-CZ" sz="91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dávka IKS  </a:t>
            </a:r>
            <a:endParaRPr lang="cs-CZ" sz="91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1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- vždy při užití SABA</a:t>
            </a:r>
            <a:endParaRPr lang="cs-CZ" sz="910" strike="noStrike" spc="-1" dirty="0">
              <a:latin typeface="Arial"/>
            </a:endParaRPr>
          </a:p>
        </p:txBody>
      </p:sp>
      <p:sp>
        <p:nvSpPr>
          <p:cNvPr id="405" name="CustomShape 14"/>
          <p:cNvSpPr/>
          <p:nvPr/>
        </p:nvSpPr>
        <p:spPr>
          <a:xfrm>
            <a:off x="5148000" y="5477760"/>
            <a:ext cx="1995120" cy="451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15"/>
          <p:cNvSpPr/>
          <p:nvPr/>
        </p:nvSpPr>
        <p:spPr>
          <a:xfrm>
            <a:off x="7151760" y="4489200"/>
            <a:ext cx="1090080" cy="895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ÚROVEŇ 3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Nízká dávka  </a:t>
            </a: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IKS-  formoterol (LABA) </a:t>
            </a: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pravidelně</a:t>
            </a:r>
            <a:endParaRPr lang="cs-CZ" sz="910" b="0" strike="noStrike" spc="-1">
              <a:latin typeface="Arial"/>
            </a:endParaRPr>
          </a:p>
        </p:txBody>
      </p:sp>
      <p:sp>
        <p:nvSpPr>
          <p:cNvPr id="407" name="CustomShape 16"/>
          <p:cNvSpPr/>
          <p:nvPr/>
        </p:nvSpPr>
        <p:spPr>
          <a:xfrm>
            <a:off x="8238240" y="4345920"/>
            <a:ext cx="1103760" cy="1039320"/>
          </a:xfrm>
          <a:prstGeom prst="rect">
            <a:avLst/>
          </a:prstGeom>
          <a:solidFill>
            <a:srgbClr val="F8AB6C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ÚROVEŇ 4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82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Střední</a:t>
            </a:r>
            <a:r>
              <a:rPr lang="cs-CZ" sz="82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82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dávka  </a:t>
            </a:r>
            <a:endParaRPr lang="cs-CZ" sz="82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IKS-formoterol (LABA)</a:t>
            </a:r>
            <a:endParaRPr lang="cs-CZ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00" b="0" strike="noStrike" spc="-1">
              <a:latin typeface="Arial"/>
            </a:endParaRPr>
          </a:p>
        </p:txBody>
      </p:sp>
      <p:sp>
        <p:nvSpPr>
          <p:cNvPr id="408" name="CustomShape 17"/>
          <p:cNvSpPr/>
          <p:nvPr/>
        </p:nvSpPr>
        <p:spPr>
          <a:xfrm>
            <a:off x="9340200" y="3969000"/>
            <a:ext cx="1057320" cy="1415880"/>
          </a:xfrm>
          <a:prstGeom prst="rect">
            <a:avLst/>
          </a:prstGeom>
          <a:solidFill>
            <a:srgbClr val="F6882E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ÚROVEŇ 5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</p:txBody>
      </p:sp>
      <p:sp>
        <p:nvSpPr>
          <p:cNvPr id="409" name="CustomShape 18"/>
          <p:cNvSpPr/>
          <p:nvPr/>
        </p:nvSpPr>
        <p:spPr>
          <a:xfrm>
            <a:off x="648720" y="4789620"/>
            <a:ext cx="105300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400" b="1" strike="noStrike" spc="9" dirty="0">
                <a:solidFill>
                  <a:srgbClr val="F7941D"/>
                </a:solidFill>
                <a:latin typeface="Tw Cen MT Condensed"/>
                <a:ea typeface="DejaVu Sans"/>
              </a:rPr>
              <a:t>MOŽNÁ</a:t>
            </a:r>
            <a:r>
              <a:rPr lang="cs-CZ" sz="1400" b="1" strike="noStrike" spc="-18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-1" dirty="0">
                <a:solidFill>
                  <a:srgbClr val="F7941D"/>
                </a:solidFill>
                <a:latin typeface="Tw Cen MT Condensed"/>
                <a:ea typeface="DejaVu Sans"/>
              </a:rPr>
              <a:t>UDRŽOVACÍ</a:t>
            </a:r>
            <a:r>
              <a:rPr lang="cs-CZ" sz="1400" b="1" strike="noStrike" spc="-15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18" dirty="0">
                <a:solidFill>
                  <a:srgbClr val="F7941D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410" name="CustomShape 19"/>
          <p:cNvSpPr/>
          <p:nvPr/>
        </p:nvSpPr>
        <p:spPr>
          <a:xfrm>
            <a:off x="610560" y="5904720"/>
            <a:ext cx="125712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400" b="1" strike="noStrike" spc="9" dirty="0">
                <a:solidFill>
                  <a:srgbClr val="A0C1D5"/>
                </a:solidFill>
                <a:latin typeface="Tw Cen MT Condensed"/>
                <a:ea typeface="DejaVu Sans"/>
              </a:rPr>
              <a:t>ALTERNATIVNÍ ÚLEVOVÁ </a:t>
            </a:r>
            <a:r>
              <a:rPr lang="cs-CZ" sz="1400" b="1" strike="noStrike" spc="18" dirty="0">
                <a:solidFill>
                  <a:srgbClr val="A0C1D5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411" name="Line 20"/>
          <p:cNvSpPr/>
          <p:nvPr/>
        </p:nvSpPr>
        <p:spPr>
          <a:xfrm>
            <a:off x="1823400" y="5064840"/>
            <a:ext cx="1949040" cy="360"/>
          </a:xfrm>
          <a:prstGeom prst="line">
            <a:avLst/>
          </a:prstGeom>
          <a:ln w="15840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Line 21"/>
          <p:cNvSpPr/>
          <p:nvPr/>
        </p:nvSpPr>
        <p:spPr>
          <a:xfrm flipV="1">
            <a:off x="1806120" y="6160680"/>
            <a:ext cx="1949040" cy="11160"/>
          </a:xfrm>
          <a:prstGeom prst="line">
            <a:avLst/>
          </a:prstGeom>
          <a:ln w="1584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CustomShape 22"/>
          <p:cNvSpPr/>
          <p:nvPr/>
        </p:nvSpPr>
        <p:spPr>
          <a:xfrm>
            <a:off x="5140800" y="4620600"/>
            <a:ext cx="2002320" cy="764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ÚROVEŇ 2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Nízká </a:t>
            </a: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dávka IKS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</p:txBody>
      </p:sp>
      <p:sp>
        <p:nvSpPr>
          <p:cNvPr id="414" name="CustomShape 23"/>
          <p:cNvSpPr/>
          <p:nvPr/>
        </p:nvSpPr>
        <p:spPr>
          <a:xfrm>
            <a:off x="9235080" y="4132440"/>
            <a:ext cx="1416960" cy="84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6080">
              <a:lnSpc>
                <a:spcPct val="100000"/>
              </a:lnSpc>
              <a:spcBef>
                <a:spcPts val="181"/>
              </a:spcBef>
            </a:pP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Vysoká  dávka    </a:t>
            </a:r>
            <a:r>
              <a:rPr lang="cs-CZ" sz="910" b="1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IKS-LABA</a:t>
            </a:r>
            <a:endParaRPr lang="cs-CZ" sz="910" b="0" strike="noStrike" spc="-1">
              <a:latin typeface="Arial"/>
            </a:endParaRPr>
          </a:p>
          <a:p>
            <a:pPr marL="46080">
              <a:lnSpc>
                <a:spcPct val="100000"/>
              </a:lnSpc>
              <a:spcBef>
                <a:spcPts val="513"/>
              </a:spcBef>
            </a:pP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Přehodnotit dg.Feno</a:t>
            </a:r>
            <a:r>
              <a:rPr lang="cs-CZ" sz="910" b="0" strike="noStrike" spc="18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ypové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18">
                <a:solidFill>
                  <a:srgbClr val="231F20"/>
                </a:solidFill>
                <a:latin typeface="Tw Cen MT Condensed"/>
                <a:ea typeface="DejaVu Sans"/>
              </a:rPr>
              <a:t>v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yšetření</a:t>
            </a:r>
            <a:endParaRPr lang="cs-CZ" sz="910" b="0" strike="noStrike" spc="-1">
              <a:latin typeface="Arial"/>
            </a:endParaRPr>
          </a:p>
          <a:p>
            <a:pPr marL="46080">
              <a:lnSpc>
                <a:spcPct val="100000"/>
              </a:lnSpc>
            </a:pP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±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přídatná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l</a:t>
            </a:r>
            <a:r>
              <a:rPr lang="cs-CZ" sz="910" b="0" strike="noStrike" spc="1">
                <a:solidFill>
                  <a:srgbClr val="231F20"/>
                </a:solidFill>
                <a:latin typeface="Tw Cen MT Condensed"/>
                <a:ea typeface="DejaVu Sans"/>
              </a:rPr>
              <a:t>é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čba, </a:t>
            </a:r>
            <a:endParaRPr lang="cs-CZ" sz="910" b="0" strike="noStrike" spc="-1">
              <a:latin typeface="Arial"/>
            </a:endParaRPr>
          </a:p>
          <a:p>
            <a:pPr marL="46080">
              <a:lnSpc>
                <a:spcPct val="100000"/>
              </a:lnSpc>
            </a:pP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ev.ant</a:t>
            </a:r>
            <a:r>
              <a:rPr lang="cs-CZ" sz="910" b="0" strike="noStrike" spc="1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910" b="0" strike="noStrike" spc="4">
                <a:solidFill>
                  <a:srgbClr val="231F20"/>
                </a:solidFill>
                <a:latin typeface="Tw Cen MT Condensed"/>
                <a:ea typeface="DejaVu Sans"/>
              </a:rPr>
              <a:t>-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IgE</a:t>
            </a:r>
            <a:endParaRPr lang="cs-CZ" sz="910" b="0" strike="noStrike" spc="-1">
              <a:latin typeface="Arial"/>
            </a:endParaRPr>
          </a:p>
        </p:txBody>
      </p:sp>
      <p:sp>
        <p:nvSpPr>
          <p:cNvPr id="415" name="CustomShape 24"/>
          <p:cNvSpPr/>
          <p:nvPr/>
        </p:nvSpPr>
        <p:spPr>
          <a:xfrm>
            <a:off x="7151760" y="5468760"/>
            <a:ext cx="1084680" cy="455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Střední dávka IKS,   nízká IKS + LTRA</a:t>
            </a:r>
            <a:endParaRPr lang="cs-CZ" sz="910" b="0" strike="noStrike" spc="-1">
              <a:latin typeface="Arial"/>
            </a:endParaRPr>
          </a:p>
        </p:txBody>
      </p:sp>
      <p:sp>
        <p:nvSpPr>
          <p:cNvPr id="416" name="CustomShape 25"/>
          <p:cNvSpPr/>
          <p:nvPr/>
        </p:nvSpPr>
        <p:spPr>
          <a:xfrm>
            <a:off x="8238240" y="5468760"/>
            <a:ext cx="1103760" cy="456840"/>
          </a:xfrm>
          <a:prstGeom prst="rect">
            <a:avLst/>
          </a:prstGeom>
          <a:solidFill>
            <a:srgbClr val="F8AB6C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82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Vysoká </a:t>
            </a:r>
            <a:r>
              <a:rPr lang="cs-CZ" sz="82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dávka  IKS, ev. přidat LAMA nebo  LTRA</a:t>
            </a:r>
            <a:endParaRPr lang="cs-CZ" sz="820" b="0" strike="noStrike" spc="-1">
              <a:latin typeface="Arial"/>
            </a:endParaRPr>
          </a:p>
        </p:txBody>
      </p:sp>
      <p:sp>
        <p:nvSpPr>
          <p:cNvPr id="417" name="CustomShape 26"/>
          <p:cNvSpPr/>
          <p:nvPr/>
        </p:nvSpPr>
        <p:spPr>
          <a:xfrm>
            <a:off x="9343800" y="5468760"/>
            <a:ext cx="1036800" cy="455040"/>
          </a:xfrm>
          <a:prstGeom prst="rect">
            <a:avLst/>
          </a:prstGeom>
          <a:solidFill>
            <a:srgbClr val="F6882E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8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Přidat nízkou dávku OKS, zvážit negativní účinky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18" name="CustomShape 27"/>
          <p:cNvSpPr/>
          <p:nvPr/>
        </p:nvSpPr>
        <p:spPr>
          <a:xfrm>
            <a:off x="3044520" y="3206520"/>
            <a:ext cx="6107760" cy="2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100" b="0" strike="noStrike" spc="9">
                <a:solidFill>
                  <a:srgbClr val="64A1CA"/>
                </a:solidFill>
                <a:latin typeface="Tw Cen MT Condensed"/>
                <a:ea typeface="DejaVu Sans"/>
              </a:rPr>
              <a:t>Užívání IKS-formoterol jako úlevovou léčbu (při potížích), vede v porovnání s užíváním SABA ke snížení rizika EXACERBACÍ</a:t>
            </a:r>
            <a:endParaRPr lang="cs-CZ" sz="1100" b="0" strike="noStrike" spc="-1">
              <a:latin typeface="Arial"/>
            </a:endParaRPr>
          </a:p>
        </p:txBody>
      </p:sp>
      <p:sp>
        <p:nvSpPr>
          <p:cNvPr id="419" name="CustomShape 28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420" name="CustomShape 29"/>
          <p:cNvSpPr/>
          <p:nvPr/>
        </p:nvSpPr>
        <p:spPr>
          <a:xfrm>
            <a:off x="5164476" y="1129044"/>
            <a:ext cx="912600" cy="912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méně než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4-5 dní 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 týdnu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21" name="CustomShape 30"/>
          <p:cNvSpPr/>
          <p:nvPr/>
        </p:nvSpPr>
        <p:spPr>
          <a:xfrm>
            <a:off x="7034400" y="391320"/>
            <a:ext cx="1072440" cy="1472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většinu dní v tý.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nebo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noční buzení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1x a &gt; týdně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22" name="CustomShape 31"/>
          <p:cNvSpPr/>
          <p:nvPr/>
        </p:nvSpPr>
        <p:spPr>
          <a:xfrm>
            <a:off x="4037400" y="3759480"/>
            <a:ext cx="912600" cy="9568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2x měsíčně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 méně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23" name="CustomShape 32"/>
          <p:cNvSpPr/>
          <p:nvPr/>
        </p:nvSpPr>
        <p:spPr>
          <a:xfrm>
            <a:off x="5669280" y="3463200"/>
            <a:ext cx="912600" cy="1080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&gt; než 2xměs.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&lt; 4-5 dní 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 týdnu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24" name="CustomShape 33"/>
          <p:cNvSpPr/>
          <p:nvPr/>
        </p:nvSpPr>
        <p:spPr>
          <a:xfrm>
            <a:off x="8224920" y="216000"/>
            <a:ext cx="1072440" cy="15328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denně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nebo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noční buzení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1x a &gt; týdně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900" b="0" strike="noStrike" spc="-1">
              <a:latin typeface="Arial"/>
            </a:endParaRPr>
          </a:p>
        </p:txBody>
      </p:sp>
      <p:sp>
        <p:nvSpPr>
          <p:cNvPr id="425" name="CustomShape 34"/>
          <p:cNvSpPr/>
          <p:nvPr/>
        </p:nvSpPr>
        <p:spPr>
          <a:xfrm>
            <a:off x="783360" y="3614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262626"/>
                </a:solidFill>
                <a:latin typeface="Tw Cen MT Condensed"/>
                <a:ea typeface="DejaVu Sans"/>
              </a:rPr>
              <a:t>Strategie léčby astmatu </a:t>
            </a:r>
            <a:r>
              <a:t/>
            </a:r>
            <a:br/>
            <a:r>
              <a:rPr lang="cs-CZ" sz="2400" b="0" strike="noStrike" spc="-1">
                <a:solidFill>
                  <a:srgbClr val="262626"/>
                </a:solidFill>
                <a:latin typeface="Tw Cen MT Condensed"/>
                <a:ea typeface="DejaVu Sans"/>
              </a:rPr>
              <a:t>Dospělí a děti nad 12 let věku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1024200" y="585360"/>
            <a:ext cx="9718200" cy="14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Biologická léčba astmatu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1024200" y="2286000"/>
            <a:ext cx="9718200" cy="40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Je určena pro 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léčbu obtížně léčitelného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, na léčbu refrakterního 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astmatu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.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Indikace je v kompetenci specializovaných pracovišť.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Je vyhracena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pro pacienty ve věku od 6 let s těžkým refrakterním astmatem, kde alergie na celoroční alergen(y) hraje významnou roli v aktuálním obraze nemoci.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Každý nemocný s těžkým astmatem, u kterého se nám nedaří dosáhnout plné kontroly a u kterého jsme prokázali nebo máme podezření na významnou celoroční, by měl být odeslán na pracoviště NCTA ke zvážení biologické léčby.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9860760" y="6574680"/>
            <a:ext cx="2270880" cy="1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/>
          <a:lstStyle/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r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teg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e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lé</a:t>
            </a:r>
            <a:r>
              <a:rPr lang="cs-CZ" sz="1200" b="0" strike="noStrike" spc="15">
                <a:solidFill>
                  <a:srgbClr val="231F20"/>
                </a:solidFill>
                <a:latin typeface="Tw Cen MT Condensed"/>
                <a:ea typeface="DejaVu Sans"/>
              </a:rPr>
              <a:t>č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by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0" strike="noStrike" spc="15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m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u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38">
                <a:solidFill>
                  <a:srgbClr val="231F20"/>
                </a:solidFill>
                <a:latin typeface="Tw Cen MT Condensed"/>
                <a:ea typeface="DejaVu Sans"/>
              </a:rPr>
              <a:t>G</a:t>
            </a:r>
            <a:r>
              <a:rPr lang="cs-CZ" sz="1200" b="0" strike="noStrike" spc="-117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1200" b="0" strike="noStrike" spc="18">
                <a:solidFill>
                  <a:srgbClr val="231F20"/>
                </a:solidFill>
                <a:latin typeface="Tw Cen MT Condensed"/>
                <a:ea typeface="DejaVu Sans"/>
              </a:rPr>
              <a:t>N</a:t>
            </a:r>
            <a:r>
              <a:rPr lang="cs-CZ" sz="1200" b="0" strike="noStrike" spc="38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905040" y="335880"/>
            <a:ext cx="1059768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2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Cyklus managementu astmatu 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cs-CZ" sz="32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pro prevenci exacerbací a kontrolu příznaků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796680" y="1486440"/>
            <a:ext cx="1059804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Management astmatu lze popsat jako kontinuální cyklus, v němž je pacient </a:t>
            </a:r>
            <a:r>
              <a:rPr lang="cs-CZ" sz="2200" b="0" strike="noStrike" spc="-1">
                <a:solidFill>
                  <a:srgbClr val="00B0F0"/>
                </a:solidFill>
                <a:latin typeface="Tw Cen MT"/>
                <a:ea typeface="DejaVu Sans"/>
              </a:rPr>
              <a:t>vyšetřen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,            je </a:t>
            </a:r>
            <a:r>
              <a:rPr lang="cs-CZ" sz="2200" b="0" strike="noStrike" spc="-1">
                <a:solidFill>
                  <a:srgbClr val="2D4E7F"/>
                </a:solidFill>
                <a:latin typeface="Tw Cen MT"/>
                <a:ea typeface="DejaVu Sans"/>
              </a:rPr>
              <a:t>zhodnocena odpověď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a 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upravena medikace.</a:t>
            </a:r>
            <a:endParaRPr lang="cs-CZ" sz="2200" b="0" strike="noStrike" spc="-1">
              <a:latin typeface="Arial"/>
            </a:endParaRPr>
          </a:p>
        </p:txBody>
      </p:sp>
      <p:grpSp>
        <p:nvGrpSpPr>
          <p:cNvPr id="428" name="Group 3"/>
          <p:cNvGrpSpPr/>
          <p:nvPr/>
        </p:nvGrpSpPr>
        <p:grpSpPr>
          <a:xfrm>
            <a:off x="1434600" y="2783520"/>
            <a:ext cx="9703440" cy="3541320"/>
            <a:chOff x="1434600" y="2783520"/>
            <a:chExt cx="9703440" cy="3541320"/>
          </a:xfrm>
        </p:grpSpPr>
        <p:sp>
          <p:nvSpPr>
            <p:cNvPr id="429" name="CustomShape 4"/>
            <p:cNvSpPr/>
            <p:nvPr/>
          </p:nvSpPr>
          <p:spPr>
            <a:xfrm flipV="1">
              <a:off x="1434600" y="5139360"/>
              <a:ext cx="2914920" cy="43920"/>
            </a:xfrm>
            <a:custGeom>
              <a:avLst/>
              <a:gdLst/>
              <a:ahLst/>
              <a:cxnLst/>
              <a:rect l="l" t="t" r="r" b="b"/>
              <a:pathLst>
                <a:path w="1713864">
                  <a:moveTo>
                    <a:pt x="0" y="0"/>
                  </a:moveTo>
                  <a:lnTo>
                    <a:pt x="1713598" y="0"/>
                  </a:lnTo>
                </a:path>
              </a:pathLst>
            </a:custGeom>
            <a:noFill/>
            <a:ln w="12600">
              <a:solidFill>
                <a:srgbClr val="004B8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5"/>
            <p:cNvSpPr/>
            <p:nvPr/>
          </p:nvSpPr>
          <p:spPr>
            <a:xfrm>
              <a:off x="5913720" y="2783520"/>
              <a:ext cx="43920" cy="2066400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0"/>
                  </a:moveTo>
                  <a:lnTo>
                    <a:pt x="0" y="930211"/>
                  </a:lnTo>
                </a:path>
              </a:pathLst>
            </a:custGeom>
            <a:noFill/>
            <a:ln w="12600">
              <a:solidFill>
                <a:srgbClr val="00A3C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CustomShape 6"/>
            <p:cNvSpPr/>
            <p:nvPr/>
          </p:nvSpPr>
          <p:spPr>
            <a:xfrm flipV="1">
              <a:off x="5463360" y="5980680"/>
              <a:ext cx="5674680" cy="172080"/>
            </a:xfrm>
            <a:custGeom>
              <a:avLst/>
              <a:gdLst/>
              <a:ahLst/>
              <a:cxnLst/>
              <a:rect l="l" t="t" r="r" b="b"/>
              <a:pathLst>
                <a:path w="2637154">
                  <a:moveTo>
                    <a:pt x="0" y="0"/>
                  </a:moveTo>
                  <a:lnTo>
                    <a:pt x="2637002" y="0"/>
                  </a:lnTo>
                </a:path>
              </a:pathLst>
            </a:custGeom>
            <a:noFill/>
            <a:ln w="12600">
              <a:solidFill>
                <a:srgbClr val="F7941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32" name="CustomShape 7"/>
          <p:cNvSpPr/>
          <p:nvPr/>
        </p:nvSpPr>
        <p:spPr>
          <a:xfrm>
            <a:off x="1434600" y="3318120"/>
            <a:ext cx="3126600" cy="196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8440" indent="-284040">
              <a:lnSpc>
                <a:spcPct val="129000"/>
              </a:lnSpc>
              <a:spcBef>
                <a:spcPts val="99"/>
              </a:spcBef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7" dirty="0">
                <a:solidFill>
                  <a:srgbClr val="231F20"/>
                </a:solidFill>
                <a:latin typeface="Tw Cen MT"/>
                <a:ea typeface="DejaVu Sans"/>
              </a:rPr>
              <a:t>Příznaky </a:t>
            </a:r>
            <a:r>
              <a:rPr lang="cs-CZ" sz="2000" b="0" strike="noStrike" spc="12" dirty="0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endParaRPr lang="cs-CZ" sz="2000" b="0" strike="noStrike" spc="-1" dirty="0">
              <a:latin typeface="Arial"/>
            </a:endParaRPr>
          </a:p>
          <a:p>
            <a:pPr marL="298440" indent="-284040">
              <a:lnSpc>
                <a:spcPct val="129000"/>
              </a:lnSpc>
              <a:spcBef>
                <a:spcPts val="99"/>
              </a:spcBef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21" dirty="0">
                <a:solidFill>
                  <a:srgbClr val="231F20"/>
                </a:solidFill>
                <a:latin typeface="Tw Cen MT"/>
                <a:ea typeface="DejaVu Sans"/>
              </a:rPr>
              <a:t>Exacerbace </a:t>
            </a:r>
            <a:r>
              <a:rPr lang="cs-CZ" sz="2000" b="0" strike="noStrike" spc="26" dirty="0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endParaRPr lang="cs-CZ" sz="2000" b="0" strike="noStrike" spc="-1" dirty="0">
              <a:latin typeface="Arial"/>
            </a:endParaRPr>
          </a:p>
          <a:p>
            <a:pPr marL="298440" indent="-284040">
              <a:lnSpc>
                <a:spcPct val="129000"/>
              </a:lnSpc>
              <a:spcBef>
                <a:spcPts val="99"/>
              </a:spcBef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21" dirty="0">
                <a:solidFill>
                  <a:srgbClr val="231F20"/>
                </a:solidFill>
                <a:latin typeface="Tw Cen MT"/>
                <a:ea typeface="DejaVu Sans"/>
              </a:rPr>
              <a:t>Ve</a:t>
            </a:r>
            <a:r>
              <a:rPr lang="cs-CZ" sz="2000" b="0" strike="noStrike" spc="52" dirty="0">
                <a:solidFill>
                  <a:srgbClr val="231F20"/>
                </a:solidFill>
                <a:latin typeface="Tw Cen MT"/>
                <a:ea typeface="DejaVu Sans"/>
              </a:rPr>
              <a:t>d</a:t>
            </a:r>
            <a:r>
              <a:rPr lang="cs-CZ" sz="2000" b="0" strike="noStrike" spc="-58" dirty="0">
                <a:solidFill>
                  <a:srgbClr val="231F20"/>
                </a:solidFill>
                <a:latin typeface="Tw Cen MT"/>
                <a:ea typeface="DejaVu Sans"/>
              </a:rPr>
              <a:t>l</a:t>
            </a:r>
            <a:r>
              <a:rPr lang="cs-CZ" sz="2000" b="0" strike="noStrike" spc="21" dirty="0">
                <a:solidFill>
                  <a:srgbClr val="231F20"/>
                </a:solidFill>
                <a:latin typeface="Tw Cen MT"/>
                <a:ea typeface="DejaVu Sans"/>
              </a:rPr>
              <a:t>e</a:t>
            </a:r>
            <a:r>
              <a:rPr lang="cs-CZ" sz="2000" b="0" strike="noStrike" spc="-92" dirty="0">
                <a:solidFill>
                  <a:srgbClr val="231F20"/>
                </a:solidFill>
                <a:latin typeface="Tw Cen MT"/>
                <a:ea typeface="DejaVu Sans"/>
              </a:rPr>
              <a:t>j</a:t>
            </a:r>
            <a:r>
              <a:rPr lang="cs-CZ" sz="2000" b="0" strike="noStrike" spc="7" dirty="0">
                <a:solidFill>
                  <a:srgbClr val="231F20"/>
                </a:solidFill>
                <a:latin typeface="Tw Cen MT"/>
                <a:ea typeface="DejaVu Sans"/>
              </a:rPr>
              <a:t>š</a:t>
            </a:r>
            <a:r>
              <a:rPr lang="cs-CZ" sz="2000" b="0" strike="noStrike" spc="-1" dirty="0">
                <a:solidFill>
                  <a:srgbClr val="231F20"/>
                </a:solidFill>
                <a:latin typeface="Tw Cen MT"/>
                <a:ea typeface="DejaVu Sans"/>
              </a:rPr>
              <a:t>í</a:t>
            </a:r>
            <a:r>
              <a:rPr lang="cs-CZ" sz="2000" b="0" strike="noStrike" spc="-46" dirty="0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38" dirty="0">
                <a:solidFill>
                  <a:srgbClr val="231F20"/>
                </a:solidFill>
                <a:latin typeface="Tw Cen MT"/>
                <a:ea typeface="DejaVu Sans"/>
              </a:rPr>
              <a:t>ú</a:t>
            </a:r>
            <a:r>
              <a:rPr lang="cs-CZ" sz="2000" b="0" strike="noStrike" spc="-1" dirty="0">
                <a:solidFill>
                  <a:srgbClr val="231F20"/>
                </a:solidFill>
                <a:latin typeface="Tw Cen MT"/>
                <a:ea typeface="DejaVu Sans"/>
              </a:rPr>
              <a:t>či</a:t>
            </a:r>
            <a:r>
              <a:rPr lang="cs-CZ" sz="2000" b="0" strike="noStrike" spc="38" dirty="0">
                <a:solidFill>
                  <a:srgbClr val="231F20"/>
                </a:solidFill>
                <a:latin typeface="Tw Cen MT"/>
                <a:ea typeface="DejaVu Sans"/>
              </a:rPr>
              <a:t>n</a:t>
            </a:r>
            <a:r>
              <a:rPr lang="cs-CZ" sz="2000" b="0" strike="noStrike" spc="26" dirty="0">
                <a:solidFill>
                  <a:srgbClr val="231F20"/>
                </a:solidFill>
                <a:latin typeface="Tw Cen MT"/>
                <a:ea typeface="DejaVu Sans"/>
              </a:rPr>
              <a:t>k</a:t>
            </a:r>
            <a:r>
              <a:rPr lang="cs-CZ" sz="2000" b="0" strike="noStrike" spc="7" dirty="0">
                <a:solidFill>
                  <a:srgbClr val="231F20"/>
                </a:solidFill>
                <a:latin typeface="Tw Cen MT"/>
                <a:ea typeface="DejaVu Sans"/>
              </a:rPr>
              <a:t>y  </a:t>
            </a:r>
            <a:endParaRPr lang="cs-CZ" sz="2000" b="0" strike="noStrike" spc="-1" dirty="0">
              <a:latin typeface="Arial"/>
            </a:endParaRPr>
          </a:p>
          <a:p>
            <a:pPr marL="298440" indent="-284040">
              <a:lnSpc>
                <a:spcPct val="100000"/>
              </a:lnSpc>
              <a:spcBef>
                <a:spcPts val="281"/>
              </a:spcBef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97" dirty="0" smtClean="0">
                <a:solidFill>
                  <a:srgbClr val="231F20"/>
                </a:solidFill>
                <a:latin typeface="Tw Cen MT"/>
                <a:ea typeface="DejaVu Sans"/>
              </a:rPr>
              <a:t>S</a:t>
            </a:r>
            <a:r>
              <a:rPr lang="cs-CZ" sz="2000" b="0" strike="noStrike" spc="52" dirty="0" smtClean="0">
                <a:solidFill>
                  <a:srgbClr val="231F20"/>
                </a:solidFill>
                <a:latin typeface="Tw Cen MT"/>
                <a:ea typeface="DejaVu Sans"/>
              </a:rPr>
              <a:t>po</a:t>
            </a:r>
            <a:r>
              <a:rPr lang="cs-CZ" sz="2000" b="0" strike="noStrike" spc="-1" dirty="0" smtClean="0">
                <a:solidFill>
                  <a:srgbClr val="231F20"/>
                </a:solidFill>
                <a:latin typeface="Tw Cen MT"/>
                <a:ea typeface="DejaVu Sans"/>
              </a:rPr>
              <a:t>k</a:t>
            </a:r>
            <a:r>
              <a:rPr lang="cs-CZ" sz="2000" b="0" strike="noStrike" spc="52" dirty="0" smtClean="0">
                <a:solidFill>
                  <a:srgbClr val="231F20"/>
                </a:solidFill>
                <a:latin typeface="Tw Cen MT"/>
                <a:ea typeface="DejaVu Sans"/>
              </a:rPr>
              <a:t>o</a:t>
            </a:r>
            <a:r>
              <a:rPr lang="cs-CZ" sz="2000" b="0" strike="noStrike" spc="-92" dirty="0" smtClean="0">
                <a:solidFill>
                  <a:srgbClr val="231F20"/>
                </a:solidFill>
                <a:latin typeface="Tw Cen MT"/>
                <a:ea typeface="DejaVu Sans"/>
              </a:rPr>
              <a:t>j</a:t>
            </a:r>
            <a:r>
              <a:rPr lang="cs-CZ" sz="2000" b="0" strike="noStrike" spc="21" dirty="0" smtClean="0">
                <a:solidFill>
                  <a:srgbClr val="231F20"/>
                </a:solidFill>
                <a:latin typeface="Tw Cen MT"/>
                <a:ea typeface="DejaVu Sans"/>
              </a:rPr>
              <a:t>e</a:t>
            </a:r>
            <a:r>
              <a:rPr lang="cs-CZ" sz="2000" b="0" strike="noStrike" spc="38" dirty="0" smtClean="0">
                <a:solidFill>
                  <a:srgbClr val="231F20"/>
                </a:solidFill>
                <a:latin typeface="Tw Cen MT"/>
                <a:ea typeface="DejaVu Sans"/>
              </a:rPr>
              <a:t>n</a:t>
            </a:r>
            <a:r>
              <a:rPr lang="cs-CZ" sz="2000" b="0" strike="noStrike" spc="46" dirty="0" smtClean="0">
                <a:solidFill>
                  <a:srgbClr val="231F20"/>
                </a:solidFill>
                <a:latin typeface="Tw Cen MT"/>
                <a:ea typeface="DejaVu Sans"/>
              </a:rPr>
              <a:t>o</a:t>
            </a:r>
            <a:r>
              <a:rPr lang="cs-CZ" sz="2000" b="0" strike="noStrike" spc="83" dirty="0" smtClean="0">
                <a:solidFill>
                  <a:srgbClr val="231F20"/>
                </a:solidFill>
                <a:latin typeface="Tw Cen MT"/>
                <a:ea typeface="DejaVu Sans"/>
              </a:rPr>
              <a:t>s</a:t>
            </a:r>
            <a:r>
              <a:rPr lang="cs-CZ" sz="2000" b="0" strike="noStrike" spc="-46" dirty="0" smtClean="0">
                <a:solidFill>
                  <a:srgbClr val="231F20"/>
                </a:solidFill>
                <a:latin typeface="Tw Cen MT"/>
                <a:ea typeface="DejaVu Sans"/>
              </a:rPr>
              <a:t>t </a:t>
            </a:r>
            <a:r>
              <a:rPr lang="cs-CZ" sz="2000" b="0" strike="noStrike" spc="46" dirty="0">
                <a:solidFill>
                  <a:srgbClr val="231F20"/>
                </a:solidFill>
                <a:latin typeface="Tw Cen MT"/>
                <a:ea typeface="DejaVu Sans"/>
              </a:rPr>
              <a:t>p</a:t>
            </a:r>
            <a:r>
              <a:rPr lang="cs-CZ" sz="2000" b="0" strike="noStrike" spc="7" dirty="0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52" dirty="0">
                <a:solidFill>
                  <a:srgbClr val="231F20"/>
                </a:solidFill>
                <a:latin typeface="Tw Cen MT"/>
                <a:ea typeface="DejaVu Sans"/>
              </a:rPr>
              <a:t>c</a:t>
            </a:r>
            <a:r>
              <a:rPr lang="cs-CZ" sz="2000" b="0" strike="noStrike" spc="-41" dirty="0">
                <a:solidFill>
                  <a:srgbClr val="231F20"/>
                </a:solidFill>
                <a:latin typeface="Tw Cen MT"/>
                <a:ea typeface="DejaVu Sans"/>
              </a:rPr>
              <a:t>i</a:t>
            </a:r>
            <a:r>
              <a:rPr lang="cs-CZ" sz="2000" b="0" strike="noStrike" spc="21" dirty="0">
                <a:solidFill>
                  <a:srgbClr val="231F20"/>
                </a:solidFill>
                <a:latin typeface="Tw Cen MT"/>
                <a:ea typeface="DejaVu Sans"/>
              </a:rPr>
              <a:t>e</a:t>
            </a:r>
            <a:r>
              <a:rPr lang="cs-CZ" sz="2000" b="0" strike="noStrike" spc="-1" dirty="0">
                <a:solidFill>
                  <a:srgbClr val="231F20"/>
                </a:solidFill>
                <a:latin typeface="Tw Cen MT"/>
                <a:ea typeface="DejaVu Sans"/>
              </a:rPr>
              <a:t>nt</a:t>
            </a:r>
            <a:r>
              <a:rPr lang="cs-CZ" sz="2000" b="0" strike="noStrike" spc="1" dirty="0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-46" dirty="0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433" name="CustomShape 8"/>
          <p:cNvSpPr/>
          <p:nvPr/>
        </p:nvSpPr>
        <p:spPr>
          <a:xfrm>
            <a:off x="5993640" y="2328120"/>
            <a:ext cx="4613760" cy="157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8240" rIns="0" bIns="0"/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lang="cs-CZ" sz="1800" b="0" strike="noStrike" spc="-1">
              <a:latin typeface="Arial"/>
            </a:endParaRPr>
          </a:p>
          <a:p>
            <a:pPr marL="298440" indent="-284040">
              <a:lnSpc>
                <a:spcPct val="100000"/>
              </a:lnSpc>
              <a:spcBef>
                <a:spcPts val="380"/>
              </a:spcBef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7">
                <a:solidFill>
                  <a:srgbClr val="231F20"/>
                </a:solidFill>
                <a:latin typeface="Tw Cen MT"/>
                <a:ea typeface="DejaVu Sans"/>
              </a:rPr>
              <a:t>Fyzikální vyšetření</a:t>
            </a:r>
            <a:endParaRPr lang="cs-CZ" sz="2000" b="0" strike="noStrike" spc="-1">
              <a:latin typeface="Arial"/>
            </a:endParaRPr>
          </a:p>
          <a:p>
            <a:pPr marL="298440" indent="-284040">
              <a:lnSpc>
                <a:spcPct val="100000"/>
              </a:lnSpc>
              <a:spcBef>
                <a:spcPts val="380"/>
              </a:spcBef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7">
                <a:solidFill>
                  <a:srgbClr val="231F20"/>
                </a:solidFill>
                <a:latin typeface="Tw Cen MT"/>
                <a:ea typeface="DejaVu Sans"/>
              </a:rPr>
              <a:t>Vyšetření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plicních funkcí</a:t>
            </a:r>
            <a:endParaRPr lang="cs-CZ" sz="2000" b="0" strike="noStrike" spc="-1">
              <a:latin typeface="Arial"/>
            </a:endParaRPr>
          </a:p>
          <a:p>
            <a:pPr marL="298440" indent="-284040">
              <a:lnSpc>
                <a:spcPct val="100000"/>
              </a:lnSpc>
              <a:spcBef>
                <a:spcPts val="286"/>
              </a:spcBef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38">
                <a:solidFill>
                  <a:srgbClr val="231F20"/>
                </a:solidFill>
                <a:latin typeface="Tw Cen MT"/>
                <a:ea typeface="DejaVu Sans"/>
              </a:rPr>
              <a:t>K</a:t>
            </a:r>
            <a:r>
              <a:rPr lang="cs-CZ" sz="2000" b="0" strike="noStrike" spc="52">
                <a:solidFill>
                  <a:srgbClr val="231F20"/>
                </a:solidFill>
                <a:latin typeface="Tw Cen MT"/>
                <a:ea typeface="DejaVu Sans"/>
              </a:rPr>
              <a:t>o</a:t>
            </a:r>
            <a:r>
              <a:rPr lang="cs-CZ" sz="2000" b="0" strike="noStrike" spc="-1">
                <a:solidFill>
                  <a:srgbClr val="231F20"/>
                </a:solidFill>
                <a:latin typeface="Tw Cen MT"/>
                <a:ea typeface="DejaVu Sans"/>
              </a:rPr>
              <a:t>nt</a:t>
            </a:r>
            <a:r>
              <a:rPr lang="cs-CZ" sz="2000" b="0" strike="noStrike" spc="-32">
                <a:solidFill>
                  <a:srgbClr val="231F20"/>
                </a:solidFill>
                <a:latin typeface="Tw Cen MT"/>
                <a:ea typeface="DejaVu Sans"/>
              </a:rPr>
              <a:t>r</a:t>
            </a:r>
            <a:r>
              <a:rPr lang="cs-CZ" sz="2000" b="0" strike="noStrike" spc="52">
                <a:solidFill>
                  <a:srgbClr val="231F20"/>
                </a:solidFill>
                <a:latin typeface="Tw Cen MT"/>
                <a:ea typeface="DejaVu Sans"/>
              </a:rPr>
              <a:t>o</a:t>
            </a:r>
            <a:r>
              <a:rPr lang="cs-CZ" sz="2000" b="0" strike="noStrike" spc="-60">
                <a:solidFill>
                  <a:srgbClr val="231F20"/>
                </a:solidFill>
                <a:latin typeface="Tw Cen MT"/>
                <a:ea typeface="DejaVu Sans"/>
              </a:rPr>
              <a:t>l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52">
                <a:solidFill>
                  <a:srgbClr val="231F20"/>
                </a:solidFill>
                <a:latin typeface="Tw Cen MT"/>
                <a:ea typeface="DejaVu Sans"/>
              </a:rPr>
              <a:t>p</a:t>
            </a:r>
            <a:r>
              <a:rPr lang="cs-CZ" sz="2000" b="0" strike="noStrike" spc="-21">
                <a:solidFill>
                  <a:srgbClr val="231F20"/>
                </a:solidFill>
                <a:latin typeface="Tw Cen MT"/>
                <a:ea typeface="DejaVu Sans"/>
              </a:rPr>
              <a:t>ř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í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z</a:t>
            </a: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n</a:t>
            </a:r>
            <a:r>
              <a:rPr lang="cs-CZ" sz="2000" b="0" strike="noStrike" spc="7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k</a:t>
            </a:r>
            <a:r>
              <a:rPr lang="cs-CZ" sz="2000" b="0" strike="noStrike" spc="26">
                <a:solidFill>
                  <a:srgbClr val="231F20"/>
                </a:solidFill>
                <a:latin typeface="Tw Cen MT"/>
                <a:ea typeface="DejaVu Sans"/>
              </a:rPr>
              <a:t>ů</a:t>
            </a:r>
            <a:endParaRPr lang="cs-CZ" sz="2000" b="0" strike="noStrike" spc="-1">
              <a:latin typeface="Arial"/>
            </a:endParaRPr>
          </a:p>
          <a:p>
            <a:pPr marL="298440" indent="-284040">
              <a:lnSpc>
                <a:spcPct val="129000"/>
              </a:lnSpc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-1">
                <a:solidFill>
                  <a:srgbClr val="231F20"/>
                </a:solidFill>
                <a:latin typeface="Tw Cen MT"/>
                <a:ea typeface="DejaVu Sans"/>
              </a:rPr>
              <a:t>Inhalační</a:t>
            </a:r>
            <a:r>
              <a:rPr lang="cs-CZ" sz="2000" b="0" strike="noStrike" spc="-41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231F20"/>
                </a:solidFill>
                <a:latin typeface="Tw Cen MT"/>
                <a:ea typeface="DejaVu Sans"/>
              </a:rPr>
              <a:t>technika</a:t>
            </a:r>
            <a:r>
              <a:rPr lang="cs-CZ" sz="2000" b="0" strike="noStrike" spc="-41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-41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12">
                <a:solidFill>
                  <a:srgbClr val="231F20"/>
                </a:solidFill>
                <a:latin typeface="Tw Cen MT"/>
                <a:ea typeface="DejaVu Sans"/>
              </a:rPr>
              <a:t>dodržování</a:t>
            </a:r>
            <a:r>
              <a:rPr lang="cs-CZ" sz="2000" b="0" strike="noStrike" spc="-41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12">
                <a:solidFill>
                  <a:srgbClr val="231F20"/>
                </a:solidFill>
                <a:latin typeface="Tw Cen MT"/>
                <a:ea typeface="DejaVu Sans"/>
              </a:rPr>
              <a:t>léčby </a:t>
            </a:r>
            <a:r>
              <a:rPr lang="cs-CZ" sz="2000" b="0" strike="noStrike" spc="-21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434" name="CustomShape 9"/>
          <p:cNvSpPr/>
          <p:nvPr/>
        </p:nvSpPr>
        <p:spPr>
          <a:xfrm>
            <a:off x="7021440" y="5184000"/>
            <a:ext cx="4354200" cy="86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8440" indent="-284040">
              <a:lnSpc>
                <a:spcPct val="100000"/>
              </a:lnSpc>
              <a:spcBef>
                <a:spcPts val="99"/>
              </a:spcBef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L</a:t>
            </a:r>
            <a:r>
              <a:rPr lang="cs-CZ" sz="2000" b="0" strike="noStrike" spc="26">
                <a:solidFill>
                  <a:srgbClr val="231F20"/>
                </a:solidFill>
                <a:latin typeface="Tw Cen MT"/>
                <a:ea typeface="DejaVu Sans"/>
              </a:rPr>
              <a:t>é</a:t>
            </a:r>
            <a:r>
              <a:rPr lang="cs-CZ" sz="2000" b="0" strike="noStrike" spc="58">
                <a:solidFill>
                  <a:srgbClr val="231F20"/>
                </a:solidFill>
                <a:latin typeface="Tw Cen MT"/>
                <a:ea typeface="DejaVu Sans"/>
              </a:rPr>
              <a:t>č</a:t>
            </a:r>
            <a:r>
              <a:rPr lang="cs-CZ" sz="2000" b="0" strike="noStrike" spc="46">
                <a:solidFill>
                  <a:srgbClr val="231F20"/>
                </a:solidFill>
                <a:latin typeface="Tw Cen MT"/>
                <a:ea typeface="DejaVu Sans"/>
              </a:rPr>
              <a:t>b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7">
                <a:solidFill>
                  <a:srgbClr val="231F20"/>
                </a:solidFill>
                <a:latin typeface="Tw Cen MT"/>
                <a:ea typeface="DejaVu Sans"/>
              </a:rPr>
              <a:t>upr</a:t>
            </a:r>
            <a:r>
              <a:rPr lang="cs-CZ" sz="2000" b="0" strike="noStrike" spc="-1">
                <a:solidFill>
                  <a:srgbClr val="231F20"/>
                </a:solidFill>
                <a:latin typeface="Tw Cen MT"/>
                <a:ea typeface="DejaVu Sans"/>
              </a:rPr>
              <a:t>avi</a:t>
            </a:r>
            <a:r>
              <a:rPr lang="cs-CZ" sz="2000" b="0" strike="noStrike" spc="-52">
                <a:solidFill>
                  <a:srgbClr val="231F20"/>
                </a:solidFill>
                <a:latin typeface="Tw Cen MT"/>
                <a:ea typeface="DejaVu Sans"/>
              </a:rPr>
              <a:t>t</a:t>
            </a:r>
            <a:r>
              <a:rPr lang="cs-CZ" sz="2000" b="0" strike="noStrike" spc="21">
                <a:solidFill>
                  <a:srgbClr val="231F20"/>
                </a:solidFill>
                <a:latin typeface="Tw Cen MT"/>
                <a:ea typeface="DejaVu Sans"/>
              </a:rPr>
              <a:t>e</a:t>
            </a:r>
            <a:r>
              <a:rPr lang="cs-CZ" sz="2000" b="0" strike="noStrike" spc="-1">
                <a:solidFill>
                  <a:srgbClr val="231F20"/>
                </a:solidFill>
                <a:latin typeface="Tw Cen MT"/>
                <a:ea typeface="DejaVu Sans"/>
              </a:rPr>
              <a:t>l</a:t>
            </a:r>
            <a:r>
              <a:rPr lang="cs-CZ" sz="2000" b="0" strike="noStrike" spc="-12">
                <a:solidFill>
                  <a:srgbClr val="231F20"/>
                </a:solidFill>
                <a:latin typeface="Tw Cen MT"/>
                <a:ea typeface="DejaVu Sans"/>
              </a:rPr>
              <a:t>n</a:t>
            </a:r>
            <a:r>
              <a:rPr lang="cs-CZ" sz="2000" b="0" strike="noStrike" spc="7">
                <a:solidFill>
                  <a:srgbClr val="231F20"/>
                </a:solidFill>
                <a:latin typeface="Tw Cen MT"/>
                <a:ea typeface="DejaVu Sans"/>
              </a:rPr>
              <a:t>ý</a:t>
            </a:r>
            <a:r>
              <a:rPr lang="cs-CZ" sz="2000" b="0" strike="noStrike" spc="38">
                <a:solidFill>
                  <a:srgbClr val="231F20"/>
                </a:solidFill>
                <a:latin typeface="Tw Cen MT"/>
                <a:ea typeface="DejaVu Sans"/>
              </a:rPr>
              <a:t>c</a:t>
            </a:r>
            <a:r>
              <a:rPr lang="cs-CZ" sz="2000" b="0" strike="noStrike" spc="41">
                <a:solidFill>
                  <a:srgbClr val="231F20"/>
                </a:solidFill>
                <a:latin typeface="Tw Cen MT"/>
                <a:ea typeface="DejaVu Sans"/>
              </a:rPr>
              <a:t>h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-21">
                <a:solidFill>
                  <a:srgbClr val="231F20"/>
                </a:solidFill>
                <a:latin typeface="Tw Cen MT"/>
                <a:ea typeface="DejaVu Sans"/>
              </a:rPr>
              <a:t>r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i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z</a:t>
            </a:r>
            <a:r>
              <a:rPr lang="cs-CZ" sz="2000" b="0" strike="noStrike" spc="-1">
                <a:solidFill>
                  <a:srgbClr val="231F20"/>
                </a:solidFill>
                <a:latin typeface="Tw Cen MT"/>
                <a:ea typeface="DejaVu Sans"/>
              </a:rPr>
              <a:t>i</a:t>
            </a:r>
            <a:r>
              <a:rPr lang="cs-CZ" sz="2000" b="0" strike="noStrike" spc="-21">
                <a:solidFill>
                  <a:srgbClr val="231F20"/>
                </a:solidFill>
                <a:latin typeface="Tw Cen MT"/>
                <a:ea typeface="DejaVu Sans"/>
              </a:rPr>
              <a:t>k</a:t>
            </a:r>
            <a:r>
              <a:rPr lang="cs-CZ" sz="2000" b="0" strike="noStrike" spc="38">
                <a:solidFill>
                  <a:srgbClr val="231F20"/>
                </a:solidFill>
                <a:latin typeface="Tw Cen MT"/>
                <a:ea typeface="DejaVu Sans"/>
              </a:rPr>
              <a:t>o</a:t>
            </a:r>
            <a:r>
              <a:rPr lang="cs-CZ" sz="2000" b="0" strike="noStrike" spc="46">
                <a:solidFill>
                  <a:srgbClr val="231F20"/>
                </a:solidFill>
                <a:latin typeface="Tw Cen MT"/>
                <a:ea typeface="DejaVu Sans"/>
              </a:rPr>
              <a:t>v</a:t>
            </a:r>
            <a:r>
              <a:rPr lang="cs-CZ" sz="2000" b="0" strike="noStrike" spc="7">
                <a:solidFill>
                  <a:srgbClr val="231F20"/>
                </a:solidFill>
                <a:latin typeface="Tw Cen MT"/>
                <a:ea typeface="DejaVu Sans"/>
              </a:rPr>
              <a:t>ý</a:t>
            </a: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ch</a:t>
            </a:r>
            <a:r>
              <a:rPr lang="cs-CZ" sz="2000" b="0" strike="noStrike" spc="21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-32">
                <a:solidFill>
                  <a:srgbClr val="231F20"/>
                </a:solidFill>
                <a:latin typeface="Tw Cen MT"/>
                <a:ea typeface="DejaVu Sans"/>
              </a:rPr>
              <a:t>f</a:t>
            </a:r>
            <a:r>
              <a:rPr lang="cs-CZ" sz="2000" b="0" strike="noStrike" spc="7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k</a:t>
            </a:r>
            <a:r>
              <a:rPr lang="cs-CZ" sz="2000" b="0" strike="noStrike" spc="-52">
                <a:solidFill>
                  <a:srgbClr val="231F20"/>
                </a:solidFill>
                <a:latin typeface="Tw Cen MT"/>
                <a:ea typeface="DejaVu Sans"/>
              </a:rPr>
              <a:t>t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o</a:t>
            </a:r>
            <a:r>
              <a:rPr lang="cs-CZ" sz="2000" b="0" strike="noStrike" spc="-1">
                <a:solidFill>
                  <a:srgbClr val="231F20"/>
                </a:solidFill>
                <a:latin typeface="Tw Cen MT"/>
                <a:ea typeface="DejaVu Sans"/>
              </a:rPr>
              <a:t>r</a:t>
            </a:r>
            <a:r>
              <a:rPr lang="cs-CZ" sz="2000" b="0" strike="noStrike" spc="26">
                <a:solidFill>
                  <a:srgbClr val="231F20"/>
                </a:solidFill>
                <a:latin typeface="Tw Cen MT"/>
                <a:ea typeface="DejaVu Sans"/>
              </a:rPr>
              <a:t>ů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endParaRPr lang="cs-CZ" sz="2000" b="0" strike="noStrike" spc="-1">
              <a:latin typeface="Arial"/>
            </a:endParaRPr>
          </a:p>
          <a:p>
            <a:pPr marL="298440" indent="-284040">
              <a:lnSpc>
                <a:spcPct val="100000"/>
              </a:lnSpc>
              <a:spcBef>
                <a:spcPts val="99"/>
              </a:spcBef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38">
                <a:solidFill>
                  <a:srgbClr val="231F20"/>
                </a:solidFill>
                <a:latin typeface="Tw Cen MT"/>
                <a:ea typeface="DejaVu Sans"/>
              </a:rPr>
              <a:t>E</a:t>
            </a:r>
            <a:r>
              <a:rPr lang="cs-CZ" sz="2000" b="0" strike="noStrike" spc="46">
                <a:solidFill>
                  <a:srgbClr val="231F20"/>
                </a:solidFill>
                <a:latin typeface="Tw Cen MT"/>
                <a:ea typeface="DejaVu Sans"/>
              </a:rPr>
              <a:t>d</a:t>
            </a: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u</a:t>
            </a:r>
            <a:r>
              <a:rPr lang="cs-CZ" sz="2000" b="0" strike="noStrike" spc="-1">
                <a:solidFill>
                  <a:srgbClr val="231F20"/>
                </a:solidFill>
                <a:latin typeface="Tw Cen MT"/>
                <a:ea typeface="DejaVu Sans"/>
              </a:rPr>
              <a:t>k</a:t>
            </a: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ac</a:t>
            </a:r>
            <a:r>
              <a:rPr lang="cs-CZ" sz="2000" b="0" strike="noStrike" spc="12">
                <a:solidFill>
                  <a:srgbClr val="231F20"/>
                </a:solidFill>
                <a:latin typeface="Tw Cen MT"/>
                <a:ea typeface="DejaVu Sans"/>
              </a:rPr>
              <a:t>e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nác</a:t>
            </a:r>
            <a:r>
              <a:rPr lang="cs-CZ" sz="2000" b="0" strike="noStrike" spc="-1">
                <a:solidFill>
                  <a:srgbClr val="231F20"/>
                </a:solidFill>
                <a:latin typeface="Tw Cen MT"/>
                <a:ea typeface="DejaVu Sans"/>
              </a:rPr>
              <a:t>vik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52">
                <a:solidFill>
                  <a:srgbClr val="231F20"/>
                </a:solidFill>
                <a:latin typeface="Tw Cen MT"/>
                <a:ea typeface="DejaVu Sans"/>
              </a:rPr>
              <a:t>d</a:t>
            </a:r>
            <a:r>
              <a:rPr lang="cs-CZ" sz="2000" b="0" strike="noStrike" spc="38">
                <a:solidFill>
                  <a:srgbClr val="231F20"/>
                </a:solidFill>
                <a:latin typeface="Tw Cen MT"/>
                <a:ea typeface="DejaVu Sans"/>
              </a:rPr>
              <a:t>o</a:t>
            </a:r>
            <a:r>
              <a:rPr lang="cs-CZ" sz="2000" b="0" strike="noStrike" spc="12">
                <a:solidFill>
                  <a:srgbClr val="231F20"/>
                </a:solidFill>
                <a:latin typeface="Tw Cen MT"/>
                <a:ea typeface="DejaVu Sans"/>
              </a:rPr>
              <a:t>v</a:t>
            </a:r>
            <a:r>
              <a:rPr lang="cs-CZ" sz="2000" b="0" strike="noStrike" spc="21">
                <a:solidFill>
                  <a:srgbClr val="231F20"/>
                </a:solidFill>
                <a:latin typeface="Tw Cen MT"/>
                <a:ea typeface="DejaVu Sans"/>
              </a:rPr>
              <a:t>e</a:t>
            </a:r>
            <a:r>
              <a:rPr lang="cs-CZ" sz="2000" b="0" strike="noStrike" spc="52">
                <a:solidFill>
                  <a:srgbClr val="231F20"/>
                </a:solidFill>
                <a:latin typeface="Tw Cen MT"/>
                <a:ea typeface="DejaVu Sans"/>
              </a:rPr>
              <a:t>d</a:t>
            </a:r>
            <a:r>
              <a:rPr lang="cs-CZ" sz="2000" b="0" strike="noStrike" spc="38">
                <a:solidFill>
                  <a:srgbClr val="231F20"/>
                </a:solidFill>
                <a:latin typeface="Tw Cen MT"/>
                <a:ea typeface="DejaVu Sans"/>
              </a:rPr>
              <a:t>n</a:t>
            </a:r>
            <a:r>
              <a:rPr lang="cs-CZ" sz="2000" b="0" strike="noStrike" spc="46">
                <a:solidFill>
                  <a:srgbClr val="231F20"/>
                </a:solidFill>
                <a:latin typeface="Tw Cen MT"/>
                <a:ea typeface="DejaVu Sans"/>
              </a:rPr>
              <a:t>o</a:t>
            </a:r>
            <a:r>
              <a:rPr lang="cs-CZ" sz="2000" b="0" strike="noStrike" spc="83">
                <a:solidFill>
                  <a:srgbClr val="231F20"/>
                </a:solidFill>
                <a:latin typeface="Tw Cen MT"/>
                <a:ea typeface="DejaVu Sans"/>
              </a:rPr>
              <a:t>s</a:t>
            </a:r>
            <a:r>
              <a:rPr lang="cs-CZ" sz="2000" b="0" strike="noStrike" spc="-41">
                <a:solidFill>
                  <a:srgbClr val="231F20"/>
                </a:solidFill>
                <a:latin typeface="Tw Cen MT"/>
                <a:ea typeface="DejaVu Sans"/>
              </a:rPr>
              <a:t>t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í  </a:t>
            </a:r>
            <a:endParaRPr lang="cs-CZ" sz="2000" b="0" strike="noStrike" spc="-1">
              <a:latin typeface="Arial"/>
            </a:endParaRPr>
          </a:p>
          <a:p>
            <a:pPr marL="298440" indent="-284040">
              <a:lnSpc>
                <a:spcPct val="129000"/>
              </a:lnSpc>
              <a:buClr>
                <a:srgbClr val="231F20"/>
              </a:buClr>
              <a:buFont typeface="Wingdings" charset="2"/>
              <a:buChar char=""/>
            </a:pP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L</a:t>
            </a:r>
            <a:r>
              <a:rPr lang="cs-CZ" sz="2000" b="0" strike="noStrike" spc="21">
                <a:solidFill>
                  <a:srgbClr val="231F20"/>
                </a:solidFill>
                <a:latin typeface="Tw Cen MT"/>
                <a:ea typeface="DejaVu Sans"/>
              </a:rPr>
              <a:t>é</a:t>
            </a:r>
            <a:r>
              <a:rPr lang="cs-CZ" sz="2000" b="0" strike="noStrike" spc="26">
                <a:solidFill>
                  <a:srgbClr val="231F20"/>
                </a:solidFill>
                <a:latin typeface="Tw Cen MT"/>
                <a:ea typeface="DejaVu Sans"/>
              </a:rPr>
              <a:t>k</a:t>
            </a:r>
            <a:r>
              <a:rPr lang="cs-CZ" sz="2000" b="0" strike="noStrike" spc="12">
                <a:solidFill>
                  <a:srgbClr val="231F20"/>
                </a:solidFill>
                <a:latin typeface="Tw Cen MT"/>
                <a:ea typeface="DejaVu Sans"/>
              </a:rPr>
              <a:t>y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32">
                <a:solidFill>
                  <a:srgbClr val="231F20"/>
                </a:solidFill>
                <a:latin typeface="Tw Cen MT"/>
                <a:ea typeface="DejaVu Sans"/>
              </a:rPr>
              <a:t>n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-46">
                <a:solidFill>
                  <a:srgbClr val="231F20"/>
                </a:solidFill>
                <a:latin typeface="Tw Cen MT"/>
                <a:ea typeface="DejaVu Sans"/>
              </a:rPr>
              <a:t> </a:t>
            </a:r>
            <a:r>
              <a:rPr lang="cs-CZ" sz="2000" b="0" strike="noStrike" spc="7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r>
              <a:rPr lang="cs-CZ" sz="2000" b="0" strike="noStrike" spc="83">
                <a:solidFill>
                  <a:srgbClr val="231F20"/>
                </a:solidFill>
                <a:latin typeface="Tw Cen MT"/>
                <a:ea typeface="DejaVu Sans"/>
              </a:rPr>
              <a:t>s</a:t>
            </a:r>
            <a:r>
              <a:rPr lang="cs-CZ" sz="2000" b="0" strike="noStrike" spc="-41">
                <a:solidFill>
                  <a:srgbClr val="231F20"/>
                </a:solidFill>
                <a:latin typeface="Tw Cen MT"/>
                <a:ea typeface="DejaVu Sans"/>
              </a:rPr>
              <a:t>t</a:t>
            </a:r>
            <a:r>
              <a:rPr lang="cs-CZ" sz="2000" b="0" strike="noStrike" spc="66">
                <a:solidFill>
                  <a:srgbClr val="231F20"/>
                </a:solidFill>
                <a:latin typeface="Tw Cen MT"/>
                <a:ea typeface="DejaVu Sans"/>
              </a:rPr>
              <a:t>m</a:t>
            </a:r>
            <a:r>
              <a:rPr lang="cs-CZ" sz="2000" b="0" strike="noStrike" spc="1">
                <a:solidFill>
                  <a:srgbClr val="231F20"/>
                </a:solidFill>
                <a:latin typeface="Tw Cen MT"/>
                <a:ea typeface="DejaVu Sans"/>
              </a:rPr>
              <a:t>a</a:t>
            </a:r>
            <a:endParaRPr lang="cs-CZ" sz="2000" b="0" strike="noStrike" spc="-1">
              <a:latin typeface="Arial"/>
            </a:endParaRPr>
          </a:p>
        </p:txBody>
      </p:sp>
      <p:grpSp>
        <p:nvGrpSpPr>
          <p:cNvPr id="435" name="Group 10"/>
          <p:cNvGrpSpPr/>
          <p:nvPr/>
        </p:nvGrpSpPr>
        <p:grpSpPr>
          <a:xfrm>
            <a:off x="4235040" y="4413600"/>
            <a:ext cx="2208600" cy="2229120"/>
            <a:chOff x="4235040" y="4413600"/>
            <a:chExt cx="2208600" cy="2229120"/>
          </a:xfrm>
        </p:grpSpPr>
        <p:sp>
          <p:nvSpPr>
            <p:cNvPr id="436" name="CustomShape 11"/>
            <p:cNvSpPr/>
            <p:nvPr/>
          </p:nvSpPr>
          <p:spPr>
            <a:xfrm>
              <a:off x="4235040" y="4413600"/>
              <a:ext cx="1450440" cy="1563480"/>
            </a:xfrm>
            <a:custGeom>
              <a:avLst/>
              <a:gdLst/>
              <a:ahLst/>
              <a:cxnLst/>
              <a:rect l="l" t="t" r="r" b="b"/>
              <a:pathLst>
                <a:path w="1280795" h="1411605">
                  <a:moveTo>
                    <a:pt x="972451" y="0"/>
                  </a:moveTo>
                  <a:lnTo>
                    <a:pt x="972616" y="60312"/>
                  </a:lnTo>
                  <a:lnTo>
                    <a:pt x="919590" y="61687"/>
                  </a:lnTo>
                  <a:lnTo>
                    <a:pt x="867981" y="65563"/>
                  </a:lnTo>
                  <a:lnTo>
                    <a:pt x="817619" y="71987"/>
                  </a:lnTo>
                  <a:lnTo>
                    <a:pt x="768329" y="81004"/>
                  </a:lnTo>
                  <a:lnTo>
                    <a:pt x="719939" y="92662"/>
                  </a:lnTo>
                  <a:lnTo>
                    <a:pt x="672276" y="107007"/>
                  </a:lnTo>
                  <a:lnTo>
                    <a:pt x="625168" y="124087"/>
                  </a:lnTo>
                  <a:lnTo>
                    <a:pt x="578442" y="143949"/>
                  </a:lnTo>
                  <a:lnTo>
                    <a:pt x="531925" y="166638"/>
                  </a:lnTo>
                  <a:lnTo>
                    <a:pt x="485444" y="192201"/>
                  </a:lnTo>
                  <a:lnTo>
                    <a:pt x="443468" y="217991"/>
                  </a:lnTo>
                  <a:lnTo>
                    <a:pt x="403249" y="245542"/>
                  </a:lnTo>
                  <a:lnTo>
                    <a:pt x="364808" y="274777"/>
                  </a:lnTo>
                  <a:lnTo>
                    <a:pt x="328165" y="305615"/>
                  </a:lnTo>
                  <a:lnTo>
                    <a:pt x="293341" y="337978"/>
                  </a:lnTo>
                  <a:lnTo>
                    <a:pt x="260358" y="371787"/>
                  </a:lnTo>
                  <a:lnTo>
                    <a:pt x="229236" y="406962"/>
                  </a:lnTo>
                  <a:lnTo>
                    <a:pt x="199996" y="443425"/>
                  </a:lnTo>
                  <a:lnTo>
                    <a:pt x="172660" y="481096"/>
                  </a:lnTo>
                  <a:lnTo>
                    <a:pt x="147248" y="519896"/>
                  </a:lnTo>
                  <a:lnTo>
                    <a:pt x="123780" y="559745"/>
                  </a:lnTo>
                  <a:lnTo>
                    <a:pt x="102279" y="600566"/>
                  </a:lnTo>
                  <a:lnTo>
                    <a:pt x="82765" y="642278"/>
                  </a:lnTo>
                  <a:lnTo>
                    <a:pt x="65258" y="684802"/>
                  </a:lnTo>
                  <a:lnTo>
                    <a:pt x="49780" y="728060"/>
                  </a:lnTo>
                  <a:lnTo>
                    <a:pt x="36352" y="771972"/>
                  </a:lnTo>
                  <a:lnTo>
                    <a:pt x="24995" y="816459"/>
                  </a:lnTo>
                  <a:lnTo>
                    <a:pt x="15729" y="861442"/>
                  </a:lnTo>
                  <a:lnTo>
                    <a:pt x="8576" y="906842"/>
                  </a:lnTo>
                  <a:lnTo>
                    <a:pt x="3556" y="952579"/>
                  </a:lnTo>
                  <a:lnTo>
                    <a:pt x="690" y="998575"/>
                  </a:lnTo>
                  <a:lnTo>
                    <a:pt x="0" y="1044750"/>
                  </a:lnTo>
                  <a:lnTo>
                    <a:pt x="1505" y="1091026"/>
                  </a:lnTo>
                  <a:lnTo>
                    <a:pt x="5228" y="1137322"/>
                  </a:lnTo>
                  <a:lnTo>
                    <a:pt x="11189" y="1183560"/>
                  </a:lnTo>
                  <a:lnTo>
                    <a:pt x="19409" y="1229661"/>
                  </a:lnTo>
                  <a:lnTo>
                    <a:pt x="29909" y="1275546"/>
                  </a:lnTo>
                  <a:lnTo>
                    <a:pt x="42710" y="1321134"/>
                  </a:lnTo>
                  <a:lnTo>
                    <a:pt x="57833" y="1366349"/>
                  </a:lnTo>
                  <a:lnTo>
                    <a:pt x="75298" y="1411109"/>
                  </a:lnTo>
                  <a:lnTo>
                    <a:pt x="159512" y="1087615"/>
                  </a:lnTo>
                  <a:lnTo>
                    <a:pt x="510108" y="1182344"/>
                  </a:lnTo>
                  <a:lnTo>
                    <a:pt x="500449" y="1147359"/>
                  </a:lnTo>
                  <a:lnTo>
                    <a:pt x="493382" y="1111372"/>
                  </a:lnTo>
                  <a:lnTo>
                    <a:pt x="489019" y="1074482"/>
                  </a:lnTo>
                  <a:lnTo>
                    <a:pt x="487476" y="1036789"/>
                  </a:lnTo>
                  <a:lnTo>
                    <a:pt x="489589" y="989825"/>
                  </a:lnTo>
                  <a:lnTo>
                    <a:pt x="496033" y="944112"/>
                  </a:lnTo>
                  <a:lnTo>
                    <a:pt x="506604" y="899856"/>
                  </a:lnTo>
                  <a:lnTo>
                    <a:pt x="521099" y="857261"/>
                  </a:lnTo>
                  <a:lnTo>
                    <a:pt x="539313" y="816533"/>
                  </a:lnTo>
                  <a:lnTo>
                    <a:pt x="561044" y="777875"/>
                  </a:lnTo>
                  <a:lnTo>
                    <a:pt x="586086" y="741493"/>
                  </a:lnTo>
                  <a:lnTo>
                    <a:pt x="614237" y="707593"/>
                  </a:lnTo>
                  <a:lnTo>
                    <a:pt x="645293" y="676378"/>
                  </a:lnTo>
                  <a:lnTo>
                    <a:pt x="679049" y="648053"/>
                  </a:lnTo>
                  <a:lnTo>
                    <a:pt x="715301" y="622824"/>
                  </a:lnTo>
                  <a:lnTo>
                    <a:pt x="753847" y="600896"/>
                  </a:lnTo>
                  <a:lnTo>
                    <a:pt x="794482" y="582472"/>
                  </a:lnTo>
                  <a:lnTo>
                    <a:pt x="837002" y="567759"/>
                  </a:lnTo>
                  <a:lnTo>
                    <a:pt x="881203" y="556961"/>
                  </a:lnTo>
                  <a:lnTo>
                    <a:pt x="926883" y="550282"/>
                  </a:lnTo>
                  <a:lnTo>
                    <a:pt x="973836" y="547928"/>
                  </a:lnTo>
                  <a:lnTo>
                    <a:pt x="974001" y="608253"/>
                  </a:lnTo>
                  <a:lnTo>
                    <a:pt x="1280172" y="303352"/>
                  </a:lnTo>
                  <a:lnTo>
                    <a:pt x="972451" y="0"/>
                  </a:lnTo>
                  <a:close/>
                </a:path>
              </a:pathLst>
            </a:custGeom>
            <a:solidFill>
              <a:srgbClr val="004B8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12"/>
            <p:cNvSpPr/>
            <p:nvPr/>
          </p:nvSpPr>
          <p:spPr>
            <a:xfrm>
              <a:off x="4323240" y="5673600"/>
              <a:ext cx="1892160" cy="969120"/>
            </a:xfrm>
            <a:custGeom>
              <a:avLst/>
              <a:gdLst/>
              <a:ahLst/>
              <a:cxnLst/>
              <a:rect l="l" t="t" r="r" b="b"/>
              <a:pathLst>
                <a:path w="1670684" h="875664">
                  <a:moveTo>
                    <a:pt x="109905" y="0"/>
                  </a:moveTo>
                  <a:lnTo>
                    <a:pt x="0" y="417893"/>
                  </a:lnTo>
                  <a:lnTo>
                    <a:pt x="52400" y="387629"/>
                  </a:lnTo>
                  <a:lnTo>
                    <a:pt x="79988" y="432942"/>
                  </a:lnTo>
                  <a:lnTo>
                    <a:pt x="109039" y="475779"/>
                  </a:lnTo>
                  <a:lnTo>
                    <a:pt x="139680" y="516269"/>
                  </a:lnTo>
                  <a:lnTo>
                    <a:pt x="172037" y="554536"/>
                  </a:lnTo>
                  <a:lnTo>
                    <a:pt x="206236" y="590707"/>
                  </a:lnTo>
                  <a:lnTo>
                    <a:pt x="242406" y="624908"/>
                  </a:lnTo>
                  <a:lnTo>
                    <a:pt x="280671" y="657267"/>
                  </a:lnTo>
                  <a:lnTo>
                    <a:pt x="321159" y="687909"/>
                  </a:lnTo>
                  <a:lnTo>
                    <a:pt x="363995" y="716961"/>
                  </a:lnTo>
                  <a:lnTo>
                    <a:pt x="409308" y="744550"/>
                  </a:lnTo>
                  <a:lnTo>
                    <a:pt x="452573" y="768116"/>
                  </a:lnTo>
                  <a:lnTo>
                    <a:pt x="496492" y="789282"/>
                  </a:lnTo>
                  <a:lnTo>
                    <a:pt x="540986" y="808068"/>
                  </a:lnTo>
                  <a:lnTo>
                    <a:pt x="585975" y="824497"/>
                  </a:lnTo>
                  <a:lnTo>
                    <a:pt x="631381" y="838588"/>
                  </a:lnTo>
                  <a:lnTo>
                    <a:pt x="677124" y="850364"/>
                  </a:lnTo>
                  <a:lnTo>
                    <a:pt x="723126" y="859845"/>
                  </a:lnTo>
                  <a:lnTo>
                    <a:pt x="769306" y="867053"/>
                  </a:lnTo>
                  <a:lnTo>
                    <a:pt x="815588" y="872008"/>
                  </a:lnTo>
                  <a:lnTo>
                    <a:pt x="861890" y="874734"/>
                  </a:lnTo>
                  <a:lnTo>
                    <a:pt x="908135" y="875249"/>
                  </a:lnTo>
                  <a:lnTo>
                    <a:pt x="954242" y="873577"/>
                  </a:lnTo>
                  <a:lnTo>
                    <a:pt x="1000134" y="869737"/>
                  </a:lnTo>
                  <a:lnTo>
                    <a:pt x="1045731" y="863751"/>
                  </a:lnTo>
                  <a:lnTo>
                    <a:pt x="1090953" y="855641"/>
                  </a:lnTo>
                  <a:lnTo>
                    <a:pt x="1135723" y="845428"/>
                  </a:lnTo>
                  <a:lnTo>
                    <a:pt x="1179960" y="833132"/>
                  </a:lnTo>
                  <a:lnTo>
                    <a:pt x="1223586" y="818776"/>
                  </a:lnTo>
                  <a:lnTo>
                    <a:pt x="1266521" y="802380"/>
                  </a:lnTo>
                  <a:lnTo>
                    <a:pt x="1308687" y="783966"/>
                  </a:lnTo>
                  <a:lnTo>
                    <a:pt x="1350004" y="763554"/>
                  </a:lnTo>
                  <a:lnTo>
                    <a:pt x="1390394" y="741167"/>
                  </a:lnTo>
                  <a:lnTo>
                    <a:pt x="1429778" y="716825"/>
                  </a:lnTo>
                  <a:lnTo>
                    <a:pt x="1468075" y="690549"/>
                  </a:lnTo>
                  <a:lnTo>
                    <a:pt x="1505208" y="662362"/>
                  </a:lnTo>
                  <a:lnTo>
                    <a:pt x="1541097" y="632283"/>
                  </a:lnTo>
                  <a:lnTo>
                    <a:pt x="1575663" y="600335"/>
                  </a:lnTo>
                  <a:lnTo>
                    <a:pt x="1608827" y="566538"/>
                  </a:lnTo>
                  <a:lnTo>
                    <a:pt x="1640511" y="530914"/>
                  </a:lnTo>
                  <a:lnTo>
                    <a:pt x="1670634" y="493483"/>
                  </a:lnTo>
                  <a:lnTo>
                    <a:pt x="1347965" y="581533"/>
                  </a:lnTo>
                  <a:lnTo>
                    <a:pt x="1255534" y="230085"/>
                  </a:lnTo>
                  <a:lnTo>
                    <a:pt x="1220369" y="264669"/>
                  </a:lnTo>
                  <a:lnTo>
                    <a:pt x="1181871" y="295581"/>
                  </a:lnTo>
                  <a:lnTo>
                    <a:pt x="1140324" y="322532"/>
                  </a:lnTo>
                  <a:lnTo>
                    <a:pt x="1096014" y="345232"/>
                  </a:lnTo>
                  <a:lnTo>
                    <a:pt x="1049225" y="363391"/>
                  </a:lnTo>
                  <a:lnTo>
                    <a:pt x="1000240" y="376720"/>
                  </a:lnTo>
                  <a:lnTo>
                    <a:pt x="949344" y="384930"/>
                  </a:lnTo>
                  <a:lnTo>
                    <a:pt x="896823" y="387731"/>
                  </a:lnTo>
                  <a:lnTo>
                    <a:pt x="848210" y="385336"/>
                  </a:lnTo>
                  <a:lnTo>
                    <a:pt x="800965" y="378303"/>
                  </a:lnTo>
                  <a:lnTo>
                    <a:pt x="755314" y="366861"/>
                  </a:lnTo>
                  <a:lnTo>
                    <a:pt x="711483" y="351236"/>
                  </a:lnTo>
                  <a:lnTo>
                    <a:pt x="669698" y="331657"/>
                  </a:lnTo>
                  <a:lnTo>
                    <a:pt x="630184" y="308351"/>
                  </a:lnTo>
                  <a:lnTo>
                    <a:pt x="593167" y="281546"/>
                  </a:lnTo>
                  <a:lnTo>
                    <a:pt x="558872" y="251470"/>
                  </a:lnTo>
                  <a:lnTo>
                    <a:pt x="527527" y="218350"/>
                  </a:lnTo>
                  <a:lnTo>
                    <a:pt x="499356" y="182414"/>
                  </a:lnTo>
                  <a:lnTo>
                    <a:pt x="474586" y="143891"/>
                  </a:lnTo>
                  <a:lnTo>
                    <a:pt x="526757" y="113766"/>
                  </a:lnTo>
                  <a:lnTo>
                    <a:pt x="109905" y="0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CustomShape 13"/>
            <p:cNvSpPr/>
            <p:nvPr/>
          </p:nvSpPr>
          <p:spPr>
            <a:xfrm>
              <a:off x="5460840" y="4490640"/>
              <a:ext cx="982800" cy="1771200"/>
            </a:xfrm>
            <a:custGeom>
              <a:avLst/>
              <a:gdLst/>
              <a:ahLst/>
              <a:cxnLst/>
              <a:rect l="l" t="t" r="r" b="b"/>
              <a:pathLst>
                <a:path w="868679" h="1598930">
                  <a:moveTo>
                    <a:pt x="20243" y="0"/>
                  </a:moveTo>
                  <a:lnTo>
                    <a:pt x="257924" y="235508"/>
                  </a:lnTo>
                  <a:lnTo>
                    <a:pt x="0" y="491070"/>
                  </a:lnTo>
                  <a:lnTo>
                    <a:pt x="45834" y="503688"/>
                  </a:lnTo>
                  <a:lnTo>
                    <a:pt x="89748" y="520536"/>
                  </a:lnTo>
                  <a:lnTo>
                    <a:pt x="131506" y="541379"/>
                  </a:lnTo>
                  <a:lnTo>
                    <a:pt x="170872" y="565982"/>
                  </a:lnTo>
                  <a:lnTo>
                    <a:pt x="207609" y="594108"/>
                  </a:lnTo>
                  <a:lnTo>
                    <a:pt x="241481" y="625523"/>
                  </a:lnTo>
                  <a:lnTo>
                    <a:pt x="272253" y="659990"/>
                  </a:lnTo>
                  <a:lnTo>
                    <a:pt x="299687" y="697274"/>
                  </a:lnTo>
                  <a:lnTo>
                    <a:pt x="323549" y="737138"/>
                  </a:lnTo>
                  <a:lnTo>
                    <a:pt x="343602" y="779348"/>
                  </a:lnTo>
                  <a:lnTo>
                    <a:pt x="359609" y="823668"/>
                  </a:lnTo>
                  <a:lnTo>
                    <a:pt x="371335" y="869861"/>
                  </a:lnTo>
                  <a:lnTo>
                    <a:pt x="378544" y="917693"/>
                  </a:lnTo>
                  <a:lnTo>
                    <a:pt x="380999" y="966927"/>
                  </a:lnTo>
                  <a:lnTo>
                    <a:pt x="378187" y="1019487"/>
                  </a:lnTo>
                  <a:lnTo>
                    <a:pt x="369949" y="1070419"/>
                  </a:lnTo>
                  <a:lnTo>
                    <a:pt x="356585" y="1119442"/>
                  </a:lnTo>
                  <a:lnTo>
                    <a:pt x="338393" y="1166272"/>
                  </a:lnTo>
                  <a:lnTo>
                    <a:pt x="315671" y="1210627"/>
                  </a:lnTo>
                  <a:lnTo>
                    <a:pt x="263423" y="1180579"/>
                  </a:lnTo>
                  <a:lnTo>
                    <a:pt x="373341" y="1598460"/>
                  </a:lnTo>
                  <a:lnTo>
                    <a:pt x="790193" y="1484706"/>
                  </a:lnTo>
                  <a:lnTo>
                    <a:pt x="737946" y="1454442"/>
                  </a:lnTo>
                  <a:lnTo>
                    <a:pt x="763399" y="1407888"/>
                  </a:lnTo>
                  <a:lnTo>
                    <a:pt x="785975" y="1361306"/>
                  </a:lnTo>
                  <a:lnTo>
                    <a:pt x="805723" y="1314522"/>
                  </a:lnTo>
                  <a:lnTo>
                    <a:pt x="822687" y="1267363"/>
                  </a:lnTo>
                  <a:lnTo>
                    <a:pt x="836914" y="1219657"/>
                  </a:lnTo>
                  <a:lnTo>
                    <a:pt x="848450" y="1171229"/>
                  </a:lnTo>
                  <a:lnTo>
                    <a:pt x="857342" y="1121908"/>
                  </a:lnTo>
                  <a:lnTo>
                    <a:pt x="863636" y="1071519"/>
                  </a:lnTo>
                  <a:lnTo>
                    <a:pt x="867379" y="1019891"/>
                  </a:lnTo>
                  <a:lnTo>
                    <a:pt x="868616" y="966851"/>
                  </a:lnTo>
                  <a:lnTo>
                    <a:pt x="867393" y="917590"/>
                  </a:lnTo>
                  <a:lnTo>
                    <a:pt x="863764" y="868965"/>
                  </a:lnTo>
                  <a:lnTo>
                    <a:pt x="857785" y="821031"/>
                  </a:lnTo>
                  <a:lnTo>
                    <a:pt x="849516" y="773848"/>
                  </a:lnTo>
                  <a:lnTo>
                    <a:pt x="839013" y="727473"/>
                  </a:lnTo>
                  <a:lnTo>
                    <a:pt x="826336" y="681963"/>
                  </a:lnTo>
                  <a:lnTo>
                    <a:pt x="811541" y="637378"/>
                  </a:lnTo>
                  <a:lnTo>
                    <a:pt x="794687" y="593774"/>
                  </a:lnTo>
                  <a:lnTo>
                    <a:pt x="775832" y="551210"/>
                  </a:lnTo>
                  <a:lnTo>
                    <a:pt x="755034" y="509743"/>
                  </a:lnTo>
                  <a:lnTo>
                    <a:pt x="732351" y="469431"/>
                  </a:lnTo>
                  <a:lnTo>
                    <a:pt x="707840" y="430333"/>
                  </a:lnTo>
                  <a:lnTo>
                    <a:pt x="681560" y="392505"/>
                  </a:lnTo>
                  <a:lnTo>
                    <a:pt x="653568" y="356007"/>
                  </a:lnTo>
                  <a:lnTo>
                    <a:pt x="623924" y="320895"/>
                  </a:lnTo>
                  <a:lnTo>
                    <a:pt x="592683" y="287228"/>
                  </a:lnTo>
                  <a:lnTo>
                    <a:pt x="559905" y="255064"/>
                  </a:lnTo>
                  <a:lnTo>
                    <a:pt x="525647" y="224460"/>
                  </a:lnTo>
                  <a:lnTo>
                    <a:pt x="489968" y="195475"/>
                  </a:lnTo>
                  <a:lnTo>
                    <a:pt x="452925" y="168165"/>
                  </a:lnTo>
                  <a:lnTo>
                    <a:pt x="414577" y="142590"/>
                  </a:lnTo>
                  <a:lnTo>
                    <a:pt x="374980" y="118807"/>
                  </a:lnTo>
                  <a:lnTo>
                    <a:pt x="334194" y="96874"/>
                  </a:lnTo>
                  <a:lnTo>
                    <a:pt x="292276" y="76848"/>
                  </a:lnTo>
                  <a:lnTo>
                    <a:pt x="249284" y="58788"/>
                  </a:lnTo>
                  <a:lnTo>
                    <a:pt x="205276" y="42752"/>
                  </a:lnTo>
                  <a:lnTo>
                    <a:pt x="160310" y="28797"/>
                  </a:lnTo>
                  <a:lnTo>
                    <a:pt x="114444" y="16981"/>
                  </a:lnTo>
                  <a:lnTo>
                    <a:pt x="67736" y="7363"/>
                  </a:lnTo>
                  <a:lnTo>
                    <a:pt x="20243" y="0"/>
                  </a:lnTo>
                  <a:close/>
                </a:path>
              </a:pathLst>
            </a:custGeom>
            <a:solidFill>
              <a:srgbClr val="00A3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39" name="CustomShape 14"/>
          <p:cNvSpPr/>
          <p:nvPr/>
        </p:nvSpPr>
        <p:spPr>
          <a:xfrm rot="16560000">
            <a:off x="4485240" y="5456520"/>
            <a:ext cx="10620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18">
                <a:solidFill>
                  <a:srgbClr val="FFFFFF"/>
                </a:solidFill>
                <a:latin typeface="Tw Cen MT Condensed"/>
                <a:ea typeface="DejaVu Sans"/>
              </a:rPr>
              <a:t>Z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0" name="CustomShape 15"/>
          <p:cNvSpPr/>
          <p:nvPr/>
        </p:nvSpPr>
        <p:spPr>
          <a:xfrm rot="16860000">
            <a:off x="4490280" y="5385960"/>
            <a:ext cx="11124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-1">
                <a:solidFill>
                  <a:srgbClr val="FFFFFF"/>
                </a:solidFill>
                <a:latin typeface="Tw Cen MT Condensed"/>
                <a:ea typeface="DejaVu Sans"/>
              </a:rPr>
              <a:t>H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1" name="CustomShape 16"/>
          <p:cNvSpPr/>
          <p:nvPr/>
        </p:nvSpPr>
        <p:spPr>
          <a:xfrm rot="17220000">
            <a:off x="4506120" y="5311080"/>
            <a:ext cx="1141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21">
                <a:solidFill>
                  <a:srgbClr val="FFFFFF"/>
                </a:solidFill>
                <a:latin typeface="Tw Cen MT Condensed"/>
                <a:ea typeface="DejaVu Sans"/>
              </a:rPr>
              <a:t>O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2" name="CustomShape 17"/>
          <p:cNvSpPr/>
          <p:nvPr/>
        </p:nvSpPr>
        <p:spPr>
          <a:xfrm rot="17580000">
            <a:off x="4533480" y="5237640"/>
            <a:ext cx="11160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-1">
                <a:solidFill>
                  <a:srgbClr val="FFFFFF"/>
                </a:solidFill>
                <a:latin typeface="Tw Cen MT Condensed"/>
                <a:ea typeface="DejaVu Sans"/>
              </a:rPr>
              <a:t>D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3" name="CustomShape 18"/>
          <p:cNvSpPr/>
          <p:nvPr/>
        </p:nvSpPr>
        <p:spPr>
          <a:xfrm rot="17880000">
            <a:off x="4565160" y="5168880"/>
            <a:ext cx="1123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1">
                <a:solidFill>
                  <a:srgbClr val="FFFFFF"/>
                </a:solidFill>
                <a:latin typeface="Tw Cen MT Condensed"/>
                <a:ea typeface="DejaVu Sans"/>
              </a:rPr>
              <a:t>N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4" name="CustomShape 19"/>
          <p:cNvSpPr/>
          <p:nvPr/>
        </p:nvSpPr>
        <p:spPr>
          <a:xfrm rot="18300000">
            <a:off x="4604760" y="5100480"/>
            <a:ext cx="1141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21">
                <a:solidFill>
                  <a:srgbClr val="FFFFFF"/>
                </a:solidFill>
                <a:latin typeface="Tw Cen MT Condensed"/>
                <a:ea typeface="DejaVu Sans"/>
              </a:rPr>
              <a:t>O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5" name="CustomShape 20"/>
          <p:cNvSpPr/>
          <p:nvPr/>
        </p:nvSpPr>
        <p:spPr>
          <a:xfrm rot="18660000">
            <a:off x="4652280" y="5040720"/>
            <a:ext cx="1087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21">
                <a:solidFill>
                  <a:srgbClr val="FFFFFF"/>
                </a:solidFill>
                <a:latin typeface="Tw Cen MT Condensed"/>
                <a:ea typeface="DejaVu Sans"/>
              </a:rPr>
              <a:t>C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6" name="CustomShape 21"/>
          <p:cNvSpPr/>
          <p:nvPr/>
        </p:nvSpPr>
        <p:spPr>
          <a:xfrm rot="18900000">
            <a:off x="4698720" y="4992480"/>
            <a:ext cx="10404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-1">
                <a:solidFill>
                  <a:srgbClr val="FFFFFF"/>
                </a:solidFill>
                <a:latin typeface="Tw Cen MT Condensed"/>
                <a:ea typeface="DejaVu Sans"/>
              </a:rPr>
              <a:t>E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7" name="CustomShape 22"/>
          <p:cNvSpPr/>
          <p:nvPr/>
        </p:nvSpPr>
        <p:spPr>
          <a:xfrm rot="19200000">
            <a:off x="4745520" y="4944960"/>
            <a:ext cx="1123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1">
                <a:solidFill>
                  <a:srgbClr val="FFFFFF"/>
                </a:solidFill>
                <a:latin typeface="Tw Cen MT Condensed"/>
                <a:ea typeface="DejaVu Sans"/>
              </a:rPr>
              <a:t>N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8" name="CustomShape 23"/>
          <p:cNvSpPr/>
          <p:nvPr/>
        </p:nvSpPr>
        <p:spPr>
          <a:xfrm rot="19440000">
            <a:off x="4799160" y="4912200"/>
            <a:ext cx="907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-126">
                <a:solidFill>
                  <a:srgbClr val="FFFFFF"/>
                </a:solidFill>
                <a:latin typeface="Tw Cen MT Condensed"/>
                <a:ea typeface="DejaVu Sans"/>
              </a:rPr>
              <a:t>Í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49" name="CustomShape 24"/>
          <p:cNvSpPr/>
          <p:nvPr/>
        </p:nvSpPr>
        <p:spPr>
          <a:xfrm rot="19860000">
            <a:off x="4852080" y="4870080"/>
            <a:ext cx="1141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21">
                <a:solidFill>
                  <a:srgbClr val="FFFFFF"/>
                </a:solidFill>
                <a:latin typeface="Tw Cen MT Condensed"/>
                <a:ea typeface="DejaVu Sans"/>
              </a:rPr>
              <a:t>O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50" name="CustomShape 25"/>
          <p:cNvSpPr/>
          <p:nvPr/>
        </p:nvSpPr>
        <p:spPr>
          <a:xfrm rot="20220000">
            <a:off x="4922640" y="4835160"/>
            <a:ext cx="11160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-1">
                <a:solidFill>
                  <a:srgbClr val="FFFFFF"/>
                </a:solidFill>
                <a:latin typeface="Tw Cen MT Condensed"/>
                <a:ea typeface="DejaVu Sans"/>
              </a:rPr>
              <a:t>D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51" name="CustomShape 26"/>
          <p:cNvSpPr/>
          <p:nvPr/>
        </p:nvSpPr>
        <p:spPr>
          <a:xfrm rot="20580000">
            <a:off x="4991400" y="4809600"/>
            <a:ext cx="10836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18">
                <a:solidFill>
                  <a:srgbClr val="FFFFFF"/>
                </a:solidFill>
                <a:latin typeface="Tw Cen MT Condensed"/>
                <a:ea typeface="DejaVu Sans"/>
              </a:rPr>
              <a:t>P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52" name="CustomShape 27"/>
          <p:cNvSpPr/>
          <p:nvPr/>
        </p:nvSpPr>
        <p:spPr>
          <a:xfrm rot="20880000">
            <a:off x="5060160" y="4789800"/>
            <a:ext cx="1141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21">
                <a:solidFill>
                  <a:srgbClr val="FFFFFF"/>
                </a:solidFill>
                <a:latin typeface="Tw Cen MT Condensed"/>
                <a:ea typeface="DejaVu Sans"/>
              </a:rPr>
              <a:t>O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53" name="CustomShape 28"/>
          <p:cNvSpPr/>
          <p:nvPr/>
        </p:nvSpPr>
        <p:spPr>
          <a:xfrm rot="21240000">
            <a:off x="5133960" y="4777920"/>
            <a:ext cx="1087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18">
                <a:solidFill>
                  <a:srgbClr val="FFFFFF"/>
                </a:solidFill>
                <a:latin typeface="Tw Cen MT Condensed"/>
                <a:ea typeface="DejaVu Sans"/>
              </a:rPr>
              <a:t>V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54" name="CustomShape 29"/>
          <p:cNvSpPr/>
          <p:nvPr/>
        </p:nvSpPr>
        <p:spPr>
          <a:xfrm rot="21480000">
            <a:off x="5203440" y="4771440"/>
            <a:ext cx="10368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-1">
                <a:solidFill>
                  <a:srgbClr val="FFFFFF"/>
                </a:solidFill>
                <a:latin typeface="Tw Cen MT Condensed"/>
                <a:ea typeface="DejaVu Sans"/>
              </a:rPr>
              <a:t>Ě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55" name="CustomShape 30"/>
          <p:cNvSpPr/>
          <p:nvPr/>
        </p:nvSpPr>
        <p:spPr>
          <a:xfrm rot="180000">
            <a:off x="5267880" y="4773240"/>
            <a:ext cx="11196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-1">
                <a:solidFill>
                  <a:srgbClr val="FFFFFF"/>
                </a:solidFill>
                <a:latin typeface="Tw Cen MT Condensed"/>
                <a:ea typeface="DejaVu Sans"/>
              </a:rPr>
              <a:t>D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56" name="CustomShape 31"/>
          <p:cNvSpPr/>
          <p:nvPr/>
        </p:nvSpPr>
        <p:spPr>
          <a:xfrm rot="420000">
            <a:off x="5330520" y="4777200"/>
            <a:ext cx="90720" cy="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700"/>
              </a:lnSpc>
            </a:pPr>
            <a:r>
              <a:rPr lang="cs-CZ" sz="700" b="1" strike="noStrike" spc="-126">
                <a:solidFill>
                  <a:srgbClr val="FFFFFF"/>
                </a:solidFill>
                <a:latin typeface="Tw Cen MT Condensed"/>
                <a:ea typeface="DejaVu Sans"/>
              </a:rPr>
              <a:t>I</a:t>
            </a:r>
            <a:endParaRPr lang="cs-CZ" sz="700" b="0" strike="noStrike" spc="-1">
              <a:latin typeface="Arial"/>
            </a:endParaRPr>
          </a:p>
        </p:txBody>
      </p:sp>
      <p:sp>
        <p:nvSpPr>
          <p:cNvPr id="457" name="CustomShape 32"/>
          <p:cNvSpPr/>
          <p:nvPr/>
        </p:nvSpPr>
        <p:spPr>
          <a:xfrm rot="9720000">
            <a:off x="5424120" y="6186240"/>
            <a:ext cx="14364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18">
                <a:solidFill>
                  <a:srgbClr val="FFFFFF"/>
                </a:solidFill>
                <a:latin typeface="Tw Cen MT Condensed"/>
                <a:ea typeface="DejaVu Sans"/>
              </a:rPr>
              <a:t>Ú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58" name="CustomShape 33"/>
          <p:cNvSpPr/>
          <p:nvPr/>
        </p:nvSpPr>
        <p:spPr>
          <a:xfrm rot="10200000">
            <a:off x="5334480" y="6208560"/>
            <a:ext cx="13896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26">
                <a:solidFill>
                  <a:srgbClr val="FFFFFF"/>
                </a:solidFill>
                <a:latin typeface="Tw Cen MT Condensed"/>
                <a:ea typeface="DejaVu Sans"/>
              </a:rPr>
              <a:t>P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59" name="CustomShape 34"/>
          <p:cNvSpPr/>
          <p:nvPr/>
        </p:nvSpPr>
        <p:spPr>
          <a:xfrm rot="10620000">
            <a:off x="5248080" y="6219720"/>
            <a:ext cx="13860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-7">
                <a:solidFill>
                  <a:srgbClr val="FFFFFF"/>
                </a:solidFill>
                <a:latin typeface="Tw Cen MT Condensed"/>
                <a:ea typeface="DejaVu Sans"/>
              </a:rPr>
              <a:t>R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60" name="CustomShape 35"/>
          <p:cNvSpPr/>
          <p:nvPr/>
        </p:nvSpPr>
        <p:spPr>
          <a:xfrm rot="10980000">
            <a:off x="5152680" y="6218280"/>
            <a:ext cx="14184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46">
                <a:solidFill>
                  <a:srgbClr val="FFFFFF"/>
                </a:solidFill>
                <a:latin typeface="Tw Cen MT Condensed"/>
                <a:ea typeface="DejaVu Sans"/>
              </a:rPr>
              <a:t>A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61" name="CustomShape 36"/>
          <p:cNvSpPr/>
          <p:nvPr/>
        </p:nvSpPr>
        <p:spPr>
          <a:xfrm rot="11400000">
            <a:off x="5070240" y="6208560"/>
            <a:ext cx="13932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26">
                <a:solidFill>
                  <a:srgbClr val="FFFFFF"/>
                </a:solidFill>
                <a:latin typeface="Tw Cen MT Condensed"/>
                <a:ea typeface="DejaVu Sans"/>
              </a:rPr>
              <a:t>V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62" name="CustomShape 37"/>
          <p:cNvSpPr/>
          <p:nvPr/>
        </p:nvSpPr>
        <p:spPr>
          <a:xfrm rot="11820000">
            <a:off x="4984920" y="6189120"/>
            <a:ext cx="14184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46">
                <a:solidFill>
                  <a:srgbClr val="FFFFFF"/>
                </a:solidFill>
                <a:latin typeface="Tw Cen MT Condensed"/>
                <a:ea typeface="DejaVu Sans"/>
              </a:rPr>
              <a:t>A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63" name="CustomShape 38"/>
          <p:cNvSpPr/>
          <p:nvPr/>
        </p:nvSpPr>
        <p:spPr>
          <a:xfrm rot="12360000">
            <a:off x="4883400" y="6148800"/>
            <a:ext cx="13212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18">
                <a:solidFill>
                  <a:srgbClr val="FFFFFF"/>
                </a:solidFill>
                <a:latin typeface="Tw Cen MT Condensed"/>
                <a:ea typeface="DejaVu Sans"/>
              </a:rPr>
              <a:t>L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64" name="CustomShape 39"/>
          <p:cNvSpPr/>
          <p:nvPr/>
        </p:nvSpPr>
        <p:spPr>
          <a:xfrm rot="12720000">
            <a:off x="4814280" y="6112080"/>
            <a:ext cx="13392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-1">
                <a:solidFill>
                  <a:srgbClr val="FFFFFF"/>
                </a:solidFill>
                <a:latin typeface="Tw Cen MT Condensed"/>
                <a:ea typeface="DejaVu Sans"/>
              </a:rPr>
              <a:t>É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65" name="CustomShape 40"/>
          <p:cNvSpPr/>
          <p:nvPr/>
        </p:nvSpPr>
        <p:spPr>
          <a:xfrm rot="13080000">
            <a:off x="4743360" y="6065640"/>
            <a:ext cx="14040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32">
                <a:solidFill>
                  <a:srgbClr val="FFFFFF"/>
                </a:solidFill>
                <a:latin typeface="Tw Cen MT Condensed"/>
                <a:ea typeface="DejaVu Sans"/>
              </a:rPr>
              <a:t>Č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66" name="CustomShape 41"/>
          <p:cNvSpPr/>
          <p:nvPr/>
        </p:nvSpPr>
        <p:spPr>
          <a:xfrm rot="13440000">
            <a:off x="4676760" y="6008040"/>
            <a:ext cx="13896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1">
                <a:solidFill>
                  <a:srgbClr val="FFFFFF"/>
                </a:solidFill>
                <a:latin typeface="Tw Cen MT Condensed"/>
                <a:ea typeface="DejaVu Sans"/>
              </a:rPr>
              <a:t>B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67" name="CustomShape 42"/>
          <p:cNvSpPr/>
          <p:nvPr/>
        </p:nvSpPr>
        <p:spPr>
          <a:xfrm rot="13860000">
            <a:off x="4618440" y="5945040"/>
            <a:ext cx="139320" cy="1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901"/>
              </a:lnSpc>
            </a:pPr>
            <a:r>
              <a:rPr lang="cs-CZ" sz="900" b="1" strike="noStrike" spc="18">
                <a:solidFill>
                  <a:srgbClr val="FFFFFF"/>
                </a:solidFill>
                <a:latin typeface="Tw Cen MT Condensed"/>
                <a:ea typeface="DejaVu Sans"/>
              </a:rPr>
              <a:t>Y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68" name="CustomShape 43"/>
          <p:cNvSpPr/>
          <p:nvPr/>
        </p:nvSpPr>
        <p:spPr>
          <a:xfrm rot="3240000">
            <a:off x="5753160" y="5015880"/>
            <a:ext cx="155160" cy="1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01"/>
              </a:lnSpc>
            </a:pPr>
            <a:r>
              <a:rPr lang="cs-CZ" sz="1000" b="1" strike="noStrike" spc="32">
                <a:solidFill>
                  <a:srgbClr val="FFFFFF"/>
                </a:solidFill>
                <a:latin typeface="Tw Cen MT Condensed"/>
                <a:ea typeface="DejaVu Sans"/>
              </a:rPr>
              <a:t>V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69" name="CustomShape 44"/>
          <p:cNvSpPr/>
          <p:nvPr/>
        </p:nvSpPr>
        <p:spPr>
          <a:xfrm rot="3600000">
            <a:off x="5809680" y="5101200"/>
            <a:ext cx="154080" cy="1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01"/>
              </a:lnSpc>
            </a:pPr>
            <a:r>
              <a:rPr lang="cs-CZ" sz="1000" b="1" strike="noStrike" spc="21">
                <a:solidFill>
                  <a:srgbClr val="FFFFFF"/>
                </a:solidFill>
                <a:latin typeface="Tw Cen MT Condensed"/>
                <a:ea typeface="DejaVu Sans"/>
              </a:rPr>
              <a:t>Y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70" name="CustomShape 45"/>
          <p:cNvSpPr/>
          <p:nvPr/>
        </p:nvSpPr>
        <p:spPr>
          <a:xfrm rot="4080000">
            <a:off x="5852160" y="5184720"/>
            <a:ext cx="150120" cy="1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01"/>
              </a:lnSpc>
            </a:pPr>
            <a:r>
              <a:rPr lang="cs-CZ" sz="1000" b="1" strike="noStrike" spc="1">
                <a:solidFill>
                  <a:srgbClr val="FFFFFF"/>
                </a:solidFill>
                <a:latin typeface="Tw Cen MT Condensed"/>
                <a:ea typeface="DejaVu Sans"/>
              </a:rPr>
              <a:t>Š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71" name="CustomShape 46"/>
          <p:cNvSpPr/>
          <p:nvPr/>
        </p:nvSpPr>
        <p:spPr>
          <a:xfrm rot="4440000">
            <a:off x="5881320" y="5270040"/>
            <a:ext cx="149040" cy="1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01"/>
              </a:lnSpc>
            </a:pPr>
            <a:r>
              <a:rPr lang="cs-CZ" sz="1000" b="1" strike="noStrike" spc="-1">
                <a:solidFill>
                  <a:srgbClr val="FFFFFF"/>
                </a:solidFill>
                <a:latin typeface="Tw Cen MT Condensed"/>
                <a:ea typeface="DejaVu Sans"/>
              </a:rPr>
              <a:t>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72" name="CustomShape 47"/>
          <p:cNvSpPr/>
          <p:nvPr/>
        </p:nvSpPr>
        <p:spPr>
          <a:xfrm rot="4920000">
            <a:off x="5897880" y="5360760"/>
            <a:ext cx="153000" cy="1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01"/>
              </a:lnSpc>
            </a:pPr>
            <a:r>
              <a:rPr lang="cs-CZ" sz="1000" b="1" strike="noStrike" spc="46">
                <a:solidFill>
                  <a:srgbClr val="FFFFFF"/>
                </a:solidFill>
                <a:latin typeface="Tw Cen MT Condensed"/>
                <a:ea typeface="DejaVu Sans"/>
              </a:rPr>
              <a:t>T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73" name="CustomShape 48"/>
          <p:cNvSpPr/>
          <p:nvPr/>
        </p:nvSpPr>
        <p:spPr>
          <a:xfrm rot="5280000">
            <a:off x="5848920" y="5355000"/>
            <a:ext cx="155520" cy="1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01"/>
              </a:lnSpc>
            </a:pPr>
            <a:r>
              <a:rPr lang="cs-CZ" sz="1000" b="1" strike="noStrike" spc="-7">
                <a:solidFill>
                  <a:srgbClr val="FFFFFF"/>
                </a:solidFill>
                <a:latin typeface="Tw Cen MT Condensed"/>
                <a:ea typeface="DejaVu Sans"/>
              </a:rPr>
              <a:t>Ř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74" name="CustomShape 49"/>
          <p:cNvSpPr/>
          <p:nvPr/>
        </p:nvSpPr>
        <p:spPr>
          <a:xfrm rot="5700000">
            <a:off x="5904000" y="5549040"/>
            <a:ext cx="149040" cy="1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01"/>
              </a:lnSpc>
            </a:pPr>
            <a:r>
              <a:rPr lang="cs-CZ" sz="1000" b="1" strike="noStrike" spc="-1">
                <a:solidFill>
                  <a:srgbClr val="FFFFFF"/>
                </a:solidFill>
                <a:latin typeface="Tw Cen MT Condensed"/>
                <a:ea typeface="DejaVu Sans"/>
              </a:rPr>
              <a:t>E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75" name="CustomShape 50"/>
          <p:cNvSpPr/>
          <p:nvPr/>
        </p:nvSpPr>
        <p:spPr>
          <a:xfrm rot="6180000">
            <a:off x="5881680" y="5646960"/>
            <a:ext cx="160920" cy="1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01"/>
              </a:lnSpc>
            </a:pPr>
            <a:r>
              <a:rPr lang="cs-CZ" sz="1000" b="1" strike="noStrike" spc="12">
                <a:solidFill>
                  <a:srgbClr val="FFFFFF"/>
                </a:solidFill>
                <a:latin typeface="Tw Cen MT Condensed"/>
                <a:ea typeface="DejaVu Sans"/>
              </a:rPr>
              <a:t>N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76" name="CustomShape 51"/>
          <p:cNvSpPr/>
          <p:nvPr/>
        </p:nvSpPr>
        <p:spPr>
          <a:xfrm rot="6540000">
            <a:off x="5874840" y="5720400"/>
            <a:ext cx="130680" cy="1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001"/>
              </a:lnSpc>
            </a:pPr>
            <a:r>
              <a:rPr lang="cs-CZ" sz="1000" b="1" strike="noStrike" spc="-188">
                <a:solidFill>
                  <a:srgbClr val="FFFFFF"/>
                </a:solidFill>
                <a:latin typeface="Tw Cen MT Condensed"/>
                <a:ea typeface="DejaVu Sans"/>
              </a:rPr>
              <a:t>Í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77" name="CustomShape 52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2073960" y="675360"/>
            <a:ext cx="8910000" cy="117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Akutní zhoršení astmatu </a:t>
            </a:r>
            <a:r>
              <a:rPr lang="cs-CZ" sz="24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(exacerbace) 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2073960" y="2009880"/>
            <a:ext cx="9428760" cy="45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lnSpcReduction="10000"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 některých případech se může jednat o první projevy astmatu. 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1" strike="noStrike" spc="-1">
                <a:solidFill>
                  <a:srgbClr val="FF0000"/>
                </a:solidFill>
                <a:latin typeface="Century Gothic"/>
                <a:ea typeface="DejaVu Sans"/>
              </a:rPr>
              <a:t>Kašel, dušnost, omezení aktivity, hypoxie.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Management</a:t>
            </a: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zhoršujícího se astmatu a exacerbací má být považován za </a:t>
            </a:r>
            <a:r>
              <a:rPr lang="cs-CZ" sz="24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kontinuální proces: 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Počínající </a:t>
            </a:r>
            <a:r>
              <a:rPr lang="cs-CZ" sz="24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selfmanagementem</a:t>
            </a: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pacienta podle písemného plánu opatření.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Management závažnějších příznaků </a:t>
            </a:r>
            <a:r>
              <a:rPr lang="cs-CZ" sz="24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v primární péči.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Až po návštěvu oddělení </a:t>
            </a:r>
            <a:r>
              <a:rPr lang="cs-CZ" sz="24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urgentního příjmu a hospitalizaci. 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1108440" y="640440"/>
            <a:ext cx="997452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Selfmanagement exacerbace</a:t>
            </a:r>
            <a:r>
              <a:t/>
            </a:r>
            <a:br/>
            <a:r>
              <a:t/>
            </a:r>
            <a:br/>
            <a:endParaRPr lang="cs-CZ" sz="5000" b="0" strike="noStrike" spc="-1"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1108440" y="1750320"/>
            <a:ext cx="10394640" cy="482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lnSpcReduction="10000"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Všichni pacienti by měli mít </a:t>
            </a:r>
            <a:r>
              <a:rPr lang="cs-CZ" sz="220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písemný plán opatření kontroly astmatu</a:t>
            </a:r>
            <a:r>
              <a:rPr lang="cs-CZ" sz="220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odpovídající jejich úrovni a zdravotní gramotnosti, aby věděli, jak rozpoznat a reagovat na zhoršující se příznaky astmatu.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Písemný plán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 opatření pro případ vzplanutí astmatu má obsahovat: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Obvyklou medikaci 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pacienta pro léčbu astmatu.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Kdy a </a:t>
            </a:r>
            <a:r>
              <a:rPr lang="cs-CZ" sz="220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jak zvyšovat medikaci 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a kdy začít podávat OKS.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Jak získat </a:t>
            </a:r>
            <a:r>
              <a:rPr lang="cs-CZ" sz="220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přístup k lékařské péči 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v případě, kdy příznaky na léčbu neodpovídají.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Plán opatření je založen především na příznacích.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Pacienti, u nichž se příznaky zhoršují rychle, mají být poučeni o neprodleném </a:t>
            </a:r>
            <a:r>
              <a:rPr lang="cs-CZ" sz="220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vyhledání urgentní péče.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315720" y="6581160"/>
            <a:ext cx="6656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1404720" y="624240"/>
            <a:ext cx="10098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Selfmanagement exacerbace</a:t>
            </a:r>
            <a:r>
              <a:t/>
            </a:r>
            <a:br/>
            <a:r>
              <a:rPr lang="cs-CZ" sz="27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-</a:t>
            </a:r>
            <a:r>
              <a:rPr lang="cs-CZ" sz="2700" b="1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 </a:t>
            </a:r>
            <a:r>
              <a:rPr lang="cs-CZ" sz="2700" b="0" strike="noStrike" cap="all" spc="86">
                <a:solidFill>
                  <a:srgbClr val="1CADE4"/>
                </a:solidFill>
                <a:latin typeface="Tw Cen MT Condensed"/>
                <a:ea typeface="DejaVu Sans"/>
              </a:rPr>
              <a:t>písemný plán </a:t>
            </a:r>
            <a:r>
              <a:rPr lang="cs-CZ" sz="27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opatření pro případ vzplanutí astmatu</a:t>
            </a:r>
            <a:r>
              <a:t/>
            </a:r>
            <a:br/>
            <a:r>
              <a:t/>
            </a:r>
            <a:br/>
            <a:endParaRPr lang="cs-CZ" sz="2700" b="0" strike="noStrike" spc="-1"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1404720" y="1651680"/>
            <a:ext cx="10098000" cy="496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18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Zvýšování frekvence 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užívání inhalační </a:t>
            </a:r>
            <a:r>
              <a:rPr lang="cs-CZ" sz="220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úlevové léčby 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(SABA nebo nízká dávka kombinace IKS-formoterol/LABA)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1CADE4"/>
                </a:solidFill>
                <a:latin typeface="Tw Cen MT Condensed"/>
                <a:ea typeface="DejaVu Sans"/>
              </a:rPr>
              <a:t>Zvýšení udržovací léčby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: rychlé zvýšení udržovací léčby v závislosti na běžné medikaci užívané v rámci udržovací léčby a režimu:  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IKS: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IKS-formoterol (jiný LABA)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: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Zvážit přidání samostatného dávkovače IKS, aby bylo dosaženo čtyřnásobné dávky IKS.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Perorální kortikosteroidy</a:t>
            </a: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 (preferovaně podávané ráno; kontrola před vysazením):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Děti nad 12 let: Prednison 40–50 mg, obvykle po dobu 5–7 dní.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Jinak děti: 1–2 mg/kg/den do maximální dávky 40 mg, obvykle po dobu 3–5 dní.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487" name="CustomShape 4"/>
          <p:cNvSpPr/>
          <p:nvPr/>
        </p:nvSpPr>
        <p:spPr>
          <a:xfrm>
            <a:off x="5453640" y="3269880"/>
            <a:ext cx="6095160" cy="5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3200" b="0" strike="noStrike" spc="-1">
                <a:solidFill>
                  <a:srgbClr val="558ED5"/>
                </a:solidFill>
                <a:latin typeface="Tw Cen MT Condensed"/>
                <a:ea typeface="DejaVu Sans"/>
              </a:rPr>
              <a:t>dávku zčtyřnásobit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488" name="CustomShape 5"/>
          <p:cNvSpPr/>
          <p:nvPr/>
        </p:nvSpPr>
        <p:spPr>
          <a:xfrm>
            <a:off x="4334040" y="3200400"/>
            <a:ext cx="980280" cy="673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771480" y="0"/>
            <a:ext cx="9970920" cy="159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44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Management exacerbace </a:t>
            </a:r>
            <a:endParaRPr lang="cs-CZ" sz="4400" b="0" strike="noStrike" cap="all" spc="86" dirty="0" smtClean="0">
              <a:solidFill>
                <a:srgbClr val="0D0D0D"/>
              </a:solidFill>
              <a:latin typeface="Tw Cen MT Condensed"/>
              <a:ea typeface="DejaVu Sans"/>
            </a:endParaRPr>
          </a:p>
          <a:p>
            <a:pPr>
              <a:lnSpc>
                <a:spcPct val="80000"/>
              </a:lnSpc>
            </a:pPr>
            <a:r>
              <a:rPr lang="cs-CZ" sz="2400" b="0" strike="noStrike" cap="all" spc="86" dirty="0" smtClean="0">
                <a:solidFill>
                  <a:srgbClr val="0D0D0D"/>
                </a:solidFill>
                <a:latin typeface="Tw Cen MT Condensed"/>
                <a:ea typeface="DejaVu Sans"/>
              </a:rPr>
              <a:t>v </a:t>
            </a:r>
            <a:r>
              <a:rPr lang="cs-CZ" sz="24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primární nebo akutní péči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771480" y="1657440"/>
            <a:ext cx="10731240" cy="48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Zhodnotit závažnost exacerbace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 při zahájení podávání SABA a kyslíku.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-dušnost, frekvenci dechu, pulzu, saturaci kyslíkem a funkci plic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(ev. PEF)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-zkontrolovat případné známky anafylaxe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Zvážit alternativní příčiny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 akutní dušnosti (např. dysfunkce horních dýchacích cest, vdechnutí cizího tělesa nebo pneumonie).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-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zahájit léčbu </a:t>
            </a: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opakovaným podáním SABA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, </a:t>
            </a: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OKS,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kyslíku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, je-li k dispozici.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-kontrolovat příznaky a saturaci a po 1 hodině stanovit funkce plic.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Kyslík titrovat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tak, aby byla udržena saturace v rozmezí 94–98 %.    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V případě závažných exacerbací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přidat </a:t>
            </a:r>
            <a:r>
              <a:rPr lang="cs-CZ" sz="2200" b="0" strike="noStrike" spc="-1" dirty="0" err="1">
                <a:solidFill>
                  <a:srgbClr val="1CADE4"/>
                </a:solidFill>
                <a:latin typeface="Tw Cen MT"/>
                <a:ea typeface="DejaVu Sans"/>
              </a:rPr>
              <a:t>ipratropium</a:t>
            </a: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 bromid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a zvážit podání SABA v nebulizátoru. </a:t>
            </a:r>
            <a:endParaRPr lang="cs-CZ" sz="2200" b="0" strike="noStrike" spc="-1" dirty="0" smtClean="0">
              <a:solidFill>
                <a:srgbClr val="000000"/>
              </a:solidFill>
              <a:latin typeface="Tw Cen MT"/>
              <a:ea typeface="DejaVu Sans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endParaRPr lang="cs-CZ" sz="2200" spc="-1" dirty="0"/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 dirty="0"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024200" y="585360"/>
            <a:ext cx="9718200" cy="14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Epidemiologie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024200" y="2286000"/>
            <a:ext cx="9718200" cy="40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1" strike="noStrike" spc="-1">
                <a:solidFill>
                  <a:srgbClr val="558ED5"/>
                </a:solidFill>
                <a:latin typeface="Tw Cen MT"/>
                <a:ea typeface="DejaVu Sans"/>
              </a:rPr>
              <a:t>ASTMA</a:t>
            </a: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je celosvětový problém. 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 závislosti na různých populacích postihuje až 30 % lidí. 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Celosvětový počet astmatiků je odhadován ke 300  milionům a prevalence ve světě neustále stoupá*. 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Dětské astma se stává nejčastějším chronickým onemocněním v dětském věku a akutní exacerbace astmatu je nejčastější příčinou návštěv pohotovostí. </a:t>
            </a:r>
            <a:endParaRPr lang="cs-CZ" sz="24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 České republice je v současné době 5–10 % dětí, které mají astma a vyžadují léčbu.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7419240" y="6288120"/>
            <a:ext cx="477072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*Asher MI, Montefort S, Bjorkstein B, et al. Worldwide time trends in the prevalence of symptoms of asthma, allergic rhinoconiuctivitis and eczema in childhood: ISAAC study phase s one and three repeat multicountr y cross-sec tional sur veys. Lancet 2006;368:733–743</a:t>
            </a:r>
            <a:endParaRPr lang="cs-CZ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1019160" y="222480"/>
            <a:ext cx="10483920" cy="1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Hodnocení odpovědi 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1019160" y="1612440"/>
            <a:ext cx="10483560" cy="50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lnSpcReduction="10000"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Pacienty </a:t>
            </a:r>
            <a:r>
              <a:rPr lang="cs-CZ" sz="2200" b="1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v průběhu léčby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je třeba pečlivě a často </a:t>
            </a: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kontrolovat a podle odpovědi titrovat léčbu.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Na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základě klinického stavu, plicních funkcí, odpovědi na léčbu, minulé historie exacerbací a schopnosti pacienta léčit příznaky v domácím prostředí </a:t>
            </a: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rozhodnout o nutnosti hospitalizace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. 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Před propuštěním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pacienta připravit následnou léčbu.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Zvýšená dávka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udržovací léčby po dobu 2-4 týdnů a úlevovou medikaci snížit na podávání v případě potřeby.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Zkontrolovat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 inhalační techniku a dodržování léčby.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Poskytnout </a:t>
            </a: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písemný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plán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 opatření pro případ zhoršení astmatu.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Naplánovat </a:t>
            </a:r>
            <a:r>
              <a:rPr lang="cs-CZ" sz="22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brzkou kontrolu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v průběhu 1-2 týdnů podle závažnosti exacerbace astmatu. 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1024200" y="585360"/>
            <a:ext cx="9718200" cy="103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Kontrola po exacerbaci </a:t>
            </a:r>
            <a:endParaRPr lang="cs-CZ" sz="5000" b="0" strike="noStrike" spc="-1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1024200" y="1543680"/>
            <a:ext cx="10478520" cy="483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EXACERBACE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astmatu často představují </a:t>
            </a: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SELHÁNÍ LÉČBY.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Příležitost ke 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kontrole managementu 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astmatu pacienta. 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1" strike="noStrike" spc="-1">
                <a:solidFill>
                  <a:srgbClr val="1CADE4"/>
                </a:solidFill>
                <a:latin typeface="Tw Cen MT"/>
                <a:ea typeface="DejaVu Sans"/>
              </a:rPr>
              <a:t>ZKONTROLOVAT!!!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 -písemný plán 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opatření pro případ vzplanutí astmatu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-zda pacient/rodiče chápou 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příčinu exacerbace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-přítomnost rizikových faktorů exacerbace - 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spouštěče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endParaRPr lang="cs-CZ" sz="22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-pochopení účelu užívání léků a </a:t>
            </a:r>
            <a:r>
              <a:rPr lang="cs-CZ" sz="22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dovedností</a:t>
            </a:r>
            <a:r>
              <a:rPr lang="cs-CZ" sz="2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používání inhalačních systémů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036800" y="1442160"/>
            <a:ext cx="9834120" cy="5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7200" b="0" strike="noStrike" cap="all" spc="86">
                <a:solidFill>
                  <a:srgbClr val="231F20"/>
                </a:solidFill>
                <a:latin typeface="Tw Cen MT Condensed"/>
                <a:ea typeface="DejaVu Sans"/>
              </a:rPr>
              <a:t>GINA</a:t>
            </a:r>
            <a:r>
              <a:t/>
            </a:r>
            <a:br/>
            <a:endParaRPr lang="cs-CZ" sz="7200" b="0" strike="noStrike" spc="-1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1152000" y="2127240"/>
            <a:ext cx="9476280" cy="37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   Ucelený</a:t>
            </a:r>
            <a:r>
              <a:rPr lang="cs-CZ" sz="2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2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integrovaný přístup</a:t>
            </a:r>
            <a:r>
              <a:rPr lang="cs-CZ" sz="2200" b="0" strike="noStrike" spc="-5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38" dirty="0">
                <a:solidFill>
                  <a:srgbClr val="231F20"/>
                </a:solidFill>
                <a:latin typeface="Tw Cen MT Condensed"/>
                <a:ea typeface="DejaVu Sans"/>
              </a:rPr>
              <a:t>k</a:t>
            </a:r>
            <a:r>
              <a:rPr lang="cs-CZ" sz="2200" b="0" strike="noStrike" spc="-5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managementu</a:t>
            </a:r>
            <a:r>
              <a:rPr lang="cs-CZ" sz="2200" b="0" strike="noStrike" spc="-46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astmatu.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   </a:t>
            </a:r>
            <a:r>
              <a:rPr lang="cs-CZ" sz="2200" b="0" strike="noStrike" spc="-21" dirty="0">
                <a:solidFill>
                  <a:srgbClr val="231F20"/>
                </a:solidFill>
                <a:latin typeface="Tw Cen MT Condensed"/>
                <a:ea typeface="DejaVu Sans"/>
              </a:rPr>
              <a:t>Lze</a:t>
            </a:r>
            <a:r>
              <a:rPr lang="cs-CZ" sz="2200" b="0" strike="noStrike" spc="-46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upravit</a:t>
            </a:r>
            <a:r>
              <a:rPr lang="cs-CZ" sz="2200" b="0" strike="noStrike" spc="-5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pro</a:t>
            </a:r>
            <a:r>
              <a:rPr lang="cs-CZ" sz="2200" b="0" strike="noStrike" spc="-5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7" dirty="0">
                <a:solidFill>
                  <a:srgbClr val="231F20"/>
                </a:solidFill>
                <a:latin typeface="Tw Cen MT Condensed"/>
                <a:ea typeface="DejaVu Sans"/>
              </a:rPr>
              <a:t>místní</a:t>
            </a:r>
            <a:r>
              <a:rPr lang="cs-CZ" sz="2200" b="0" strike="noStrike" spc="-46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podmínky</a:t>
            </a:r>
            <a:r>
              <a:rPr lang="cs-CZ" sz="2200" b="0" strike="noStrike" spc="-5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2200" b="0" strike="noStrike" spc="-5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jednotlivé</a:t>
            </a:r>
            <a:r>
              <a:rPr lang="cs-CZ" sz="2200" b="0" strike="noStrike" spc="-46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pacienty. 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   Zaměřuje</a:t>
            </a:r>
            <a:r>
              <a:rPr lang="cs-CZ" sz="2200" b="0" strike="noStrike" spc="-46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se</a:t>
            </a:r>
            <a:r>
              <a:rPr lang="cs-CZ" sz="2200" b="0" strike="noStrike" spc="-41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na</a:t>
            </a:r>
            <a:r>
              <a:rPr lang="cs-CZ" sz="2200" b="0" strike="noStrike" spc="-41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dostupnou</a:t>
            </a:r>
            <a:r>
              <a:rPr lang="cs-CZ" sz="2200" b="0" strike="noStrike" spc="-41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7" dirty="0">
                <a:solidFill>
                  <a:srgbClr val="231F20"/>
                </a:solidFill>
                <a:latin typeface="Tw Cen MT Condensed"/>
                <a:ea typeface="DejaVu Sans"/>
              </a:rPr>
              <a:t>léčbu na </a:t>
            </a:r>
            <a:r>
              <a:rPr lang="cs-CZ" sz="2200" b="0" strike="noStrike" spc="-41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7" dirty="0">
                <a:solidFill>
                  <a:srgbClr val="231F20"/>
                </a:solidFill>
                <a:latin typeface="Tw Cen MT Condensed"/>
                <a:ea typeface="DejaVu Sans"/>
              </a:rPr>
              <a:t>základě</a:t>
            </a:r>
            <a:r>
              <a:rPr lang="cs-CZ" sz="2200" b="0" strike="noStrike" spc="-41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2" dirty="0">
                <a:solidFill>
                  <a:srgbClr val="231F20"/>
                </a:solidFill>
                <a:latin typeface="Tw Cen MT Condensed"/>
                <a:ea typeface="DejaVu Sans"/>
              </a:rPr>
              <a:t>důkazů.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2" dirty="0">
                <a:solidFill>
                  <a:srgbClr val="231F20"/>
                </a:solidFill>
                <a:latin typeface="Tw Cen MT Condensed"/>
                <a:ea typeface="DejaVu Sans"/>
              </a:rPr>
              <a:t>   Tato</a:t>
            </a:r>
            <a:r>
              <a:rPr lang="cs-CZ" sz="2200" b="0" strike="noStrike" spc="-5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doporučení</a:t>
            </a:r>
            <a:r>
              <a:rPr lang="cs-CZ" sz="2200" b="0" strike="noStrike" spc="-5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se</a:t>
            </a:r>
            <a:r>
              <a:rPr lang="cs-CZ" sz="2200" b="0" strike="noStrike" spc="-58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7" dirty="0">
                <a:solidFill>
                  <a:srgbClr val="231F20"/>
                </a:solidFill>
                <a:latin typeface="Tw Cen MT Condensed"/>
                <a:ea typeface="DejaVu Sans"/>
              </a:rPr>
              <a:t>každý</a:t>
            </a:r>
            <a:r>
              <a:rPr lang="cs-CZ" sz="2200" b="0" strike="noStrike" spc="-5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8" dirty="0">
                <a:solidFill>
                  <a:srgbClr val="231F20"/>
                </a:solidFill>
                <a:latin typeface="Tw Cen MT Condensed"/>
                <a:ea typeface="DejaVu Sans"/>
              </a:rPr>
              <a:t>rok </a:t>
            </a:r>
            <a:r>
              <a:rPr lang="cs-CZ" sz="2200" b="0" strike="noStrike" spc="-12" dirty="0">
                <a:solidFill>
                  <a:srgbClr val="231F20"/>
                </a:solidFill>
                <a:latin typeface="Tw Cen MT Condensed"/>
                <a:ea typeface="DejaVu Sans"/>
              </a:rPr>
              <a:t> aktualizují. 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Arial"/>
              <a:buChar char="•"/>
            </a:pPr>
            <a:r>
              <a:rPr lang="cs-CZ" sz="2200" b="0" strike="noStrike" spc="-12" dirty="0">
                <a:solidFill>
                  <a:srgbClr val="231F20"/>
                </a:solidFill>
                <a:latin typeface="Tw Cen MT Condensed"/>
                <a:ea typeface="DejaVu Sans"/>
              </a:rPr>
              <a:t>  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Zpráva GINA pro rok 2022 obsahuje nová doporučení pro léčbu mírného </a:t>
            </a:r>
            <a:r>
              <a:rPr lang="cs-CZ" sz="2200" b="0" strike="noStrike" spc="-12" dirty="0">
                <a:solidFill>
                  <a:srgbClr val="231F20"/>
                </a:solidFill>
                <a:latin typeface="Tw Cen MT Condensed"/>
                <a:ea typeface="DejaVu Sans"/>
              </a:rPr>
              <a:t>a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těžkého</a:t>
            </a:r>
            <a:r>
              <a:rPr lang="cs-CZ" sz="2200" b="0" strike="noStrike" spc="-12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astmatu</a:t>
            </a:r>
            <a:r>
              <a:rPr lang="cs-CZ" sz="2200" b="0" strike="noStrike" spc="-26" dirty="0">
                <a:solidFill>
                  <a:srgbClr val="231F20"/>
                </a:solidFill>
                <a:latin typeface="Tw Cen MT Condensed"/>
                <a:ea typeface="DejaVu Sans"/>
              </a:rPr>
              <a:t>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 dirty="0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3048840" y="6440400"/>
            <a:ext cx="6094080" cy="271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1200" b="1" strike="noStrike" spc="-1">
                <a:solidFill>
                  <a:srgbClr val="134679"/>
                </a:solidFill>
                <a:latin typeface="Tw Cen MT"/>
                <a:ea typeface="DejaVu Sans"/>
              </a:rPr>
              <a:t>© Global Initiative for Asthma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331" name="CustomShape 4"/>
          <p:cNvSpPr/>
          <p:nvPr/>
        </p:nvSpPr>
        <p:spPr>
          <a:xfrm>
            <a:off x="4812840" y="6019920"/>
            <a:ext cx="26805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www.ginasthma.org</a:t>
            </a:r>
            <a:endParaRPr lang="cs-CZ" sz="1800" b="0" strike="noStrike" spc="-1">
              <a:latin typeface="Arial"/>
            </a:endParaRPr>
          </a:p>
        </p:txBody>
      </p:sp>
      <p:pic>
        <p:nvPicPr>
          <p:cNvPr id="332" name="Obrázek 332"/>
          <p:cNvPicPr/>
          <p:nvPr/>
        </p:nvPicPr>
        <p:blipFill>
          <a:blip r:embed="rId2" cstate="print"/>
          <a:stretch/>
        </p:blipFill>
        <p:spPr>
          <a:xfrm>
            <a:off x="8739206" y="428604"/>
            <a:ext cx="3022920" cy="391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792000" y="116632"/>
            <a:ext cx="10519560" cy="1821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 algn="ctr">
              <a:lnSpc>
                <a:spcPct val="80000"/>
              </a:lnSpc>
            </a:pPr>
            <a:r>
              <a:rPr lang="cs-CZ" sz="50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Hlavní změna v doporučeních GINA pro mírné astma</a:t>
            </a:r>
            <a:r>
              <a:rPr dirty="0"/>
              <a:t/>
            </a:r>
            <a:br>
              <a:rPr dirty="0"/>
            </a:br>
            <a:endParaRPr lang="cs-CZ" sz="5000" b="0" strike="noStrike" spc="-1" dirty="0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792000" y="2017440"/>
            <a:ext cx="10038960" cy="437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Od roku 2020 GINA (u pacientů nad 12 let) </a:t>
            </a:r>
            <a:r>
              <a:rPr lang="cs-CZ" sz="2800" b="1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NEDOPORUČUJE:</a:t>
            </a:r>
            <a:endParaRPr lang="cs-CZ" sz="28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-  zahájení </a:t>
            </a:r>
            <a:r>
              <a:rPr lang="cs-CZ" sz="28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léčby pouze pomocí krátkodobě působících beta2 -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Tw Cen MT"/>
                <a:ea typeface="DejaVu Sans"/>
              </a:rPr>
              <a:t>mimetik</a:t>
            </a:r>
            <a:r>
              <a:rPr lang="cs-CZ" sz="28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 (SABA</a:t>
            </a:r>
            <a:r>
              <a:rPr lang="cs-CZ" sz="28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)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8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-  všichni </a:t>
            </a:r>
            <a:r>
              <a:rPr lang="cs-CZ" sz="28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dospělí a dospívající pacienti s astmatem by měli být léčeni preventivními léky obsahujícími </a:t>
            </a:r>
            <a:r>
              <a:rPr lang="cs-CZ" sz="28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IKS</a:t>
            </a:r>
            <a:endParaRPr lang="cs-CZ" sz="2800" spc="-1" dirty="0">
              <a:solidFill>
                <a:srgbClr val="000000"/>
              </a:solidFill>
              <a:latin typeface="Tw Cen MT"/>
              <a:ea typeface="DejaVu Sans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 dirty="0" smtClean="0">
                <a:latin typeface="Arial"/>
              </a:rPr>
              <a:t> </a:t>
            </a:r>
            <a:r>
              <a:rPr lang="cs-CZ" sz="28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-  každý </a:t>
            </a:r>
            <a:r>
              <a:rPr lang="cs-CZ" sz="28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pacient s astmatem má mít inhalátor pro úlevu od </a:t>
            </a:r>
            <a:r>
              <a:rPr lang="cs-CZ" sz="28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příznaků</a:t>
            </a: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1127448" y="332656"/>
            <a:ext cx="9718200" cy="1785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cs-CZ" sz="44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Proč </a:t>
            </a:r>
            <a:r>
              <a:rPr lang="cs-CZ" sz="4400" b="0" strike="noStrike" cap="all" spc="86" dirty="0" err="1">
                <a:solidFill>
                  <a:srgbClr val="0D0D0D"/>
                </a:solidFill>
                <a:latin typeface="Tw Cen MT Condensed"/>
                <a:ea typeface="DejaVu Sans"/>
              </a:rPr>
              <a:t>monoterapie</a:t>
            </a:r>
            <a:r>
              <a:rPr lang="cs-CZ" sz="44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 SABA vyvolává obavy? </a:t>
            </a:r>
            <a:r>
              <a:rPr dirty="0"/>
              <a:t/>
            </a:r>
            <a:br>
              <a:rPr dirty="0"/>
            </a:br>
            <a:endParaRPr lang="cs-CZ" sz="5000" b="0" strike="noStrike" spc="-1" dirty="0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1024200" y="1864800"/>
            <a:ext cx="8449920" cy="444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lnSpcReduction="10000"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Mnoho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dřívějších pokynů pro léčbu doporučuje, aby pacienti s mírným astmatem užívali </a:t>
            </a:r>
            <a:r>
              <a:rPr lang="cs-CZ" sz="2200" b="1" strike="noStrike" spc="-1" dirty="0">
                <a:solidFill>
                  <a:schemeClr val="accent1"/>
                </a:solidFill>
                <a:latin typeface="Tw Cen MT"/>
                <a:ea typeface="DejaVu Sans"/>
              </a:rPr>
              <a:t>pouze úlevovou medikaci ve formě SABA</a:t>
            </a:r>
            <a:r>
              <a:rPr lang="cs-CZ" sz="2200" b="0" strike="noStrike" spc="-1" dirty="0">
                <a:solidFill>
                  <a:schemeClr val="accent1"/>
                </a:solidFill>
                <a:latin typeface="Tw Cen MT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v případě potřeby. 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 Tyto informace pocházejí z doby před více než 50 lety, kdy bylo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Tw Cen MT"/>
                <a:ea typeface="DejaVu Sans"/>
              </a:rPr>
              <a:t> astma 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primárně považováno za </a:t>
            </a:r>
            <a:r>
              <a:rPr lang="cs-CZ" sz="2200" b="1" strike="noStrike" spc="-1" dirty="0">
                <a:solidFill>
                  <a:schemeClr val="accent1"/>
                </a:solidFill>
                <a:latin typeface="Tw Cen MT"/>
                <a:ea typeface="DejaVu Sans"/>
              </a:rPr>
              <a:t>onemocnění způsobené </a:t>
            </a:r>
            <a:r>
              <a:rPr lang="cs-CZ" sz="2200" b="1" strike="noStrike" spc="-1" dirty="0" err="1">
                <a:solidFill>
                  <a:schemeClr val="accent1"/>
                </a:solidFill>
                <a:latin typeface="Tw Cen MT"/>
                <a:ea typeface="DejaVu Sans"/>
              </a:rPr>
              <a:t>bronchokonstrikcí</a:t>
            </a:r>
            <a:r>
              <a:rPr lang="cs-CZ" sz="2200" b="1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.</a:t>
            </a:r>
            <a:endParaRPr lang="cs-CZ" sz="2200" b="1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U  většiny pacientů s astmatem se však nachází </a:t>
            </a:r>
            <a:r>
              <a:rPr lang="cs-CZ" sz="2200" b="1" strike="noStrike" spc="-1" dirty="0">
                <a:solidFill>
                  <a:schemeClr val="accent1"/>
                </a:solidFill>
                <a:latin typeface="Tw Cen MT"/>
                <a:ea typeface="DejaVu Sans"/>
              </a:rPr>
              <a:t>zánět dýchacích cest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, a to i u těch s nepříliš častými příznaky.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Ačkoli SABA přinášejí rychlou úlevu od příznaků,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Tw Cen MT"/>
                <a:ea typeface="DejaVu Sans"/>
              </a:rPr>
              <a:t>monoterapie</a:t>
            </a: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 SABA je spojena se zvýšeným rizikem rozvoje exacerbací a poklesu plicních funkcí. </a:t>
            </a:r>
            <a:endParaRPr lang="cs-CZ" sz="22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2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Pravidelné užívání zvyšuje alergickou reakci a zánět dýchacích cest.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200" b="0" strike="noStrike" spc="-1" dirty="0">
              <a:latin typeface="Arial"/>
            </a:endParaRPr>
          </a:p>
        </p:txBody>
      </p:sp>
      <p:pic>
        <p:nvPicPr>
          <p:cNvPr id="337" name="Obrázek 3"/>
          <p:cNvPicPr/>
          <p:nvPr/>
        </p:nvPicPr>
        <p:blipFill>
          <a:blip r:embed="rId2"/>
          <a:stretch/>
        </p:blipFill>
        <p:spPr>
          <a:xfrm>
            <a:off x="9474840" y="1864800"/>
            <a:ext cx="2102760" cy="30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9860760" y="6574680"/>
            <a:ext cx="2270880" cy="1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/>
          <a:lstStyle/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r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teg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e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lé</a:t>
            </a:r>
            <a:r>
              <a:rPr lang="cs-CZ" sz="1200" b="0" strike="noStrike" spc="15">
                <a:solidFill>
                  <a:srgbClr val="231F20"/>
                </a:solidFill>
                <a:latin typeface="Tw Cen MT Condensed"/>
                <a:ea typeface="DejaVu Sans"/>
              </a:rPr>
              <a:t>č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by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0" strike="noStrike" spc="15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120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m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1200" b="0" strike="noStrike" spc="-4">
                <a:solidFill>
                  <a:srgbClr val="231F20"/>
                </a:solidFill>
                <a:latin typeface="Tw Cen MT Condensed"/>
                <a:ea typeface="DejaVu Sans"/>
              </a:rPr>
              <a:t>u</a:t>
            </a:r>
            <a:r>
              <a:rPr lang="cs-CZ" sz="1200" b="0" strike="noStrike" spc="-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38">
                <a:solidFill>
                  <a:srgbClr val="231F20"/>
                </a:solidFill>
                <a:latin typeface="Tw Cen MT Condensed"/>
                <a:ea typeface="DejaVu Sans"/>
              </a:rPr>
              <a:t>G</a:t>
            </a:r>
            <a:r>
              <a:rPr lang="cs-CZ" sz="1200" b="0" strike="noStrike" spc="-117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1200" b="0" strike="noStrike" spc="18">
                <a:solidFill>
                  <a:srgbClr val="231F20"/>
                </a:solidFill>
                <a:latin typeface="Tw Cen MT Condensed"/>
                <a:ea typeface="DejaVu Sans"/>
              </a:rPr>
              <a:t>N</a:t>
            </a:r>
            <a:r>
              <a:rPr lang="cs-CZ" sz="1200" b="0" strike="noStrike" spc="38">
                <a:solidFill>
                  <a:srgbClr val="231F20"/>
                </a:solidFill>
                <a:latin typeface="Tw Cen MT Condensed"/>
                <a:ea typeface="DejaVu Sans"/>
              </a:rPr>
              <a:t>A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3848040" y="1973880"/>
            <a:ext cx="3295080" cy="872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cs-CZ" sz="1200" b="1" strike="noStrike" spc="-1" dirty="0" smtClean="0">
              <a:solidFill>
                <a:srgbClr val="000000"/>
              </a:solidFill>
              <a:latin typeface="Tw Cen MT Condensed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1200" b="1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ÚROVEŇ </a:t>
            </a: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1 – 2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Nízká </a:t>
            </a: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dávka </a:t>
            </a:r>
            <a:r>
              <a:rPr lang="cs-CZ" sz="1200" b="1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IKS-LABA </a:t>
            </a: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podle  potřeby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3848760" y="2830680"/>
            <a:ext cx="6531840" cy="34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4"/>
          <p:cNvSpPr/>
          <p:nvPr/>
        </p:nvSpPr>
        <p:spPr>
          <a:xfrm>
            <a:off x="7151760" y="1753920"/>
            <a:ext cx="1090080" cy="1072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3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Nízká </a:t>
            </a: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dávka   </a:t>
            </a: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IKS- </a:t>
            </a:r>
            <a:r>
              <a:rPr lang="cs-CZ" sz="1200" b="1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LABA </a:t>
            </a:r>
            <a:r>
              <a:rPr lang="cs-CZ" sz="1200" b="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pravidelně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96" name="CustomShape 5"/>
          <p:cNvSpPr/>
          <p:nvPr/>
        </p:nvSpPr>
        <p:spPr>
          <a:xfrm>
            <a:off x="8238240" y="1409760"/>
            <a:ext cx="1103760" cy="1413360"/>
          </a:xfrm>
          <a:prstGeom prst="rect">
            <a:avLst/>
          </a:prstGeom>
          <a:solidFill>
            <a:srgbClr val="F8AB6C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4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Střední</a:t>
            </a:r>
            <a:r>
              <a:rPr lang="cs-CZ" sz="1200" b="0" strike="noStrike" spc="-49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dávka   </a:t>
            </a:r>
            <a:r>
              <a:rPr lang="cs-CZ" sz="1200" b="1" strike="noStrike" spc="-1" dirty="0" smtClean="0">
                <a:solidFill>
                  <a:srgbClr val="231F20"/>
                </a:solidFill>
                <a:latin typeface="Tw Cen MT Condensed"/>
                <a:ea typeface="DejaVu Sans"/>
              </a:rPr>
              <a:t>IKS-LABA</a:t>
            </a: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97" name="CustomShape 6"/>
          <p:cNvSpPr/>
          <p:nvPr/>
        </p:nvSpPr>
        <p:spPr>
          <a:xfrm>
            <a:off x="9343800" y="1058400"/>
            <a:ext cx="1036800" cy="1770480"/>
          </a:xfrm>
          <a:prstGeom prst="rect">
            <a:avLst/>
          </a:prstGeom>
          <a:solidFill>
            <a:srgbClr val="F6882E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5</a:t>
            </a:r>
            <a:endParaRPr lang="cs-CZ" sz="120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  <a:spcBef>
                <a:spcPts val="181"/>
              </a:spcBef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Vysoká  dávka  </a:t>
            </a:r>
            <a:r>
              <a:rPr lang="cs-CZ" sz="120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IKS-LABA</a:t>
            </a:r>
            <a:endParaRPr lang="cs-CZ" sz="120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  <a:spcBef>
                <a:spcPts val="513"/>
              </a:spcBef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Odeslat</a:t>
            </a:r>
            <a:r>
              <a:rPr lang="cs-CZ" sz="1200" b="0" strike="noStrike" spc="-49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na  </a:t>
            </a:r>
            <a:r>
              <a:rPr lang="cs-CZ" sz="1200" b="0" strike="noStrike" spc="-1" dirty="0" err="1">
                <a:solidFill>
                  <a:srgbClr val="231F20"/>
                </a:solidFill>
                <a:latin typeface="Tw Cen MT Condensed"/>
                <a:ea typeface="DejaVu Sans"/>
              </a:rPr>
              <a:t>spec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. </a:t>
            </a:r>
            <a:r>
              <a:rPr lang="cs-CZ" sz="1200" b="0" strike="noStrike" spc="-1" dirty="0" err="1" smtClean="0">
                <a:solidFill>
                  <a:srgbClr val="231F20"/>
                </a:solidFill>
                <a:latin typeface="Tw Cen MT Condensed"/>
                <a:ea typeface="DejaVu Sans"/>
              </a:rPr>
              <a:t>pracovišt</a:t>
            </a: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,</a:t>
            </a:r>
            <a:endParaRPr lang="cs-CZ" sz="120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  <a:spcBef>
                <a:spcPts val="513"/>
              </a:spcBef>
            </a:pPr>
            <a:r>
              <a:rPr lang="cs-CZ" sz="120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1200" b="0" strike="noStrike" spc="-1" dirty="0" err="1" smtClean="0">
                <a:solidFill>
                  <a:srgbClr val="231F20"/>
                </a:solidFill>
                <a:latin typeface="Tw Cen MT Condensed"/>
                <a:ea typeface="DejaVu Sans"/>
              </a:rPr>
              <a:t>BIOL.léčba</a:t>
            </a:r>
            <a:endParaRPr lang="cs-CZ" sz="120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</a:pPr>
            <a:endParaRPr lang="cs-CZ" sz="1200" b="0" strike="noStrike" spc="-1" dirty="0">
              <a:latin typeface="Arial"/>
            </a:endParaRPr>
          </a:p>
        </p:txBody>
      </p:sp>
      <p:sp>
        <p:nvSpPr>
          <p:cNvPr id="398" name="CustomShape 7"/>
          <p:cNvSpPr/>
          <p:nvPr/>
        </p:nvSpPr>
        <p:spPr>
          <a:xfrm>
            <a:off x="610560" y="1991520"/>
            <a:ext cx="1424160" cy="31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400" b="1" strike="noStrike" spc="9" dirty="0">
                <a:solidFill>
                  <a:srgbClr val="F7941D"/>
                </a:solidFill>
                <a:latin typeface="Tw Cen MT Condensed"/>
                <a:ea typeface="DejaVu Sans"/>
              </a:rPr>
              <a:t>PREFEROVANÁ</a:t>
            </a:r>
            <a:r>
              <a:rPr lang="cs-CZ" sz="1400" b="1" strike="noStrike" spc="-18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-1" dirty="0">
                <a:solidFill>
                  <a:srgbClr val="F7941D"/>
                </a:solidFill>
                <a:latin typeface="Tw Cen MT Condensed"/>
                <a:ea typeface="DejaVu Sans"/>
              </a:rPr>
              <a:t>UDRŽOVACÍ</a:t>
            </a:r>
            <a:r>
              <a:rPr lang="cs-CZ" sz="1400" b="1" strike="noStrike" spc="-15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18" dirty="0">
                <a:solidFill>
                  <a:srgbClr val="F7941D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399" name="CustomShape 8"/>
          <p:cNvSpPr/>
          <p:nvPr/>
        </p:nvSpPr>
        <p:spPr>
          <a:xfrm>
            <a:off x="1780560" y="2889360"/>
            <a:ext cx="7210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400" b="1" strike="noStrike" spc="9">
                <a:solidFill>
                  <a:srgbClr val="A0C1D5"/>
                </a:solidFill>
                <a:latin typeface="Tw Cen MT Condensed"/>
                <a:ea typeface="DejaVu Sans"/>
              </a:rPr>
              <a:t>ÚLEVOVÁ </a:t>
            </a:r>
            <a:r>
              <a:rPr lang="cs-CZ" sz="1400" b="1" strike="noStrike" spc="18">
                <a:solidFill>
                  <a:srgbClr val="A0C1D5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400" name="CustomShape 9"/>
          <p:cNvSpPr/>
          <p:nvPr/>
        </p:nvSpPr>
        <p:spPr>
          <a:xfrm>
            <a:off x="5136840" y="2916360"/>
            <a:ext cx="1775160" cy="2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Nízká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dávka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IK</a:t>
            </a:r>
            <a:r>
              <a:rPr lang="cs-CZ" sz="910" b="0" strike="noStrike" spc="4">
                <a:solidFill>
                  <a:srgbClr val="231F20"/>
                </a:solidFill>
                <a:latin typeface="Tw Cen MT Condensed"/>
                <a:ea typeface="DejaVu Sans"/>
              </a:rPr>
              <a:t>S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-formoterol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podle</a:t>
            </a:r>
            <a:r>
              <a:rPr lang="cs-CZ" sz="91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potřeby</a:t>
            </a:r>
            <a:endParaRPr lang="cs-CZ" sz="910" b="0" strike="noStrike" spc="-1">
              <a:latin typeface="Arial"/>
            </a:endParaRPr>
          </a:p>
        </p:txBody>
      </p:sp>
      <p:sp>
        <p:nvSpPr>
          <p:cNvPr id="401" name="CustomShape 10"/>
          <p:cNvSpPr/>
          <p:nvPr/>
        </p:nvSpPr>
        <p:spPr>
          <a:xfrm>
            <a:off x="3832560" y="6006600"/>
            <a:ext cx="6564960" cy="189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Jako úlevová léčba SABA dle potřeby</a:t>
            </a:r>
            <a:endParaRPr lang="cs-CZ" sz="910" b="0" strike="noStrike" spc="-1">
              <a:latin typeface="Arial"/>
            </a:endParaRPr>
          </a:p>
        </p:txBody>
      </p:sp>
      <p:sp>
        <p:nvSpPr>
          <p:cNvPr id="402" name="Line 11"/>
          <p:cNvSpPr/>
          <p:nvPr/>
        </p:nvSpPr>
        <p:spPr>
          <a:xfrm>
            <a:off x="1810080" y="2224440"/>
            <a:ext cx="1949040" cy="360"/>
          </a:xfrm>
          <a:prstGeom prst="line">
            <a:avLst/>
          </a:prstGeom>
          <a:ln w="15840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Line 12"/>
          <p:cNvSpPr/>
          <p:nvPr/>
        </p:nvSpPr>
        <p:spPr>
          <a:xfrm flipV="1">
            <a:off x="1827720" y="3168000"/>
            <a:ext cx="1949040" cy="11160"/>
          </a:xfrm>
          <a:prstGeom prst="line">
            <a:avLst/>
          </a:prstGeom>
          <a:ln w="1584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ustomShape 13"/>
          <p:cNvSpPr/>
          <p:nvPr/>
        </p:nvSpPr>
        <p:spPr>
          <a:xfrm>
            <a:off x="3848040" y="4809240"/>
            <a:ext cx="1298160" cy="575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ÚROVEŇ 1 </a:t>
            </a:r>
            <a:endParaRPr lang="cs-CZ" sz="91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10" b="0" strike="noStrike" spc="-1" dirty="0" smtClean="0">
                <a:solidFill>
                  <a:srgbClr val="000000"/>
                </a:solidFill>
                <a:latin typeface="Tw Cen MT Condensed"/>
                <a:ea typeface="DejaVu Sans"/>
              </a:rPr>
              <a:t>Nízká </a:t>
            </a:r>
            <a:r>
              <a:rPr lang="cs-CZ" sz="910" b="1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dávka IKS  </a:t>
            </a:r>
            <a:endParaRPr lang="cs-CZ" sz="91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10" strike="noStrike" spc="-1" dirty="0">
                <a:solidFill>
                  <a:srgbClr val="000000"/>
                </a:solidFill>
                <a:latin typeface="Tw Cen MT Condensed"/>
                <a:ea typeface="DejaVu Sans"/>
              </a:rPr>
              <a:t>- vždy při užití SABA</a:t>
            </a:r>
            <a:endParaRPr lang="cs-CZ" sz="910" strike="noStrike" spc="-1" dirty="0">
              <a:latin typeface="Arial"/>
            </a:endParaRPr>
          </a:p>
        </p:txBody>
      </p:sp>
      <p:sp>
        <p:nvSpPr>
          <p:cNvPr id="405" name="CustomShape 14"/>
          <p:cNvSpPr/>
          <p:nvPr/>
        </p:nvSpPr>
        <p:spPr>
          <a:xfrm>
            <a:off x="5148000" y="5477760"/>
            <a:ext cx="1995120" cy="451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15"/>
          <p:cNvSpPr/>
          <p:nvPr/>
        </p:nvSpPr>
        <p:spPr>
          <a:xfrm>
            <a:off x="7151760" y="4489200"/>
            <a:ext cx="1090080" cy="895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ÚROVEŇ 3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Nízká dávka  </a:t>
            </a: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IKS-  formoterol (LABA) </a:t>
            </a: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pravidelně</a:t>
            </a:r>
            <a:endParaRPr lang="cs-CZ" sz="910" b="0" strike="noStrike" spc="-1">
              <a:latin typeface="Arial"/>
            </a:endParaRPr>
          </a:p>
        </p:txBody>
      </p:sp>
      <p:sp>
        <p:nvSpPr>
          <p:cNvPr id="407" name="CustomShape 16"/>
          <p:cNvSpPr/>
          <p:nvPr/>
        </p:nvSpPr>
        <p:spPr>
          <a:xfrm>
            <a:off x="8238240" y="4345920"/>
            <a:ext cx="1103760" cy="1039320"/>
          </a:xfrm>
          <a:prstGeom prst="rect">
            <a:avLst/>
          </a:prstGeom>
          <a:solidFill>
            <a:srgbClr val="F8AB6C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ÚROVEŇ 4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82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Střední</a:t>
            </a:r>
            <a:r>
              <a:rPr lang="cs-CZ" sz="82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82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dávka  </a:t>
            </a:r>
            <a:endParaRPr lang="cs-CZ" sz="82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IKS-formoterol (LABA)</a:t>
            </a:r>
            <a:endParaRPr lang="cs-CZ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00" b="0" strike="noStrike" spc="-1">
              <a:latin typeface="Arial"/>
            </a:endParaRPr>
          </a:p>
        </p:txBody>
      </p:sp>
      <p:sp>
        <p:nvSpPr>
          <p:cNvPr id="408" name="CustomShape 17"/>
          <p:cNvSpPr/>
          <p:nvPr/>
        </p:nvSpPr>
        <p:spPr>
          <a:xfrm>
            <a:off x="9340200" y="3969000"/>
            <a:ext cx="1057320" cy="1415880"/>
          </a:xfrm>
          <a:prstGeom prst="rect">
            <a:avLst/>
          </a:prstGeom>
          <a:solidFill>
            <a:srgbClr val="F6882E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ÚROVEŇ 5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</p:txBody>
      </p:sp>
      <p:sp>
        <p:nvSpPr>
          <p:cNvPr id="409" name="CustomShape 18"/>
          <p:cNvSpPr/>
          <p:nvPr/>
        </p:nvSpPr>
        <p:spPr>
          <a:xfrm>
            <a:off x="648720" y="4789620"/>
            <a:ext cx="105300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400" b="1" strike="noStrike" spc="9" dirty="0">
                <a:solidFill>
                  <a:srgbClr val="F7941D"/>
                </a:solidFill>
                <a:latin typeface="Tw Cen MT Condensed"/>
                <a:ea typeface="DejaVu Sans"/>
              </a:rPr>
              <a:t>MOŽNÁ</a:t>
            </a:r>
            <a:r>
              <a:rPr lang="cs-CZ" sz="1400" b="1" strike="noStrike" spc="-18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-1" dirty="0">
                <a:solidFill>
                  <a:srgbClr val="F7941D"/>
                </a:solidFill>
                <a:latin typeface="Tw Cen MT Condensed"/>
                <a:ea typeface="DejaVu Sans"/>
              </a:rPr>
              <a:t>UDRŽOVACÍ</a:t>
            </a:r>
            <a:r>
              <a:rPr lang="cs-CZ" sz="1400" b="1" strike="noStrike" spc="-15" dirty="0">
                <a:solidFill>
                  <a:srgbClr val="F7941D"/>
                </a:solidFill>
                <a:latin typeface="Tw Cen MT Condensed"/>
                <a:ea typeface="DejaVu Sans"/>
              </a:rPr>
              <a:t> </a:t>
            </a:r>
            <a:r>
              <a:rPr lang="cs-CZ" sz="1400" b="1" strike="noStrike" spc="18" dirty="0">
                <a:solidFill>
                  <a:srgbClr val="F7941D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410" name="CustomShape 19"/>
          <p:cNvSpPr/>
          <p:nvPr/>
        </p:nvSpPr>
        <p:spPr>
          <a:xfrm>
            <a:off x="610560" y="5904720"/>
            <a:ext cx="125712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400" b="1" strike="noStrike" spc="9" dirty="0">
                <a:solidFill>
                  <a:srgbClr val="A0C1D5"/>
                </a:solidFill>
                <a:latin typeface="Tw Cen MT Condensed"/>
                <a:ea typeface="DejaVu Sans"/>
              </a:rPr>
              <a:t>ALTERNATIVNÍ ÚLEVOVÁ </a:t>
            </a:r>
            <a:r>
              <a:rPr lang="cs-CZ" sz="1400" b="1" strike="noStrike" spc="18" dirty="0">
                <a:solidFill>
                  <a:srgbClr val="A0C1D5"/>
                </a:solidFill>
                <a:latin typeface="Tw Cen MT Condensed"/>
                <a:ea typeface="DejaVu Sans"/>
              </a:rPr>
              <a:t>LÉČBA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411" name="Line 20"/>
          <p:cNvSpPr/>
          <p:nvPr/>
        </p:nvSpPr>
        <p:spPr>
          <a:xfrm>
            <a:off x="1823400" y="5064840"/>
            <a:ext cx="1949040" cy="360"/>
          </a:xfrm>
          <a:prstGeom prst="line">
            <a:avLst/>
          </a:prstGeom>
          <a:ln w="15840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Line 21"/>
          <p:cNvSpPr/>
          <p:nvPr/>
        </p:nvSpPr>
        <p:spPr>
          <a:xfrm flipV="1">
            <a:off x="1806120" y="6160680"/>
            <a:ext cx="1949040" cy="11160"/>
          </a:xfrm>
          <a:prstGeom prst="line">
            <a:avLst/>
          </a:prstGeom>
          <a:ln w="15840">
            <a:solidFill>
              <a:schemeClr val="tx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CustomShape 22"/>
          <p:cNvSpPr/>
          <p:nvPr/>
        </p:nvSpPr>
        <p:spPr>
          <a:xfrm>
            <a:off x="5140800" y="4620600"/>
            <a:ext cx="2002320" cy="764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ÚROVEŇ 2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Nízká </a:t>
            </a:r>
            <a:r>
              <a:rPr lang="cs-CZ" sz="910" b="1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dávka IKS</a:t>
            </a: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910" b="0" strike="noStrike" spc="-1">
              <a:latin typeface="Arial"/>
            </a:endParaRPr>
          </a:p>
        </p:txBody>
      </p:sp>
      <p:sp>
        <p:nvSpPr>
          <p:cNvPr id="414" name="CustomShape 23"/>
          <p:cNvSpPr/>
          <p:nvPr/>
        </p:nvSpPr>
        <p:spPr>
          <a:xfrm>
            <a:off x="9235080" y="4132440"/>
            <a:ext cx="1145520" cy="84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6080">
              <a:lnSpc>
                <a:spcPct val="100000"/>
              </a:lnSpc>
              <a:spcBef>
                <a:spcPts val="181"/>
              </a:spcBef>
            </a:pPr>
            <a:r>
              <a:rPr lang="cs-CZ" sz="91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Vysoká  dávka    </a:t>
            </a:r>
            <a:r>
              <a:rPr lang="cs-CZ" sz="910" b="1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IKS-LABA</a:t>
            </a:r>
            <a:endParaRPr lang="cs-CZ" sz="91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  <a:spcBef>
                <a:spcPts val="513"/>
              </a:spcBef>
            </a:pPr>
            <a:r>
              <a:rPr lang="cs-CZ" sz="91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Přehodnotit </a:t>
            </a:r>
            <a:r>
              <a:rPr lang="cs-CZ" sz="910" b="0" strike="noStrike" spc="-1" dirty="0" err="1">
                <a:solidFill>
                  <a:srgbClr val="231F20"/>
                </a:solidFill>
                <a:latin typeface="Tw Cen MT Condensed"/>
                <a:ea typeface="DejaVu Sans"/>
              </a:rPr>
              <a:t>dg.Feno</a:t>
            </a:r>
            <a:r>
              <a:rPr lang="cs-CZ" sz="910" b="0" strike="noStrike" spc="18" dirty="0" err="1">
                <a:solidFill>
                  <a:srgbClr val="231F20"/>
                </a:solidFill>
                <a:latin typeface="Tw Cen MT Condensed"/>
                <a:ea typeface="DejaVu Sans"/>
              </a:rPr>
              <a:t>t</a:t>
            </a:r>
            <a:r>
              <a:rPr lang="cs-CZ" sz="910" b="0" strike="noStrike" spc="-1" dirty="0" err="1">
                <a:solidFill>
                  <a:srgbClr val="231F20"/>
                </a:solidFill>
                <a:latin typeface="Tw Cen MT Condensed"/>
                <a:ea typeface="DejaVu Sans"/>
              </a:rPr>
              <a:t>ypové</a:t>
            </a:r>
            <a:r>
              <a:rPr lang="cs-CZ" sz="910" b="0" strike="noStrike" spc="-49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18" dirty="0">
                <a:solidFill>
                  <a:srgbClr val="231F20"/>
                </a:solidFill>
                <a:latin typeface="Tw Cen MT Condensed"/>
                <a:ea typeface="DejaVu Sans"/>
              </a:rPr>
              <a:t>v</a:t>
            </a:r>
            <a:r>
              <a:rPr lang="cs-CZ" sz="91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yšetření</a:t>
            </a:r>
            <a:endParaRPr lang="cs-CZ" sz="91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</a:pPr>
            <a:r>
              <a:rPr lang="cs-CZ" sz="91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±</a:t>
            </a:r>
            <a:r>
              <a:rPr lang="cs-CZ" sz="910" b="0" strike="noStrike" spc="-49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přídatná</a:t>
            </a:r>
            <a:r>
              <a:rPr lang="cs-CZ" sz="910" b="0" strike="noStrike" spc="-49" dirty="0">
                <a:solidFill>
                  <a:srgbClr val="231F20"/>
                </a:solidFill>
                <a:latin typeface="Tw Cen MT Condensed"/>
                <a:ea typeface="DejaVu Sans"/>
              </a:rPr>
              <a:t> </a:t>
            </a:r>
            <a:r>
              <a:rPr lang="cs-CZ" sz="91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l</a:t>
            </a:r>
            <a:r>
              <a:rPr lang="cs-CZ" sz="910" b="0" strike="noStrike" spc="1" dirty="0">
                <a:solidFill>
                  <a:srgbClr val="231F20"/>
                </a:solidFill>
                <a:latin typeface="Tw Cen MT Condensed"/>
                <a:ea typeface="DejaVu Sans"/>
              </a:rPr>
              <a:t>é</a:t>
            </a:r>
            <a:r>
              <a:rPr lang="cs-CZ" sz="910" b="0" strike="noStrike" spc="-1" dirty="0">
                <a:solidFill>
                  <a:srgbClr val="231F20"/>
                </a:solidFill>
                <a:latin typeface="Tw Cen MT Condensed"/>
                <a:ea typeface="DejaVu Sans"/>
              </a:rPr>
              <a:t>čba, </a:t>
            </a:r>
            <a:endParaRPr lang="cs-CZ" sz="910" b="0" strike="noStrike" spc="-1" dirty="0">
              <a:latin typeface="Arial"/>
            </a:endParaRPr>
          </a:p>
          <a:p>
            <a:pPr marL="46080">
              <a:lnSpc>
                <a:spcPct val="100000"/>
              </a:lnSpc>
            </a:pPr>
            <a:r>
              <a:rPr lang="cs-CZ" sz="910" b="0" strike="noStrike" spc="-1" dirty="0" err="1">
                <a:solidFill>
                  <a:srgbClr val="231F20"/>
                </a:solidFill>
                <a:latin typeface="Tw Cen MT Condensed"/>
                <a:ea typeface="DejaVu Sans"/>
              </a:rPr>
              <a:t>ev.ant</a:t>
            </a:r>
            <a:r>
              <a:rPr lang="cs-CZ" sz="910" b="0" strike="noStrike" spc="1" dirty="0" err="1">
                <a:solidFill>
                  <a:srgbClr val="231F20"/>
                </a:solidFill>
                <a:latin typeface="Tw Cen MT Condensed"/>
                <a:ea typeface="DejaVu Sans"/>
              </a:rPr>
              <a:t>i</a:t>
            </a:r>
            <a:r>
              <a:rPr lang="cs-CZ" sz="910" b="0" strike="noStrike" spc="4" dirty="0" err="1">
                <a:solidFill>
                  <a:srgbClr val="231F20"/>
                </a:solidFill>
                <a:latin typeface="Tw Cen MT Condensed"/>
                <a:ea typeface="DejaVu Sans"/>
              </a:rPr>
              <a:t>-</a:t>
            </a:r>
            <a:r>
              <a:rPr lang="cs-CZ" sz="910" b="0" strike="noStrike" spc="-1" dirty="0" err="1">
                <a:solidFill>
                  <a:srgbClr val="231F20"/>
                </a:solidFill>
                <a:latin typeface="Tw Cen MT Condensed"/>
                <a:ea typeface="DejaVu Sans"/>
              </a:rPr>
              <a:t>IgE</a:t>
            </a:r>
            <a:endParaRPr lang="cs-CZ" sz="910" b="0" strike="noStrike" spc="-1" dirty="0">
              <a:latin typeface="Arial"/>
            </a:endParaRPr>
          </a:p>
        </p:txBody>
      </p:sp>
      <p:sp>
        <p:nvSpPr>
          <p:cNvPr id="415" name="CustomShape 24"/>
          <p:cNvSpPr/>
          <p:nvPr/>
        </p:nvSpPr>
        <p:spPr>
          <a:xfrm>
            <a:off x="7151760" y="5468760"/>
            <a:ext cx="1084680" cy="455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91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Střední dávka IKS,   nízká IKS + LTRA</a:t>
            </a:r>
            <a:endParaRPr lang="cs-CZ" sz="910" b="0" strike="noStrike" spc="-1">
              <a:latin typeface="Arial"/>
            </a:endParaRPr>
          </a:p>
        </p:txBody>
      </p:sp>
      <p:sp>
        <p:nvSpPr>
          <p:cNvPr id="416" name="CustomShape 25"/>
          <p:cNvSpPr/>
          <p:nvPr/>
        </p:nvSpPr>
        <p:spPr>
          <a:xfrm>
            <a:off x="8238240" y="5468760"/>
            <a:ext cx="1103760" cy="456840"/>
          </a:xfrm>
          <a:prstGeom prst="rect">
            <a:avLst/>
          </a:prstGeom>
          <a:solidFill>
            <a:srgbClr val="F8AB6C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820" b="0" strike="noStrike" spc="-49">
                <a:solidFill>
                  <a:srgbClr val="231F20"/>
                </a:solidFill>
                <a:latin typeface="Tw Cen MT Condensed"/>
                <a:ea typeface="DejaVu Sans"/>
              </a:rPr>
              <a:t>Vysoká </a:t>
            </a:r>
            <a:r>
              <a:rPr lang="cs-CZ" sz="820" b="0" strike="noStrike" spc="-1">
                <a:solidFill>
                  <a:srgbClr val="231F20"/>
                </a:solidFill>
                <a:latin typeface="Tw Cen MT Condensed"/>
                <a:ea typeface="DejaVu Sans"/>
              </a:rPr>
              <a:t>dávka  IKS, ev. přidat LAMA nebo  LTRA</a:t>
            </a:r>
            <a:endParaRPr lang="cs-CZ" sz="820" b="0" strike="noStrike" spc="-1">
              <a:latin typeface="Arial"/>
            </a:endParaRPr>
          </a:p>
        </p:txBody>
      </p:sp>
      <p:sp>
        <p:nvSpPr>
          <p:cNvPr id="417" name="CustomShape 26"/>
          <p:cNvSpPr/>
          <p:nvPr/>
        </p:nvSpPr>
        <p:spPr>
          <a:xfrm>
            <a:off x="9343800" y="5468760"/>
            <a:ext cx="1036800" cy="455040"/>
          </a:xfrm>
          <a:prstGeom prst="rect">
            <a:avLst/>
          </a:prstGeom>
          <a:solidFill>
            <a:srgbClr val="F6882E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800" b="0" strike="noStrike" spc="-1">
                <a:solidFill>
                  <a:srgbClr val="000000"/>
                </a:solidFill>
                <a:latin typeface="Tw Cen MT Condensed"/>
                <a:ea typeface="DejaVu Sans"/>
              </a:rPr>
              <a:t>Přidat nízkou dávku OKS, zvážit negativní účinky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418" name="CustomShape 27"/>
          <p:cNvSpPr/>
          <p:nvPr/>
        </p:nvSpPr>
        <p:spPr>
          <a:xfrm>
            <a:off x="3044520" y="3206520"/>
            <a:ext cx="6107760" cy="2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176"/>
              </a:spcBef>
            </a:pPr>
            <a:r>
              <a:rPr lang="cs-CZ" sz="1100" b="0" strike="noStrike" spc="9">
                <a:solidFill>
                  <a:srgbClr val="64A1CA"/>
                </a:solidFill>
                <a:latin typeface="Tw Cen MT Condensed"/>
                <a:ea typeface="DejaVu Sans"/>
              </a:rPr>
              <a:t>Užívání IKS-formoterol jako úlevovou léčbu (při potížích), vede v porovnání s užíváním SABA ke snížení rizika EXACERBACÍ</a:t>
            </a:r>
            <a:endParaRPr lang="cs-CZ" sz="1100" b="0" strike="noStrike" spc="-1">
              <a:latin typeface="Arial"/>
            </a:endParaRPr>
          </a:p>
        </p:txBody>
      </p:sp>
      <p:sp>
        <p:nvSpPr>
          <p:cNvPr id="419" name="CustomShape 28"/>
          <p:cNvSpPr/>
          <p:nvPr/>
        </p:nvSpPr>
        <p:spPr>
          <a:xfrm>
            <a:off x="150480" y="6581160"/>
            <a:ext cx="99648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GINA 2021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420" name="CustomShape 29"/>
          <p:cNvSpPr/>
          <p:nvPr/>
        </p:nvSpPr>
        <p:spPr>
          <a:xfrm>
            <a:off x="5164476" y="1129044"/>
            <a:ext cx="912600" cy="912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méně než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4-5 dní 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 týdnu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21" name="CustomShape 30"/>
          <p:cNvSpPr/>
          <p:nvPr/>
        </p:nvSpPr>
        <p:spPr>
          <a:xfrm>
            <a:off x="7034400" y="391320"/>
            <a:ext cx="1072440" cy="1472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většinu dní v tý.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nebo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noční buzení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1x a &gt; týdně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22" name="CustomShape 31"/>
          <p:cNvSpPr/>
          <p:nvPr/>
        </p:nvSpPr>
        <p:spPr>
          <a:xfrm>
            <a:off x="4037400" y="3759480"/>
            <a:ext cx="912600" cy="9568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2x měsíčně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 méně</a:t>
            </a:r>
            <a:endParaRPr lang="cs-CZ" sz="1000" b="0" strike="noStrike" spc="-1">
              <a:latin typeface="Arial"/>
            </a:endParaRPr>
          </a:p>
        </p:txBody>
      </p:sp>
      <p:sp>
        <p:nvSpPr>
          <p:cNvPr id="423" name="CustomShape 32"/>
          <p:cNvSpPr/>
          <p:nvPr/>
        </p:nvSpPr>
        <p:spPr>
          <a:xfrm>
            <a:off x="5669280" y="3463200"/>
            <a:ext cx="912600" cy="1080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&gt; než 2xměs.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&lt; 4-5 dní 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 týdnu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424" name="CustomShape 33"/>
          <p:cNvSpPr/>
          <p:nvPr/>
        </p:nvSpPr>
        <p:spPr>
          <a:xfrm>
            <a:off x="8224920" y="216000"/>
            <a:ext cx="1072440" cy="153288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Symptomy</a:t>
            </a:r>
            <a:endParaRPr lang="cs-CZ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denně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nebo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noční buzení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9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1x a &gt; týdně</a:t>
            </a:r>
            <a:endParaRPr lang="cs-CZ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900" b="0" strike="noStrike" spc="-1">
              <a:latin typeface="Arial"/>
            </a:endParaRPr>
          </a:p>
        </p:txBody>
      </p:sp>
      <p:sp>
        <p:nvSpPr>
          <p:cNvPr id="425" name="CustomShape 34"/>
          <p:cNvSpPr/>
          <p:nvPr/>
        </p:nvSpPr>
        <p:spPr>
          <a:xfrm>
            <a:off x="783360" y="361440"/>
            <a:ext cx="89100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262626"/>
                </a:solidFill>
                <a:latin typeface="Tw Cen MT Condensed"/>
                <a:ea typeface="DejaVu Sans"/>
              </a:rPr>
              <a:t>Strategie léčby astmatu </a:t>
            </a:r>
            <a:r>
              <a:t/>
            </a:r>
            <a:br/>
            <a:r>
              <a:rPr lang="cs-CZ" sz="2400" b="0" strike="noStrike" spc="-1">
                <a:solidFill>
                  <a:srgbClr val="262626"/>
                </a:solidFill>
                <a:latin typeface="Tw Cen MT Condensed"/>
                <a:ea typeface="DejaVu Sans"/>
              </a:rPr>
              <a:t>Dospělí a děti nad 12 let věku</a:t>
            </a:r>
            <a:endParaRPr lang="cs-CZ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971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2852936"/>
            <a:ext cx="10972440" cy="1144800"/>
          </a:xfrm>
        </p:spPr>
        <p:txBody>
          <a:bodyPr/>
          <a:lstStyle/>
          <a:p>
            <a:pPr algn="ctr"/>
            <a:r>
              <a:rPr lang="cs-CZ" sz="5400" dirty="0" smtClean="0"/>
              <a:t>Děkuji za pozornost </a:t>
            </a:r>
            <a:r>
              <a:rPr lang="cs-CZ" sz="5400" dirty="0" smtClean="0">
                <a:sym typeface="Wingdings" panose="05000000000000000000" pitchFamily="2" charset="2"/>
              </a:rPr>
              <a:t>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2797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235240" y="1828800"/>
            <a:ext cx="77706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cs-CZ" sz="2200" b="0" i="1" strike="noStrike" spc="-1">
                <a:solidFill>
                  <a:srgbClr val="000000"/>
                </a:solidFill>
                <a:latin typeface="Tw Cen MT"/>
                <a:ea typeface="DejaVu Sans"/>
              </a:rPr>
              <a:t>	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095340" y="2214554"/>
            <a:ext cx="7462580" cy="280492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marL="1080">
              <a:lnSpc>
                <a:spcPct val="100000"/>
              </a:lnSpc>
              <a:spcBef>
                <a:spcPts val="479"/>
              </a:spcBef>
            </a:pPr>
            <a:r>
              <a:rPr lang="cs-CZ" sz="2400" b="0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Výskyt hlavních atopických příznaků v průběhu dětství</a:t>
            </a:r>
            <a:endParaRPr lang="cs-CZ" sz="2400" b="0" strike="noStrike" spc="-1" dirty="0">
              <a:latin typeface="Arial"/>
            </a:endParaRPr>
          </a:p>
          <a:p>
            <a:pPr marL="1080"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Atopická dermatitida</a:t>
            </a:r>
            <a:endParaRPr lang="cs-CZ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Potravinová alergie</a:t>
            </a:r>
            <a:endParaRPr lang="cs-CZ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Alergická rinitida</a:t>
            </a:r>
            <a:endParaRPr lang="cs-CZ" sz="2400" b="0" strike="noStrike" spc="-1" dirty="0">
              <a:latin typeface="Arial"/>
            </a:endParaRPr>
          </a:p>
          <a:p>
            <a:pPr marL="800280" lvl="1" indent="-341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Průduškové astma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 dirty="0">
              <a:latin typeface="Arial"/>
            </a:endParaRPr>
          </a:p>
          <a:p>
            <a:pPr marL="343080" indent="-341280" algn="ctr">
              <a:lnSpc>
                <a:spcPct val="100000"/>
              </a:lnSpc>
              <a:spcBef>
                <a:spcPts val="961"/>
              </a:spcBef>
            </a:pPr>
            <a:r>
              <a:rPr lang="cs-CZ" sz="4800" b="1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„</a:t>
            </a:r>
            <a:r>
              <a:rPr lang="cs-CZ" sz="4800" b="1" strike="noStrike" spc="-1" dirty="0" err="1">
                <a:solidFill>
                  <a:srgbClr val="1CADE4"/>
                </a:solidFill>
                <a:latin typeface="Tw Cen MT"/>
                <a:ea typeface="DejaVu Sans"/>
              </a:rPr>
              <a:t>Atopic</a:t>
            </a:r>
            <a:r>
              <a:rPr lang="cs-CZ" sz="4800" b="1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 </a:t>
            </a:r>
            <a:r>
              <a:rPr lang="cs-CZ" sz="4800" b="1" strike="noStrike" spc="-1" dirty="0" err="1">
                <a:solidFill>
                  <a:srgbClr val="1CADE4"/>
                </a:solidFill>
                <a:latin typeface="Tw Cen MT"/>
                <a:ea typeface="DejaVu Sans"/>
              </a:rPr>
              <a:t>march</a:t>
            </a:r>
            <a:r>
              <a:rPr lang="cs-CZ" sz="4800" b="1" strike="noStrike" spc="-1" dirty="0">
                <a:solidFill>
                  <a:srgbClr val="1CADE4"/>
                </a:solidFill>
                <a:latin typeface="Tw Cen MT"/>
                <a:ea typeface="DejaVu Sans"/>
              </a:rPr>
              <a:t>“</a:t>
            </a:r>
            <a:endParaRPr lang="cs-CZ" sz="4800" b="0" strike="noStrike" spc="-1" dirty="0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923760" y="627120"/>
            <a:ext cx="8136000" cy="1217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Atopická senzibilizace a astma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8909280" y="6535080"/>
            <a:ext cx="2985120" cy="24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2160" tIns="46080" rIns="92160" bIns="46080"/>
          <a:lstStyle/>
          <a:p>
            <a:pPr>
              <a:lnSpc>
                <a:spcPct val="100000"/>
              </a:lnSpc>
            </a:pPr>
            <a:r>
              <a:rPr lang="cs-CZ" sz="1000" b="0" strike="noStrike" spc="-1">
                <a:solidFill>
                  <a:srgbClr val="335B74"/>
                </a:solidFill>
                <a:latin typeface="Century Gothic"/>
                <a:ea typeface="DejaVu Sans"/>
              </a:rPr>
              <a:t>Wahn U. et al., German  Multicentric Allergy Study</a:t>
            </a:r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381224" y="285728"/>
            <a:ext cx="7861110" cy="1783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 dirty="0" smtClean="0">
                <a:solidFill>
                  <a:srgbClr val="0D0D0D"/>
                </a:solidFill>
                <a:latin typeface="Tw Cen MT Condensed"/>
                <a:ea typeface="DejaVu Sans"/>
              </a:rPr>
              <a:t>Rozvoj  </a:t>
            </a:r>
            <a:r>
              <a:rPr lang="cs-CZ" sz="50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astmatu</a:t>
            </a:r>
            <a:r>
              <a:t/>
            </a:r>
            <a:br/>
            <a:endParaRPr lang="cs-CZ" sz="5000" b="0" strike="noStrike" spc="-1" dirty="0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8753400" y="6370560"/>
            <a:ext cx="331956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7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Tw Cen MT Condensed"/>
                <a:ea typeface="Times New Roman"/>
              </a:rPr>
              <a:t>Mims JW. </a:t>
            </a:r>
            <a:r>
              <a:rPr lang="cs-CZ" sz="1200" b="0" u="sng" strike="noStrike" spc="-1">
                <a:solidFill>
                  <a:srgbClr val="0000FF"/>
                </a:solidFill>
                <a:uFillTx/>
                <a:latin typeface="Tw Cen MT Condensed"/>
                <a:ea typeface="Times New Roman"/>
                <a:hlinkClick r:id="rId2"/>
              </a:rPr>
              <a:t>Asthma: definitions and pathophysiology.</a:t>
            </a:r>
            <a:r>
              <a:rPr lang="cs-CZ" sz="1200" b="0" strike="noStrike" spc="-1">
                <a:solidFill>
                  <a:srgbClr val="000000"/>
                </a:solidFill>
                <a:latin typeface="Tw Cen MT Condensed"/>
                <a:ea typeface="Times New Roman"/>
              </a:rPr>
              <a:t> Int Forum Allergy Rhinol. 2015 Sep;5 Suppl 1:S2-6. doi: 10.1002/alr.21609.</a:t>
            </a:r>
            <a:endParaRPr lang="cs-CZ" sz="1200" b="0" strike="noStrike" spc="-1">
              <a:latin typeface="Arial"/>
            </a:endParaRPr>
          </a:p>
        </p:txBody>
      </p:sp>
      <p:grpSp>
        <p:nvGrpSpPr>
          <p:cNvPr id="218" name="Group 4"/>
          <p:cNvGrpSpPr/>
          <p:nvPr/>
        </p:nvGrpSpPr>
        <p:grpSpPr>
          <a:xfrm>
            <a:off x="3385800" y="1512000"/>
            <a:ext cx="4995000" cy="4848480"/>
            <a:chOff x="3385800" y="1512000"/>
            <a:chExt cx="4995000" cy="4848480"/>
          </a:xfrm>
        </p:grpSpPr>
        <p:sp>
          <p:nvSpPr>
            <p:cNvPr id="219" name="Line 5"/>
            <p:cNvSpPr/>
            <p:nvPr/>
          </p:nvSpPr>
          <p:spPr>
            <a:xfrm flipH="1" flipV="1">
              <a:off x="4970160" y="2938680"/>
              <a:ext cx="533520" cy="6130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6"/>
            <p:cNvSpPr/>
            <p:nvPr/>
          </p:nvSpPr>
          <p:spPr>
            <a:xfrm>
              <a:off x="4032000" y="1956960"/>
              <a:ext cx="1146240" cy="111096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stres</a:t>
              </a:r>
              <a:endParaRPr lang="cs-CZ" sz="2000" b="0" strike="noStrike" spc="-1">
                <a:latin typeface="Arial"/>
              </a:endParaRPr>
            </a:p>
          </p:txBody>
        </p:sp>
        <p:sp>
          <p:nvSpPr>
            <p:cNvPr id="221" name="Line 7"/>
            <p:cNvSpPr/>
            <p:nvPr/>
          </p:nvSpPr>
          <p:spPr>
            <a:xfrm flipH="1" flipV="1">
              <a:off x="4492440" y="3741480"/>
              <a:ext cx="815400" cy="13860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8"/>
            <p:cNvSpPr/>
            <p:nvPr/>
          </p:nvSpPr>
          <p:spPr>
            <a:xfrm>
              <a:off x="4687560" y="5249520"/>
              <a:ext cx="1146240" cy="111096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klima</a:t>
              </a:r>
              <a:endParaRPr lang="cs-CZ" sz="2000" b="0" strike="noStrike" spc="-1">
                <a:latin typeface="Arial"/>
              </a:endParaRPr>
            </a:p>
          </p:txBody>
        </p:sp>
        <p:sp>
          <p:nvSpPr>
            <p:cNvPr id="223" name="Line 9"/>
            <p:cNvSpPr/>
            <p:nvPr/>
          </p:nvSpPr>
          <p:spPr>
            <a:xfrm flipH="1">
              <a:off x="4659840" y="4253760"/>
              <a:ext cx="716400" cy="40320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10"/>
            <p:cNvSpPr/>
            <p:nvPr/>
          </p:nvSpPr>
          <p:spPr>
            <a:xfrm>
              <a:off x="3592080" y="4376520"/>
              <a:ext cx="1146240" cy="111096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pohyb</a:t>
              </a:r>
              <a:endParaRPr lang="cs-CZ" sz="2000" b="0" strike="noStrike" spc="-1">
                <a:latin typeface="Arial"/>
              </a:endParaRPr>
            </a:p>
          </p:txBody>
        </p:sp>
        <p:sp>
          <p:nvSpPr>
            <p:cNvPr id="225" name="Line 11"/>
            <p:cNvSpPr/>
            <p:nvPr/>
          </p:nvSpPr>
          <p:spPr>
            <a:xfrm flipH="1">
              <a:off x="5393520" y="4497840"/>
              <a:ext cx="281880" cy="75312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12"/>
            <p:cNvSpPr/>
            <p:nvPr/>
          </p:nvSpPr>
          <p:spPr>
            <a:xfrm>
              <a:off x="7234560" y="3115800"/>
              <a:ext cx="1146240" cy="111096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iritační </a:t>
              </a:r>
              <a:endParaRPr lang="cs-CZ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látky</a:t>
              </a:r>
              <a:endParaRPr lang="cs-CZ" sz="2000" b="0" strike="noStrike" spc="-1">
                <a:latin typeface="Arial"/>
              </a:endParaRPr>
            </a:p>
          </p:txBody>
        </p:sp>
        <p:sp>
          <p:nvSpPr>
            <p:cNvPr id="227" name="Line 13"/>
            <p:cNvSpPr/>
            <p:nvPr/>
          </p:nvSpPr>
          <p:spPr>
            <a:xfrm>
              <a:off x="6065640" y="4497840"/>
              <a:ext cx="283680" cy="7516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14"/>
            <p:cNvSpPr/>
            <p:nvPr/>
          </p:nvSpPr>
          <p:spPr>
            <a:xfrm>
              <a:off x="3385800" y="3118320"/>
              <a:ext cx="1146240" cy="111096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výživa</a:t>
              </a:r>
              <a:endParaRPr lang="cs-CZ" sz="2000" b="0" strike="noStrike" spc="-1">
                <a:latin typeface="Arial"/>
              </a:endParaRPr>
            </a:p>
          </p:txBody>
        </p:sp>
        <p:sp>
          <p:nvSpPr>
            <p:cNvPr id="229" name="Line 15"/>
            <p:cNvSpPr/>
            <p:nvPr/>
          </p:nvSpPr>
          <p:spPr>
            <a:xfrm>
              <a:off x="6364440" y="4253760"/>
              <a:ext cx="716400" cy="3988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16"/>
            <p:cNvSpPr/>
            <p:nvPr/>
          </p:nvSpPr>
          <p:spPr>
            <a:xfrm>
              <a:off x="7003080" y="4376520"/>
              <a:ext cx="1146240" cy="111096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smog</a:t>
              </a:r>
              <a:endParaRPr lang="cs-CZ" sz="2000" b="0" strike="noStrike" spc="-1">
                <a:latin typeface="Arial"/>
              </a:endParaRPr>
            </a:p>
          </p:txBody>
        </p:sp>
        <p:sp>
          <p:nvSpPr>
            <p:cNvPr id="231" name="Line 17"/>
            <p:cNvSpPr/>
            <p:nvPr/>
          </p:nvSpPr>
          <p:spPr>
            <a:xfrm flipV="1">
              <a:off x="6433200" y="3740040"/>
              <a:ext cx="811080" cy="1400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18"/>
            <p:cNvSpPr/>
            <p:nvPr/>
          </p:nvSpPr>
          <p:spPr>
            <a:xfrm>
              <a:off x="5993640" y="5181840"/>
              <a:ext cx="1146240" cy="111096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tabákový </a:t>
              </a:r>
              <a:endParaRPr lang="cs-CZ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kouř</a:t>
              </a:r>
              <a:endParaRPr lang="cs-CZ" sz="2000" b="0" strike="noStrike" spc="-1">
                <a:latin typeface="Arial"/>
              </a:endParaRPr>
            </a:p>
          </p:txBody>
        </p:sp>
        <p:sp>
          <p:nvSpPr>
            <p:cNvPr id="233" name="Line 19"/>
            <p:cNvSpPr/>
            <p:nvPr/>
          </p:nvSpPr>
          <p:spPr>
            <a:xfrm flipV="1">
              <a:off x="6237360" y="2938680"/>
              <a:ext cx="529200" cy="6130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20"/>
            <p:cNvSpPr/>
            <p:nvPr/>
          </p:nvSpPr>
          <p:spPr>
            <a:xfrm>
              <a:off x="6563160" y="1958760"/>
              <a:ext cx="1146240" cy="111096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infekce</a:t>
              </a:r>
              <a:endParaRPr lang="cs-CZ" sz="2000" b="0" strike="noStrike" spc="-1">
                <a:latin typeface="Arial"/>
              </a:endParaRPr>
            </a:p>
          </p:txBody>
        </p:sp>
        <p:sp>
          <p:nvSpPr>
            <p:cNvPr id="235" name="Line 21"/>
            <p:cNvSpPr/>
            <p:nvPr/>
          </p:nvSpPr>
          <p:spPr>
            <a:xfrm flipV="1">
              <a:off x="5869440" y="2622600"/>
              <a:ext cx="720" cy="79992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22"/>
            <p:cNvSpPr/>
            <p:nvPr/>
          </p:nvSpPr>
          <p:spPr>
            <a:xfrm>
              <a:off x="5296680" y="1512000"/>
              <a:ext cx="1146240" cy="1110960"/>
            </a:xfrm>
            <a:prstGeom prst="ellipse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alergeny</a:t>
              </a:r>
              <a:endParaRPr lang="cs-CZ" sz="2000" b="0" strike="noStrike" spc="-1">
                <a:latin typeface="Arial"/>
              </a:endParaRPr>
            </a:p>
          </p:txBody>
        </p:sp>
        <p:sp>
          <p:nvSpPr>
            <p:cNvPr id="237" name="CustomShape 23"/>
            <p:cNvSpPr/>
            <p:nvPr/>
          </p:nvSpPr>
          <p:spPr>
            <a:xfrm>
              <a:off x="5296680" y="3423240"/>
              <a:ext cx="1146240" cy="1110960"/>
            </a:xfrm>
            <a:prstGeom prst="ellipse">
              <a:avLst/>
            </a:prstGeom>
            <a:solidFill>
              <a:srgbClr val="00B0F0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cs-CZ" sz="2000" b="1" strike="noStrike" spc="-1">
                  <a:solidFill>
                    <a:srgbClr val="000000"/>
                  </a:solidFill>
                  <a:latin typeface="Tw Cen MT Condensed"/>
                  <a:ea typeface="DejaVu Sans"/>
                </a:rPr>
                <a:t>genetika</a:t>
              </a:r>
              <a:endParaRPr lang="cs-CZ" sz="20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238216" y="214290"/>
            <a:ext cx="9858444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Patofyziologie astmatu</a:t>
            </a:r>
            <a:endParaRPr lang="cs-CZ" sz="5000" b="0" strike="noStrike" spc="-1" dirty="0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1806480" y="1395720"/>
            <a:ext cx="4341240" cy="33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1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V dětském věku je většinou přítomen alergický eozinofilní zánět, navozující </a:t>
            </a:r>
            <a:r>
              <a:rPr lang="cs-CZ" sz="16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remodelaci dýchacích cest</a:t>
            </a:r>
            <a:r>
              <a:rPr lang="cs-CZ" sz="1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. </a:t>
            </a:r>
            <a:endParaRPr lang="cs-CZ" sz="16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1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Postupně dochází k </a:t>
            </a:r>
            <a:r>
              <a:rPr lang="cs-CZ" sz="16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hypertrofii hladkých svalů.</a:t>
            </a:r>
            <a:endParaRPr lang="cs-CZ" sz="16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1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Zvýšené vaskularizaci.</a:t>
            </a:r>
            <a:endParaRPr lang="cs-CZ" sz="16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1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Buněčné zánětlivé infiltraci a depozici kolagenu se </a:t>
            </a:r>
            <a:r>
              <a:rPr lang="cs-CZ" sz="16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ztluštěním bazální membrány </a:t>
            </a:r>
            <a:r>
              <a:rPr lang="cs-CZ" sz="1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a snížením elasticity. 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6935760" y="1395720"/>
            <a:ext cx="4336920" cy="33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1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Stupeň chronicity i ireverzibility je u dětí ve srovnání s dospělými nižší.</a:t>
            </a:r>
            <a:endParaRPr lang="cs-CZ" sz="16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1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Možnost úspěšného léčebného ovlivnění lepší. </a:t>
            </a:r>
            <a:endParaRPr lang="cs-CZ" sz="16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16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Úroveň bronchiální hyperreaktivity koresponduje se zánětem a stupněm remodelace i tíží astmatu.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1600" b="0" strike="noStrike" spc="-1">
              <a:latin typeface="Arial"/>
            </a:endParaRPr>
          </a:p>
        </p:txBody>
      </p:sp>
      <p:pic>
        <p:nvPicPr>
          <p:cNvPr id="241" name="Obrázek 8"/>
          <p:cNvPicPr/>
          <p:nvPr/>
        </p:nvPicPr>
        <p:blipFill>
          <a:blip r:embed="rId2"/>
          <a:stretch/>
        </p:blipFill>
        <p:spPr>
          <a:xfrm>
            <a:off x="1806480" y="3504960"/>
            <a:ext cx="9351360" cy="335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623240" y="570240"/>
            <a:ext cx="8910000" cy="99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4000" b="0" strike="noStrike" cap="all" spc="86" dirty="0" err="1">
                <a:solidFill>
                  <a:srgbClr val="0D0D0D"/>
                </a:solidFill>
                <a:latin typeface="Tw Cen MT Condensed"/>
                <a:ea typeface="DejaVu Sans"/>
              </a:rPr>
              <a:t>Asthma</a:t>
            </a:r>
            <a:r>
              <a:rPr lang="cs-CZ" sz="4000" b="0" strike="noStrike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 </a:t>
            </a:r>
            <a:r>
              <a:rPr lang="cs-CZ" sz="4000" b="0" strike="noStrike" cap="all" spc="86" dirty="0" err="1" smtClean="0">
                <a:solidFill>
                  <a:srgbClr val="0D0D0D"/>
                </a:solidFill>
                <a:latin typeface="Tw Cen MT Condensed"/>
                <a:ea typeface="DejaVu Sans"/>
              </a:rPr>
              <a:t>bronchiale</a:t>
            </a:r>
            <a:r>
              <a:rPr lang="cs-CZ" sz="4000" cap="all" spc="86" dirty="0">
                <a:solidFill>
                  <a:srgbClr val="0D0D0D"/>
                </a:solidFill>
                <a:latin typeface="Tw Cen MT Condensed"/>
                <a:ea typeface="DejaVu Sans"/>
              </a:rPr>
              <a:t> </a:t>
            </a:r>
            <a:endParaRPr lang="cs-CZ" sz="4000" cap="all" spc="86" dirty="0" smtClean="0">
              <a:solidFill>
                <a:srgbClr val="0D0D0D"/>
              </a:solidFill>
              <a:latin typeface="Tw Cen MT Condensed"/>
              <a:ea typeface="DejaVu Sans"/>
            </a:endParaRPr>
          </a:p>
          <a:p>
            <a:pPr>
              <a:lnSpc>
                <a:spcPct val="80000"/>
              </a:lnSpc>
            </a:pPr>
            <a:r>
              <a:rPr lang="cs-CZ" sz="2800" cap="all" spc="86" dirty="0" smtClean="0">
                <a:solidFill>
                  <a:srgbClr val="0D0D0D"/>
                </a:solidFill>
                <a:latin typeface="Tw Cen MT Condensed"/>
                <a:ea typeface="DejaVu Sans"/>
              </a:rPr>
              <a:t>akutní exacerbace</a:t>
            </a:r>
            <a:endParaRPr lang="cs-CZ" sz="2800" b="0" strike="noStrike" cap="all" spc="86" dirty="0" smtClean="0">
              <a:solidFill>
                <a:srgbClr val="0D0D0D"/>
              </a:solidFill>
              <a:latin typeface="Tw Cen MT Condensed"/>
              <a:ea typeface="DejaVu Sans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1543680" y="2924944"/>
            <a:ext cx="4609440" cy="348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Kontrakce hladkého svalu</a:t>
            </a:r>
            <a:endParaRPr lang="cs-CZ" sz="24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Hypersekrece hlenu</a:t>
            </a:r>
            <a:endParaRPr lang="cs-CZ" sz="24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Únik plasmy do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Tw Cen MT"/>
                <a:ea typeface="DejaVu Sans"/>
              </a:rPr>
              <a:t>intersticia</a:t>
            </a:r>
            <a:endParaRPr lang="cs-CZ" sz="2400" b="0" strike="noStrike" spc="-1" dirty="0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400" b="0" strike="noStrike" spc="-1" dirty="0">
                <a:solidFill>
                  <a:srgbClr val="000000"/>
                </a:solidFill>
                <a:latin typeface="Tw Cen MT"/>
                <a:ea typeface="DejaVu Sans"/>
              </a:rPr>
              <a:t>Edém</a:t>
            </a:r>
            <a:endParaRPr lang="cs-CZ" sz="2400" b="0" strike="noStrike" spc="-1" dirty="0">
              <a:latin typeface="Arial"/>
            </a:endParaRPr>
          </a:p>
        </p:txBody>
      </p:sp>
      <p:pic>
        <p:nvPicPr>
          <p:cNvPr id="244" name="Picture 2"/>
          <p:cNvPicPr/>
          <p:nvPr/>
        </p:nvPicPr>
        <p:blipFill>
          <a:blip r:embed="rId2"/>
          <a:stretch/>
        </p:blipFill>
        <p:spPr>
          <a:xfrm>
            <a:off x="6300720" y="1570680"/>
            <a:ext cx="5713200" cy="509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847520" y="2183040"/>
            <a:ext cx="8685000" cy="40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Dušnost</a:t>
            </a:r>
            <a:endParaRPr lang="cs-CZ" sz="28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Pocit svírání, tísně a tlaku na hrudníku</a:t>
            </a:r>
            <a:endParaRPr lang="cs-CZ" sz="28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Pískoty, hvízdavé dýchání</a:t>
            </a:r>
            <a:endParaRPr lang="cs-CZ" sz="28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Kašel – dráždivý, suchý</a:t>
            </a:r>
            <a:endParaRPr lang="cs-CZ" sz="28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Po(!)zátěžové potíže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800" b="0" strike="noStrike" spc="-1">
              <a:latin typeface="Arial"/>
            </a:endParaRPr>
          </a:p>
        </p:txBody>
      </p:sp>
      <p:pic>
        <p:nvPicPr>
          <p:cNvPr id="246" name="Obrázek 2"/>
          <p:cNvPicPr/>
          <p:nvPr/>
        </p:nvPicPr>
        <p:blipFill>
          <a:blip r:embed="rId2"/>
          <a:stretch/>
        </p:blipFill>
        <p:spPr>
          <a:xfrm>
            <a:off x="8001000" y="1133640"/>
            <a:ext cx="3093120" cy="4237920"/>
          </a:xfrm>
          <a:prstGeom prst="rect">
            <a:avLst/>
          </a:prstGeom>
          <a:ln>
            <a:noFill/>
          </a:ln>
        </p:spPr>
      </p:pic>
      <p:sp>
        <p:nvSpPr>
          <p:cNvPr id="247" name="CustomShape 2"/>
          <p:cNvSpPr/>
          <p:nvPr/>
        </p:nvSpPr>
        <p:spPr>
          <a:xfrm>
            <a:off x="1960560" y="598320"/>
            <a:ext cx="954216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PŘÍZNAKY</a:t>
            </a:r>
            <a:endParaRPr lang="cs-CZ" sz="5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024200" y="2286000"/>
            <a:ext cx="9718200" cy="40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normAutofit fontScale="92500" lnSpcReduction="10000"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Epizodické projevy </a:t>
            </a: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+ bezpříznakové období</a:t>
            </a:r>
            <a:endParaRPr lang="cs-CZ" sz="28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Variabilita</a:t>
            </a: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během dne – maximum v noci</a:t>
            </a:r>
            <a:endParaRPr lang="cs-CZ" sz="28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Sezónní výskyt </a:t>
            </a: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– pyly, plísně, roztoče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800" b="0" strike="noStrike" spc="-1"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Tw Cen MT"/>
              <a:buChar char=" "/>
            </a:pPr>
            <a:r>
              <a:rPr lang="cs-CZ" sz="28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Vazba</a:t>
            </a: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r>
              <a:rPr lang="cs-CZ" sz="2800" b="0" strike="noStrike" spc="-1">
                <a:solidFill>
                  <a:srgbClr val="1CADE4"/>
                </a:solidFill>
                <a:latin typeface="Tw Cen MT"/>
                <a:ea typeface="DejaVu Sans"/>
              </a:rPr>
              <a:t>na:</a:t>
            </a:r>
            <a:endParaRPr lang="cs-CZ" sz="2800" b="0" strike="noStrike" spc="-1">
              <a:latin typeface="Arial"/>
            </a:endParaRPr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místo</a:t>
            </a:r>
            <a:endParaRPr lang="cs-CZ" sz="2800" b="0" strike="noStrike" spc="-1">
              <a:latin typeface="Arial"/>
            </a:endParaRPr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prostředí</a:t>
            </a:r>
            <a:endParaRPr lang="cs-CZ" sz="2800" b="0" strike="noStrike" spc="-1">
              <a:latin typeface="Arial"/>
            </a:endParaRPr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na infekce</a:t>
            </a:r>
            <a:endParaRPr lang="cs-CZ" sz="2800" b="0" strike="noStrike" spc="-1">
              <a:latin typeface="Arial"/>
            </a:endParaRPr>
          </a:p>
          <a:p>
            <a:pPr marL="265320" lvl="1" indent="-1353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ourier New"/>
              <a:buChar char="o"/>
            </a:pPr>
            <a:r>
              <a:rPr lang="cs-CZ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 na stres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cs-CZ" sz="2800" b="0" strike="noStrike" spc="-1">
              <a:latin typeface="Arial"/>
            </a:endParaRPr>
          </a:p>
        </p:txBody>
      </p:sp>
      <p:pic>
        <p:nvPicPr>
          <p:cNvPr id="249" name="Obrázek 2"/>
          <p:cNvPicPr/>
          <p:nvPr/>
        </p:nvPicPr>
        <p:blipFill>
          <a:blip r:embed="rId2"/>
          <a:stretch/>
        </p:blipFill>
        <p:spPr>
          <a:xfrm>
            <a:off x="8001000" y="1133640"/>
            <a:ext cx="3093120" cy="4237920"/>
          </a:xfrm>
          <a:prstGeom prst="rect">
            <a:avLst/>
          </a:prstGeom>
          <a:ln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1096920" y="598320"/>
            <a:ext cx="1040580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86">
                <a:solidFill>
                  <a:srgbClr val="0D0D0D"/>
                </a:solidFill>
                <a:latin typeface="Tw Cen MT Condensed"/>
                <a:ea typeface="DejaVu Sans"/>
              </a:rPr>
              <a:t>PŘÍZNAKY</a:t>
            </a:r>
            <a:endParaRPr lang="cs-CZ" sz="5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9443</TotalTime>
  <Words>2116</Words>
  <Application>Microsoft Office PowerPoint</Application>
  <PresentationFormat>Širokoúhlá obrazovka</PresentationFormat>
  <Paragraphs>606</Paragraphs>
  <Slides>36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36</vt:i4>
      </vt:variant>
    </vt:vector>
  </HeadingPairs>
  <TitlesOfParts>
    <vt:vector size="51" baseType="lpstr">
      <vt:lpstr>Arial</vt:lpstr>
      <vt:lpstr>Calibri</vt:lpstr>
      <vt:lpstr>Century Gothic</vt:lpstr>
      <vt:lpstr>Courier New</vt:lpstr>
      <vt:lpstr>DejaVu Sans</vt:lpstr>
      <vt:lpstr>Symbol</vt:lpstr>
      <vt:lpstr>Times New Roman</vt:lpstr>
      <vt:lpstr>Tw Cen MT</vt:lpstr>
      <vt:lpstr>Tw Cen MT Condensed</vt:lpstr>
      <vt:lpstr>Wingdings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v léčbě astmatu</dc:title>
  <dc:subject/>
  <dc:creator>petrhonomichl@seznam.cz</dc:creator>
  <dc:description/>
  <cp:lastModifiedBy>petrhonomichl@seznam.cz</cp:lastModifiedBy>
  <cp:revision>91</cp:revision>
  <dcterms:created xsi:type="dcterms:W3CDTF">2021-10-08T06:30:09Z</dcterms:created>
  <dcterms:modified xsi:type="dcterms:W3CDTF">2023-09-08T08:21:18Z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