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6"/>
  </p:normalViewPr>
  <p:slideViewPr>
    <p:cSldViewPr snapToGrid="0">
      <p:cViewPr varScale="1">
        <p:scale>
          <a:sx n="109" d="100"/>
          <a:sy n="109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C901F-D416-00A3-0073-75065FE47D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1C64101-CE99-2FE9-8F42-315EBC0AC8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69EAF2-3BF6-01AE-2635-71332958F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6C18-72AE-4448-B0F0-33E42750EC8C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C9FD8C-09B3-04B6-41A0-1B07B9212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7E49D9-456E-B5D8-A15D-1A7AA62CD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2A55-7336-9049-916F-61835A331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441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6076D4-9AFC-E217-9E06-71CADDA6E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11DBDF2-54FB-8A35-D4AC-617A504987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BB96A4-2142-75F4-C228-9E78632E9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6C18-72AE-4448-B0F0-33E42750EC8C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219A92-C17F-2C8F-146C-9F29ABB1C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FEA488-0ED2-FAF7-D04C-E0E887FC7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2A55-7336-9049-916F-61835A331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1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6E1D6FD-FE3E-5533-90D9-7E4BAA0859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E430D8B-31C0-BE9C-8B20-E13D01620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AD913B-29CB-50ED-AA6D-756C15070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6C18-72AE-4448-B0F0-33E42750EC8C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593752-4ABC-ECD4-107D-8C4808446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FA2F7E-9862-4D1A-3300-8E864BFA1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2A55-7336-9049-916F-61835A331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50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83B58B-67B1-BC95-E25D-B40DF5C8E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77E983-7A7A-E231-CA35-360ACF983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A172D1-B57B-4E83-68B8-985112D8D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6C18-72AE-4448-B0F0-33E42750EC8C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86135D-D2DF-66C5-8183-724AEB273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35462B-A36A-DD43-8B6F-D3E07060F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2A55-7336-9049-916F-61835A331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6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09935-511F-8B9B-51F9-2A1D408B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545857-F40F-3A1B-6D10-28D750940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0B5107-7BE6-7F4E-CCF9-6FE69B95D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6C18-72AE-4448-B0F0-33E42750EC8C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D67236-C725-8631-C8A4-E854A744D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AEC687-74D0-F0B7-C5DD-8FF5A9387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2A55-7336-9049-916F-61835A331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67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610729-0D47-0704-196C-C5153C42D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2A83A1-79F8-535A-83DE-CF10BFAC87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6DD017-FD09-DD3D-5D4C-90FE554DC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4B5041-B909-C6B6-1B8A-58610D4A0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6C18-72AE-4448-B0F0-33E42750EC8C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FCB995-00B6-DE23-F125-4E1A33DF8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E7AB0A-E644-44AA-1B8A-47380023B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2A55-7336-9049-916F-61835A331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042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AAFE3F-AFDE-CF39-22A4-DE5DCB937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84C1CD-BFA6-D01D-ABD0-A1FCCF0A4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88121C6-9DC6-22A0-D1E5-40C0911FF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E5BD6AA-5792-19CA-74C7-611D5850D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4C7068A-6EB6-691F-B12B-955A20F46A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43F8CF2-3CEC-0FE7-FD55-32B769273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6C18-72AE-4448-B0F0-33E42750EC8C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F101277-A70D-83FC-702A-C0FCB615B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F0B3B71-78D2-70D9-F21C-8756F280F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2A55-7336-9049-916F-61835A331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482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678FC-7D98-0F0F-8816-00A877AC1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4A73ED4-8547-464A-1215-889C2AE94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6C18-72AE-4448-B0F0-33E42750EC8C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BB85682-77B1-4C80-52CB-6391B1415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E9466DD-171F-8A4E-F9F8-3C503D054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2A55-7336-9049-916F-61835A331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91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913C028-745D-906E-818A-599DFCF02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6C18-72AE-4448-B0F0-33E42750EC8C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DFFA043-B8B6-7934-0FDF-D7FE13785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0E286B9-C243-31C6-E88B-5F9CAD77C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2A55-7336-9049-916F-61835A331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687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C214E2-F37C-5C90-56E2-778E9D704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D48163-DC7D-C539-83AC-40BC16164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CC9F6A6-8361-9FCA-53A5-E7A1B1FB2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F09D61-FA22-F629-338E-E203AC362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6C18-72AE-4448-B0F0-33E42750EC8C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476651-FCE6-824A-B68A-3CEE316BF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E97085-92B9-DFBA-7512-9CA5C9399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2A55-7336-9049-916F-61835A331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84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D4DB02-D6FA-9A42-1C9C-D686FFBDD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0F3D754-7C8E-0554-3C52-094BDE4D8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6F13A9B-2C3B-C7D2-ED9A-1919EC801C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FFD4E1-AACB-D2E9-254F-A52D822F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6C18-72AE-4448-B0F0-33E42750EC8C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C9C960-9A7D-51A0-BA16-E630908EB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8351AD-6E99-02BD-F72D-7BD1C3344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2A55-7336-9049-916F-61835A331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23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B9B5212-0FBD-7348-0EAA-02FF3E47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61840B-BA17-BC83-BD3F-667DEEBA9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BD6A5A-43BC-6BC2-5939-298A28CC2A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E6C18-72AE-4448-B0F0-33E42750EC8C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C64005-5463-575A-7FB9-675A74A66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F89F6D-A3B7-5756-619F-806F87F2D9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42A55-7336-9049-916F-61835A331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94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FB15A9-B480-C9C8-CC18-97ECB18E65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Anafylaxe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B05FEC-39C5-E357-B73D-0AEBCD33CD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MUDr. Dagmar Uhlíková, </a:t>
            </a:r>
            <a:r>
              <a:rPr lang="cs-CZ" dirty="0" err="1"/>
              <a:t>Emergency</a:t>
            </a:r>
            <a:r>
              <a:rPr lang="cs-CZ" dirty="0"/>
              <a:t>, KKN a.s.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1B25095-DF7F-B67F-F074-3EADC37BB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0553" y="5038297"/>
            <a:ext cx="2463887" cy="110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547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85E861-1B04-F5B7-0DD7-C0130906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Nebojme se adrenalinu, v této indikaci není kontraindikace!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42DF93-EB8A-3669-3D3C-A00B82BAE4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446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9225F-01BF-C55C-041A-ABF7AD56E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Anafylaxe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463903-B29F-6D64-FF93-5D8B40367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Závažná, život ohrožující hypersenzitivní reakce</a:t>
            </a:r>
          </a:p>
          <a:p>
            <a:r>
              <a:rPr lang="cs-CZ" dirty="0"/>
              <a:t>Uvolnění zánětlivých mediátorů z žírných buněk a </a:t>
            </a:r>
            <a:r>
              <a:rPr lang="cs-CZ" dirty="0" err="1"/>
              <a:t>bazofilů</a:t>
            </a:r>
            <a:r>
              <a:rPr lang="cs-CZ" dirty="0"/>
              <a:t> na základě navázání alergenu na </a:t>
            </a:r>
            <a:r>
              <a:rPr lang="cs-CZ" dirty="0" err="1"/>
              <a:t>Ig</a:t>
            </a:r>
            <a:r>
              <a:rPr lang="cs-CZ" dirty="0"/>
              <a:t> E receptor</a:t>
            </a:r>
          </a:p>
          <a:p>
            <a:r>
              <a:rPr lang="cs-CZ" dirty="0"/>
              <a:t>Důsledkem uvolnění zánětlivých mediátorů je vazodilatace, zvýšená kapilární permeabilita, tvorba edému, spasmus hladké svaloviny a hypersekrece hlenu, agregace destiček, </a:t>
            </a:r>
            <a:r>
              <a:rPr lang="cs-CZ" dirty="0" err="1"/>
              <a:t>bronchokonstrikce</a:t>
            </a:r>
            <a:endParaRPr lang="cs-CZ" dirty="0"/>
          </a:p>
          <a:p>
            <a:r>
              <a:rPr lang="cs-CZ" dirty="0"/>
              <a:t>Potraviny, léky, hmyzí jedy, vakcíny, latex</a:t>
            </a:r>
          </a:p>
        </p:txBody>
      </p:sp>
    </p:spTree>
    <p:extLst>
      <p:ext uri="{BB962C8B-B14F-4D97-AF65-F5344CB8AC3E}">
        <p14:creationId xmlns:p14="http://schemas.microsoft.com/office/powerpoint/2010/main" val="3797514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EE7A84-270E-4436-2C45-FEEC84FD1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Anafylaktoidní</a:t>
            </a:r>
            <a:r>
              <a:rPr lang="cs-CZ" dirty="0"/>
              <a:t> reakce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FBF36-C2E3-8F5D-440A-FFA959233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Imunologická reakce způsobená jiným typem protilátek – </a:t>
            </a:r>
            <a:r>
              <a:rPr lang="cs-CZ" dirty="0" err="1"/>
              <a:t>Ig</a:t>
            </a:r>
            <a:r>
              <a:rPr lang="cs-CZ" dirty="0"/>
              <a:t> G, imunokomplexy</a:t>
            </a:r>
          </a:p>
          <a:p>
            <a:r>
              <a:rPr lang="cs-CZ" dirty="0"/>
              <a:t>Přímé uvolnění mediátorů z žírných buněk a </a:t>
            </a:r>
            <a:r>
              <a:rPr lang="cs-CZ" dirty="0" err="1"/>
              <a:t>bazofilů</a:t>
            </a:r>
            <a:endParaRPr lang="cs-CZ" dirty="0"/>
          </a:p>
          <a:p>
            <a:endParaRPr lang="cs-CZ" dirty="0"/>
          </a:p>
          <a:p>
            <a:r>
              <a:rPr lang="cs-CZ" dirty="0"/>
              <a:t>Fyzická zátěž, chlad, </a:t>
            </a:r>
            <a:r>
              <a:rPr lang="cs-CZ" dirty="0" err="1"/>
              <a:t>radiokontrast</a:t>
            </a:r>
            <a:r>
              <a:rPr lang="cs-CZ" dirty="0"/>
              <a:t>, opiáty, sluneční záření</a:t>
            </a:r>
          </a:p>
          <a:p>
            <a:endParaRPr lang="cs-CZ" dirty="0"/>
          </a:p>
          <a:p>
            <a:r>
              <a:rPr lang="cs-CZ" dirty="0"/>
              <a:t>Klinika i léčba stejná jako u anafylaxe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879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88CCCF-E92B-F68C-8841-C5E57B606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Anafylaktický šok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C03990-1D64-6C94-9D40-1EC7582BC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Nejtěžší projev anafylaktické reakce bezprostředně ohrožující pacienta na životě</a:t>
            </a:r>
          </a:p>
          <a:p>
            <a:endParaRPr lang="cs-CZ" dirty="0"/>
          </a:p>
          <a:p>
            <a:r>
              <a:rPr lang="cs-CZ" dirty="0"/>
              <a:t>Těžká generalizovaná vazodilatace – relativní hypovolémie</a:t>
            </a:r>
          </a:p>
        </p:txBody>
      </p:sp>
    </p:spTree>
    <p:extLst>
      <p:ext uri="{BB962C8B-B14F-4D97-AF65-F5344CB8AC3E}">
        <p14:creationId xmlns:p14="http://schemas.microsoft.com/office/powerpoint/2010/main" val="3573862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E96DF9-92C1-30C2-9767-12743A24B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Klinický obraz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7EBFE2-7865-C8B4-3ABA-FD9FC04E2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Kůže –erytém, pruritus, </a:t>
            </a:r>
            <a:r>
              <a:rPr lang="cs-CZ" dirty="0" err="1"/>
              <a:t>exantém</a:t>
            </a:r>
            <a:r>
              <a:rPr lang="cs-CZ" dirty="0"/>
              <a:t>, edém</a:t>
            </a:r>
          </a:p>
          <a:p>
            <a:r>
              <a:rPr lang="cs-CZ" dirty="0"/>
              <a:t>Dýchací cesty – rýma, kašel, dušnost, pocit cizího tělesa v krku, astmatický záchvat, alveolární krvácení, nekardiální plicní edém</a:t>
            </a:r>
          </a:p>
          <a:p>
            <a:r>
              <a:rPr lang="cs-CZ" dirty="0"/>
              <a:t>GIT – nauzea, zvracení, průjem, bolest břicha, otok jazyka</a:t>
            </a:r>
          </a:p>
          <a:p>
            <a:r>
              <a:rPr lang="cs-CZ" dirty="0"/>
              <a:t>Oběh – známky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flow</a:t>
            </a:r>
            <a:r>
              <a:rPr lang="cs-CZ" dirty="0"/>
              <a:t> stavu, tachykardie, arytmie, stenokardie</a:t>
            </a:r>
          </a:p>
          <a:p>
            <a:r>
              <a:rPr lang="cs-CZ" dirty="0" err="1"/>
              <a:t>Uro</a:t>
            </a:r>
            <a:r>
              <a:rPr lang="cs-CZ" dirty="0"/>
              <a:t>/gen –spasmy, renální kolika</a:t>
            </a:r>
          </a:p>
          <a:p>
            <a:r>
              <a:rPr lang="cs-CZ" dirty="0"/>
              <a:t>CNS – neklid, </a:t>
            </a:r>
            <a:r>
              <a:rPr lang="cs-CZ" dirty="0" err="1"/>
              <a:t>anxieta</a:t>
            </a:r>
            <a:r>
              <a:rPr lang="cs-CZ" dirty="0"/>
              <a:t>, </a:t>
            </a:r>
            <a:r>
              <a:rPr lang="cs-CZ" dirty="0" err="1"/>
              <a:t>cefalea</a:t>
            </a:r>
            <a:r>
              <a:rPr lang="cs-CZ" dirty="0"/>
              <a:t>, křeče, porucha vědomí</a:t>
            </a:r>
          </a:p>
          <a:p>
            <a:r>
              <a:rPr lang="cs-CZ" dirty="0"/>
              <a:t>Hematologie – </a:t>
            </a:r>
            <a:r>
              <a:rPr lang="cs-CZ" dirty="0" err="1"/>
              <a:t>hemokoncentrace</a:t>
            </a:r>
            <a:r>
              <a:rPr lang="cs-CZ" dirty="0"/>
              <a:t>, DIC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4959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2A2864-C26F-1951-2CCB-AC47E151C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Příčiny úmrtí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7FF6B-834D-7A76-1B45-05A156DA5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Respirační selhání</a:t>
            </a:r>
          </a:p>
          <a:p>
            <a:r>
              <a:rPr lang="cs-CZ" dirty="0"/>
              <a:t>Asfyxie při těžkém bronchospasmu a </a:t>
            </a:r>
            <a:r>
              <a:rPr lang="cs-CZ" dirty="0" err="1"/>
              <a:t>laryngotracheálním</a:t>
            </a:r>
            <a:r>
              <a:rPr lang="cs-CZ" dirty="0"/>
              <a:t> edému</a:t>
            </a:r>
          </a:p>
          <a:p>
            <a:r>
              <a:rPr lang="cs-CZ" dirty="0"/>
              <a:t>Kardiogenní šok</a:t>
            </a:r>
          </a:p>
          <a:p>
            <a:r>
              <a:rPr lang="cs-CZ" dirty="0"/>
              <a:t>Maligní arytmie, ischemie myokardu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929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9B5050-B252-61AC-C2AE-11A24B495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CEA07F-E24B-0D05-5C29-5A2BE23E4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Adrenalin </a:t>
            </a:r>
          </a:p>
          <a:p>
            <a:r>
              <a:rPr lang="cs-CZ" dirty="0"/>
              <a:t>dospělí 500 mikrogramů </a:t>
            </a:r>
            <a:r>
              <a:rPr lang="cs-CZ" dirty="0" err="1"/>
              <a:t>i.m</a:t>
            </a:r>
            <a:r>
              <a:rPr lang="cs-CZ" dirty="0"/>
              <a:t>. či </a:t>
            </a:r>
            <a:r>
              <a:rPr lang="cs-CZ" dirty="0" err="1"/>
              <a:t>s.c</a:t>
            </a:r>
            <a:r>
              <a:rPr lang="cs-CZ" dirty="0"/>
              <a:t>., lze opakovat za 10- 15 min </a:t>
            </a:r>
          </a:p>
          <a:p>
            <a:r>
              <a:rPr lang="cs-CZ" dirty="0"/>
              <a:t>Děti 6- 12 let 300 mikrogramů </a:t>
            </a:r>
            <a:r>
              <a:rPr lang="cs-CZ" dirty="0" err="1"/>
              <a:t>i.m</a:t>
            </a:r>
            <a:r>
              <a:rPr lang="cs-CZ" dirty="0"/>
              <a:t>. či </a:t>
            </a:r>
            <a:r>
              <a:rPr lang="cs-CZ" dirty="0" err="1"/>
              <a:t>s.c</a:t>
            </a:r>
            <a:r>
              <a:rPr lang="cs-CZ" dirty="0"/>
              <a:t>.</a:t>
            </a:r>
          </a:p>
          <a:p>
            <a:r>
              <a:rPr lang="cs-CZ" dirty="0"/>
              <a:t>Děti do 6 let 150 mikrogramů </a:t>
            </a:r>
            <a:r>
              <a:rPr lang="cs-CZ" dirty="0" err="1"/>
              <a:t>i.m.či</a:t>
            </a:r>
            <a:r>
              <a:rPr lang="cs-CZ" dirty="0"/>
              <a:t> </a:t>
            </a:r>
            <a:r>
              <a:rPr lang="cs-CZ" dirty="0" err="1"/>
              <a:t>s.c</a:t>
            </a:r>
            <a:r>
              <a:rPr lang="cs-CZ" dirty="0"/>
              <a:t>.  max je 500 mikrogramů</a:t>
            </a:r>
          </a:p>
          <a:p>
            <a:r>
              <a:rPr lang="cs-CZ" dirty="0"/>
              <a:t>Adrenalin </a:t>
            </a:r>
            <a:r>
              <a:rPr lang="cs-CZ" dirty="0" err="1"/>
              <a:t>i.v</a:t>
            </a:r>
            <a:r>
              <a:rPr lang="cs-CZ" dirty="0"/>
              <a:t>. – ZZ</a:t>
            </a:r>
          </a:p>
          <a:p>
            <a:endParaRPr lang="cs-CZ" dirty="0"/>
          </a:p>
          <a:p>
            <a:r>
              <a:rPr lang="cs-CZ" dirty="0" err="1"/>
              <a:t>Epipen</a:t>
            </a:r>
            <a:r>
              <a:rPr lang="cs-CZ" dirty="0"/>
              <a:t> pero</a:t>
            </a:r>
          </a:p>
        </p:txBody>
      </p:sp>
    </p:spTree>
    <p:extLst>
      <p:ext uri="{BB962C8B-B14F-4D97-AF65-F5344CB8AC3E}">
        <p14:creationId xmlns:p14="http://schemas.microsoft.com/office/powerpoint/2010/main" val="3047036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B88D-3245-3EF9-58F2-9AB04F0A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44BEDF-F501-1EE4-FCAB-DD2153BBC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Odstraň spouštěč, pokud lze</a:t>
            </a:r>
          </a:p>
          <a:p>
            <a:r>
              <a:rPr lang="cs-CZ" dirty="0"/>
              <a:t>Krystaloid – 500- 1000 ml bolus u dospělých, děti 30 ml/kg/ hod</a:t>
            </a:r>
          </a:p>
          <a:p>
            <a:r>
              <a:rPr lang="cs-CZ" dirty="0"/>
              <a:t>Antihistaminika – </a:t>
            </a:r>
            <a:r>
              <a:rPr lang="cs-CZ" dirty="0" err="1"/>
              <a:t>Dithiaden</a:t>
            </a:r>
            <a:r>
              <a:rPr lang="cs-CZ" dirty="0"/>
              <a:t> </a:t>
            </a:r>
            <a:r>
              <a:rPr lang="cs-CZ" dirty="0" err="1"/>
              <a:t>i.v</a:t>
            </a:r>
            <a:r>
              <a:rPr lang="cs-CZ" dirty="0"/>
              <a:t>. , max 8 mg, děti do 6 let max 3 mg</a:t>
            </a:r>
          </a:p>
          <a:p>
            <a:r>
              <a:rPr lang="cs-CZ" dirty="0"/>
              <a:t>Kortikosteroidy – </a:t>
            </a:r>
            <a:r>
              <a:rPr lang="cs-CZ" dirty="0" err="1"/>
              <a:t>Solumedrol</a:t>
            </a:r>
            <a:r>
              <a:rPr lang="cs-CZ" dirty="0"/>
              <a:t> 40 mg </a:t>
            </a:r>
            <a:r>
              <a:rPr lang="cs-CZ" dirty="0" err="1"/>
              <a:t>i.v</a:t>
            </a:r>
            <a:r>
              <a:rPr lang="cs-CZ" dirty="0"/>
              <a:t>., </a:t>
            </a:r>
            <a:r>
              <a:rPr lang="cs-CZ" dirty="0" err="1"/>
              <a:t>Dexona</a:t>
            </a:r>
            <a:r>
              <a:rPr lang="cs-CZ" dirty="0"/>
              <a:t> 8 mg </a:t>
            </a:r>
            <a:r>
              <a:rPr lang="cs-CZ" dirty="0" err="1"/>
              <a:t>i.v</a:t>
            </a:r>
            <a:r>
              <a:rPr lang="cs-CZ" dirty="0"/>
              <a:t>., </a:t>
            </a:r>
            <a:r>
              <a:rPr lang="cs-CZ" dirty="0" err="1"/>
              <a:t>Hydrocortison</a:t>
            </a:r>
            <a:r>
              <a:rPr lang="cs-CZ" dirty="0"/>
              <a:t> 200 mg </a:t>
            </a:r>
            <a:r>
              <a:rPr lang="cs-CZ" dirty="0" err="1"/>
              <a:t>iv</a:t>
            </a:r>
            <a:endParaRPr lang="cs-CZ" dirty="0"/>
          </a:p>
          <a:p>
            <a:r>
              <a:rPr lang="cs-CZ" dirty="0"/>
              <a:t>Šok- až 2 </a:t>
            </a:r>
            <a:r>
              <a:rPr lang="cs-CZ" dirty="0" err="1"/>
              <a:t>gr</a:t>
            </a:r>
            <a:r>
              <a:rPr lang="cs-CZ" dirty="0"/>
              <a:t> </a:t>
            </a:r>
            <a:r>
              <a:rPr lang="cs-CZ" dirty="0" err="1"/>
              <a:t>Solumedrol</a:t>
            </a:r>
            <a:r>
              <a:rPr lang="cs-CZ" dirty="0"/>
              <a:t>/ 24hod</a:t>
            </a:r>
          </a:p>
          <a:p>
            <a:r>
              <a:rPr lang="cs-CZ" dirty="0"/>
              <a:t>Beta 2 </a:t>
            </a:r>
            <a:r>
              <a:rPr lang="cs-CZ" dirty="0" err="1"/>
              <a:t>mimetika</a:t>
            </a:r>
            <a:r>
              <a:rPr lang="cs-CZ" dirty="0"/>
              <a:t> – známky bronchospasmu</a:t>
            </a:r>
          </a:p>
          <a:p>
            <a:pPr marL="0" indent="0">
              <a:buNone/>
            </a:pPr>
            <a:r>
              <a:rPr lang="cs-CZ" dirty="0"/>
              <a:t>      </a:t>
            </a:r>
            <a:r>
              <a:rPr lang="cs-CZ" dirty="0" err="1"/>
              <a:t>Ventolin</a:t>
            </a:r>
            <a:r>
              <a:rPr lang="cs-CZ" dirty="0"/>
              <a:t>, </a:t>
            </a:r>
            <a:r>
              <a:rPr lang="cs-CZ" dirty="0" err="1"/>
              <a:t>Berotec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117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FC1815-CDAC-3F99-9A4C-0F0A0B326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DD3171-D34B-3CE4-54D3-F413DB40C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Nutnost urgentních zajištění DC – TS, </a:t>
            </a:r>
            <a:r>
              <a:rPr lang="cs-CZ" dirty="0" err="1"/>
              <a:t>koniotomie</a:t>
            </a:r>
            <a:r>
              <a:rPr lang="cs-CZ" dirty="0"/>
              <a:t>  - sety</a:t>
            </a:r>
          </a:p>
          <a:p>
            <a:endParaRPr lang="cs-CZ" dirty="0"/>
          </a:p>
          <a:p>
            <a:r>
              <a:rPr lang="cs-CZ" dirty="0"/>
              <a:t>V případě náhle zástavy oběhu KPR</a:t>
            </a:r>
          </a:p>
          <a:p>
            <a:endParaRPr lang="cs-CZ" dirty="0"/>
          </a:p>
          <a:p>
            <a:r>
              <a:rPr lang="cs-CZ" dirty="0"/>
              <a:t>KKN – 3 případy ročně exitus v souvislosti s anafylaktickým šokem</a:t>
            </a:r>
          </a:p>
        </p:txBody>
      </p:sp>
    </p:spTree>
    <p:extLst>
      <p:ext uri="{BB962C8B-B14F-4D97-AF65-F5344CB8AC3E}">
        <p14:creationId xmlns:p14="http://schemas.microsoft.com/office/powerpoint/2010/main" val="6874429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1394</TotalTime>
  <Words>410</Words>
  <Application>Microsoft Macintosh PowerPoint</Application>
  <PresentationFormat>Širokoúhlá obrazovka</PresentationFormat>
  <Paragraphs>56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Anafylaxe</vt:lpstr>
      <vt:lpstr>Anafylaxe</vt:lpstr>
      <vt:lpstr>Anafylaktoidní reakce</vt:lpstr>
      <vt:lpstr>Anafylaktický šok</vt:lpstr>
      <vt:lpstr>Klinický obraz</vt:lpstr>
      <vt:lpstr>Příčiny úmrtí</vt:lpstr>
      <vt:lpstr>Terapie</vt:lpstr>
      <vt:lpstr>Terapie </vt:lpstr>
      <vt:lpstr>Terapie</vt:lpstr>
      <vt:lpstr>Nebojme se adrenalinu, v této indikaci není kontraindikace!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Anafylaxe</dc:title>
  <dc:creator>Dagmar Märzová</dc:creator>
  <cp:lastModifiedBy>Dagmar Märzová</cp:lastModifiedBy>
  <cp:revision>4</cp:revision>
  <dcterms:created xsi:type="dcterms:W3CDTF">2023-09-08T05:54:03Z</dcterms:created>
  <dcterms:modified xsi:type="dcterms:W3CDTF">2023-09-09T05:08:58Z</dcterms:modified>
</cp:coreProperties>
</file>