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8" r:id="rId5"/>
    <p:sldId id="262" r:id="rId6"/>
    <p:sldId id="263" r:id="rId7"/>
    <p:sldId id="264" r:id="rId8"/>
    <p:sldId id="266" r:id="rId9"/>
    <p:sldId id="267" r:id="rId10"/>
    <p:sldId id="268" r:id="rId11"/>
    <p:sldId id="269" r:id="rId12"/>
    <p:sldId id="270" r:id="rId13"/>
    <p:sldId id="279" r:id="rId14"/>
    <p:sldId id="280" r:id="rId15"/>
    <p:sldId id="281" r:id="rId16"/>
    <p:sldId id="272" r:id="rId17"/>
    <p:sldId id="273" r:id="rId18"/>
    <p:sldId id="274" r:id="rId19"/>
    <p:sldId id="275" r:id="rId20"/>
    <p:sldId id="276" r:id="rId21"/>
    <p:sldId id="282" r:id="rId22"/>
    <p:sldId id="283" r:id="rId23"/>
    <p:sldId id="284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0460-3C56-4992-A8D4-6E56D30FFEA0}" type="datetimeFigureOut">
              <a:rPr lang="cs-CZ" smtClean="0"/>
              <a:pPr/>
              <a:t>08.09.2023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C92DB-4C87-4990-A707-8226DED26E3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8978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0460-3C56-4992-A8D4-6E56D30FFEA0}" type="datetimeFigureOut">
              <a:rPr lang="cs-CZ" smtClean="0"/>
              <a:pPr/>
              <a:t>08.09.2023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C92DB-4C87-4990-A707-8226DED26E3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9818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0460-3C56-4992-A8D4-6E56D30FFEA0}" type="datetimeFigureOut">
              <a:rPr lang="cs-CZ" smtClean="0"/>
              <a:pPr/>
              <a:t>08.09.2023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C92DB-4C87-4990-A707-8226DED26E3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9115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0460-3C56-4992-A8D4-6E56D30FFEA0}" type="datetimeFigureOut">
              <a:rPr lang="cs-CZ" smtClean="0"/>
              <a:pPr/>
              <a:t>08.09.2023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C92DB-4C87-4990-A707-8226DED26E3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9449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0460-3C56-4992-A8D4-6E56D30FFEA0}" type="datetimeFigureOut">
              <a:rPr lang="cs-CZ" smtClean="0"/>
              <a:pPr/>
              <a:t>08.09.2023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C92DB-4C87-4990-A707-8226DED26E3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7748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0460-3C56-4992-A8D4-6E56D30FFEA0}" type="datetimeFigureOut">
              <a:rPr lang="cs-CZ" smtClean="0"/>
              <a:pPr/>
              <a:t>08.09.2023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C92DB-4C87-4990-A707-8226DED26E3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7887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0460-3C56-4992-A8D4-6E56D30FFEA0}" type="datetimeFigureOut">
              <a:rPr lang="cs-CZ" smtClean="0"/>
              <a:pPr/>
              <a:t>08.09.2023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C92DB-4C87-4990-A707-8226DED26E3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0013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0460-3C56-4992-A8D4-6E56D30FFEA0}" type="datetimeFigureOut">
              <a:rPr lang="cs-CZ" smtClean="0"/>
              <a:pPr/>
              <a:t>08.09.2023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C92DB-4C87-4990-A707-8226DED26E3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1594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0460-3C56-4992-A8D4-6E56D30FFEA0}" type="datetimeFigureOut">
              <a:rPr lang="cs-CZ" smtClean="0"/>
              <a:pPr/>
              <a:t>08.09.2023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C92DB-4C87-4990-A707-8226DED26E3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6047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0460-3C56-4992-A8D4-6E56D30FFEA0}" type="datetimeFigureOut">
              <a:rPr lang="cs-CZ" smtClean="0"/>
              <a:pPr/>
              <a:t>08.09.2023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C92DB-4C87-4990-A707-8226DED26E3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3495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0460-3C56-4992-A8D4-6E56D30FFEA0}" type="datetimeFigureOut">
              <a:rPr lang="cs-CZ" smtClean="0"/>
              <a:pPr/>
              <a:t>08.09.2023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C92DB-4C87-4990-A707-8226DED26E3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1934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70460-3C56-4992-A8D4-6E56D30FFEA0}" type="datetimeFigureOut">
              <a:rPr lang="cs-CZ" smtClean="0"/>
              <a:pPr/>
              <a:t>08.09.2023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C92DB-4C87-4990-A707-8226DED26E3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3142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980729"/>
            <a:ext cx="7918648" cy="2619722"/>
          </a:xfrm>
        </p:spPr>
        <p:txBody>
          <a:bodyPr>
            <a:normAutofit/>
          </a:bodyPr>
          <a:lstStyle/>
          <a:p>
            <a:r>
              <a:rPr lang="cs-CZ" b="1" dirty="0"/>
              <a:t> </a:t>
            </a:r>
            <a:r>
              <a:rPr lang="cs-CZ" b="1" dirty="0">
                <a:solidFill>
                  <a:srgbClr val="FFFF00"/>
                </a:solidFill>
              </a:rPr>
              <a:t>Jak se krotí úzkosti</a:t>
            </a:r>
            <a:br>
              <a:rPr lang="cs-CZ" b="1" dirty="0">
                <a:solidFill>
                  <a:srgbClr val="FFFF00"/>
                </a:solidFill>
              </a:rPr>
            </a:br>
            <a:r>
              <a:rPr lang="cs-CZ" b="1" dirty="0">
                <a:solidFill>
                  <a:srgbClr val="FFFF00"/>
                </a:solidFill>
              </a:rPr>
              <a:t>aneb</a:t>
            </a:r>
            <a:br>
              <a:rPr lang="cs-CZ" b="1" dirty="0">
                <a:solidFill>
                  <a:srgbClr val="FFFF00"/>
                </a:solidFill>
              </a:rPr>
            </a:br>
            <a:r>
              <a:rPr lang="cs-CZ" b="1" dirty="0">
                <a:solidFill>
                  <a:srgbClr val="FFFF00"/>
                </a:solidFill>
              </a:rPr>
              <a:t>Co se strachem, který zlobí 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077072"/>
            <a:ext cx="6400800" cy="1126976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KBT úzkostných poruch u dětí a dospívajících 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2195736" y="5517232"/>
            <a:ext cx="6400800" cy="910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dirty="0">
                <a:solidFill>
                  <a:srgbClr val="FFFF00"/>
                </a:solidFill>
              </a:rPr>
              <a:t>Monika Kopárková</a:t>
            </a:r>
          </a:p>
        </p:txBody>
      </p:sp>
    </p:spTree>
    <p:extLst>
      <p:ext uri="{BB962C8B-B14F-4D97-AF65-F5344CB8AC3E}">
        <p14:creationId xmlns:p14="http://schemas.microsoft.com/office/powerpoint/2010/main" val="758687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marL="0" indent="0" algn="ctr">
              <a:buNone/>
            </a:pPr>
            <a:r>
              <a:rPr lang="cs-CZ" sz="4000" dirty="0">
                <a:solidFill>
                  <a:srgbClr val="FFFF00"/>
                </a:solidFill>
              </a:rPr>
              <a:t>Terapeutický vztah s dítětem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sz="4000" dirty="0"/>
          </a:p>
          <a:p>
            <a:pPr marL="0" indent="0" algn="ctr">
              <a:buNone/>
            </a:pPr>
            <a:r>
              <a:rPr lang="cs-CZ" sz="4000" dirty="0">
                <a:solidFill>
                  <a:srgbClr val="FFFF00"/>
                </a:solidFill>
              </a:rPr>
              <a:t>Kvalitní pracovní společenství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Šipka dolů 4"/>
          <p:cNvSpPr/>
          <p:nvPr/>
        </p:nvSpPr>
        <p:spPr>
          <a:xfrm>
            <a:off x="4067944" y="2276872"/>
            <a:ext cx="864096" cy="15841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3963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FF00"/>
                </a:solidFill>
              </a:rPr>
              <a:t>KBT vyšetření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820472" cy="518457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FF00"/>
                </a:solidFill>
              </a:rPr>
              <a:t>Dítě ví mnohdy více než rodiče</a:t>
            </a:r>
          </a:p>
          <a:p>
            <a:pPr marL="0" indent="0">
              <a:buNone/>
            </a:pPr>
            <a:endParaRPr lang="cs-CZ" sz="2000" dirty="0">
              <a:solidFill>
                <a:srgbClr val="FFFF00"/>
              </a:solidFill>
            </a:endParaRPr>
          </a:p>
          <a:p>
            <a:r>
              <a:rPr lang="cs-CZ" i="1" u="sng" dirty="0">
                <a:solidFill>
                  <a:srgbClr val="FFFF00"/>
                </a:solidFill>
              </a:rPr>
              <a:t>Terapeut : Co je pro tebe na škole nejhorší? </a:t>
            </a:r>
          </a:p>
          <a:p>
            <a:endParaRPr lang="cs-CZ" dirty="0">
              <a:solidFill>
                <a:srgbClr val="FFFF00"/>
              </a:solidFill>
            </a:endParaRPr>
          </a:p>
          <a:p>
            <a:r>
              <a:rPr lang="cs-CZ" b="1" i="1" dirty="0">
                <a:solidFill>
                  <a:srgbClr val="FFFF00"/>
                </a:solidFill>
              </a:rPr>
              <a:t>Anička : Bojím se spolužáků.</a:t>
            </a:r>
            <a:endParaRPr lang="cs-CZ" b="1" dirty="0">
              <a:solidFill>
                <a:srgbClr val="FFFF00"/>
              </a:solidFill>
            </a:endParaRPr>
          </a:p>
          <a:p>
            <a:r>
              <a:rPr lang="cs-CZ" i="1" dirty="0">
                <a:solidFill>
                  <a:srgbClr val="FFFF00"/>
                </a:solidFill>
              </a:rPr>
              <a:t>T : A co nejhoršího by se mohlo stát? </a:t>
            </a:r>
            <a:endParaRPr lang="cs-CZ" dirty="0">
              <a:solidFill>
                <a:srgbClr val="FFFF00"/>
              </a:solidFill>
            </a:endParaRPr>
          </a:p>
          <a:p>
            <a:r>
              <a:rPr lang="cs-CZ" b="1" i="1" dirty="0">
                <a:solidFill>
                  <a:srgbClr val="FFFF00"/>
                </a:solidFill>
              </a:rPr>
              <a:t>A : Že řeknu něco blbě a že se před nimi ztrapním. </a:t>
            </a:r>
          </a:p>
          <a:p>
            <a:endParaRPr lang="cs-CZ" b="1" i="1" dirty="0">
              <a:solidFill>
                <a:srgbClr val="FFFF00"/>
              </a:solidFill>
            </a:endParaRPr>
          </a:p>
          <a:p>
            <a:r>
              <a:rPr lang="cs-CZ" b="1" i="1" dirty="0">
                <a:solidFill>
                  <a:srgbClr val="FFFF00"/>
                </a:solidFill>
              </a:rPr>
              <a:t>Jáchym: Bojím se, že dostanu špatnou známku.</a:t>
            </a:r>
          </a:p>
          <a:p>
            <a:r>
              <a:rPr lang="cs-CZ" dirty="0">
                <a:solidFill>
                  <a:srgbClr val="FFFF00"/>
                </a:solidFill>
              </a:rPr>
              <a:t>T: A co by na tom bylo pro tebe nejhorší? </a:t>
            </a:r>
          </a:p>
          <a:p>
            <a:r>
              <a:rPr lang="cs-CZ" b="1" dirty="0">
                <a:solidFill>
                  <a:srgbClr val="FFFF00"/>
                </a:solidFill>
              </a:rPr>
              <a:t>J: Že bych měl špatné vysvědčení, nemohl bych mít dobré povolání a všechny zklamal.</a:t>
            </a:r>
          </a:p>
          <a:p>
            <a:pPr marL="0" indent="0">
              <a:buNone/>
            </a:pP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267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cs-CZ" dirty="0"/>
              <a:t> </a:t>
            </a:r>
            <a:r>
              <a:rPr lang="cs-CZ" dirty="0">
                <a:solidFill>
                  <a:srgbClr val="FFFF00"/>
                </a:solidFill>
              </a:rPr>
              <a:t>Edukace dítěte o fungování premisy kognitivní teorie :  „A-B-C“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3843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b="1" dirty="0">
                <a:solidFill>
                  <a:srgbClr val="FFFF00"/>
                </a:solidFill>
              </a:rPr>
              <a:t>Jak myslíš – Jak se cítíš – Co děláš</a:t>
            </a:r>
          </a:p>
          <a:p>
            <a:pPr marL="0" indent="0" algn="ctr">
              <a:buNone/>
            </a:pPr>
            <a:endParaRPr lang="cs-CZ" sz="3600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cs-CZ" sz="3600" dirty="0">
                <a:solidFill>
                  <a:srgbClr val="FFFF00"/>
                </a:solidFill>
              </a:rPr>
              <a:t>funkční  </a:t>
            </a:r>
            <a:r>
              <a:rPr lang="cs-CZ" sz="3600" b="1" dirty="0">
                <a:solidFill>
                  <a:srgbClr val="FFFF00"/>
                </a:solidFill>
              </a:rPr>
              <a:t>X</a:t>
            </a:r>
            <a:r>
              <a:rPr lang="cs-CZ" sz="3600" dirty="0">
                <a:solidFill>
                  <a:srgbClr val="FFFF00"/>
                </a:solidFill>
              </a:rPr>
              <a:t>  dysfunkční cyklus</a:t>
            </a:r>
          </a:p>
          <a:p>
            <a:pPr marL="0" indent="0" algn="ctr">
              <a:buNone/>
            </a:pPr>
            <a:r>
              <a:rPr lang="cs-CZ" sz="3600" dirty="0">
                <a:solidFill>
                  <a:srgbClr val="FFFF00"/>
                </a:solidFill>
              </a:rPr>
              <a:t>„hodná“ myšlenka  </a:t>
            </a:r>
            <a:r>
              <a:rPr lang="cs-CZ" sz="3600" b="1" dirty="0">
                <a:solidFill>
                  <a:srgbClr val="FFFF00"/>
                </a:solidFill>
              </a:rPr>
              <a:t>X</a:t>
            </a:r>
            <a:r>
              <a:rPr lang="cs-CZ" sz="3600" dirty="0">
                <a:solidFill>
                  <a:srgbClr val="FFFF00"/>
                </a:solidFill>
              </a:rPr>
              <a:t>  „zlobivá“ myšlenka</a:t>
            </a:r>
          </a:p>
        </p:txBody>
      </p:sp>
    </p:spTree>
    <p:extLst>
      <p:ext uri="{BB962C8B-B14F-4D97-AF65-F5344CB8AC3E}">
        <p14:creationId xmlns:p14="http://schemas.microsoft.com/office/powerpoint/2010/main" val="589468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/>
          <a:p>
            <a:r>
              <a:rPr lang="cs-CZ" sz="4800" b="1" u="sng" dirty="0">
                <a:solidFill>
                  <a:srgbClr val="FFFF00"/>
                </a:solidFill>
              </a:rPr>
              <a:t>BLUDNÝ KRUH ÚZKOSTI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35311" y="3291190"/>
            <a:ext cx="252028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>
                <a:solidFill>
                  <a:srgbClr val="FFFF00"/>
                </a:solidFill>
              </a:rPr>
              <a:t>CHOVÁNÍ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2400" dirty="0">
                <a:solidFill>
                  <a:srgbClr val="FFFF00"/>
                </a:solidFill>
              </a:rPr>
              <a:t>ZABEZPEČOVACÍ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2400" dirty="0">
                <a:solidFill>
                  <a:srgbClr val="FFFF00"/>
                </a:solidFill>
              </a:rPr>
              <a:t>VYHÝBACÍ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577401" y="3445078"/>
            <a:ext cx="180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>
                <a:solidFill>
                  <a:srgbClr val="FFFF00"/>
                </a:solidFill>
              </a:rPr>
              <a:t>TĚLESNÉ PŘÍZNAKY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485160" y="1749862"/>
            <a:ext cx="25202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>
                <a:solidFill>
                  <a:srgbClr val="FFFF00"/>
                </a:solidFill>
              </a:rPr>
              <a:t>AUTOMATICKÉ MYŠLENKY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067944" y="5351445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>
                <a:solidFill>
                  <a:srgbClr val="FFFF00"/>
                </a:solidFill>
              </a:rPr>
              <a:t>EMOCE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63829" y="1133053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>
                <a:solidFill>
                  <a:srgbClr val="FFFF00"/>
                </a:solidFill>
              </a:rPr>
              <a:t>SPOUŠTĚČ</a:t>
            </a:r>
          </a:p>
        </p:txBody>
      </p:sp>
      <p:sp>
        <p:nvSpPr>
          <p:cNvPr id="13" name="Ohnutá šipka 12"/>
          <p:cNvSpPr/>
          <p:nvPr/>
        </p:nvSpPr>
        <p:spPr>
          <a:xfrm>
            <a:off x="1595529" y="1844824"/>
            <a:ext cx="1728192" cy="1421015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Ohnutá šipka 13"/>
          <p:cNvSpPr/>
          <p:nvPr/>
        </p:nvSpPr>
        <p:spPr>
          <a:xfrm rot="5400000">
            <a:off x="6152223" y="1881236"/>
            <a:ext cx="1421012" cy="1656185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5" name="Ohnutá šipka 14"/>
          <p:cNvSpPr/>
          <p:nvPr/>
        </p:nvSpPr>
        <p:spPr>
          <a:xfrm rot="10800000">
            <a:off x="5601563" y="4435809"/>
            <a:ext cx="1785245" cy="144332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6" name="Ohnutá šipka 15"/>
          <p:cNvSpPr/>
          <p:nvPr/>
        </p:nvSpPr>
        <p:spPr>
          <a:xfrm rot="16200000">
            <a:off x="2021450" y="4112563"/>
            <a:ext cx="1246780" cy="2089815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7" name="Šipka doprava 16"/>
          <p:cNvSpPr/>
          <p:nvPr/>
        </p:nvSpPr>
        <p:spPr>
          <a:xfrm rot="1114686">
            <a:off x="2151992" y="1364917"/>
            <a:ext cx="1481543" cy="4085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933840" y="6076585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>
                <a:solidFill>
                  <a:srgbClr val="FFFF00"/>
                </a:solidFill>
              </a:rPr>
              <a:t>DŮSLEDKY</a:t>
            </a:r>
          </a:p>
        </p:txBody>
      </p:sp>
      <p:sp>
        <p:nvSpPr>
          <p:cNvPr id="19" name="Šipka doprava 18"/>
          <p:cNvSpPr/>
          <p:nvPr/>
        </p:nvSpPr>
        <p:spPr>
          <a:xfrm rot="1011097">
            <a:off x="5273283" y="5971116"/>
            <a:ext cx="1635666" cy="4140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73391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/>
          <a:lstStyle/>
          <a:p>
            <a:r>
              <a:rPr lang="cs-CZ" b="1" u="sng" dirty="0">
                <a:solidFill>
                  <a:srgbClr val="FFFF00"/>
                </a:solidFill>
              </a:rPr>
              <a:t>KŘIVKA ÚZKOSTI</a:t>
            </a:r>
          </a:p>
        </p:txBody>
      </p:sp>
      <p:sp>
        <p:nvSpPr>
          <p:cNvPr id="5" name="Volný tvar 4"/>
          <p:cNvSpPr/>
          <p:nvPr/>
        </p:nvSpPr>
        <p:spPr>
          <a:xfrm>
            <a:off x="2343796" y="2132856"/>
            <a:ext cx="5569528" cy="3301918"/>
          </a:xfrm>
          <a:custGeom>
            <a:avLst/>
            <a:gdLst>
              <a:gd name="connsiteX0" fmla="*/ 0 w 5569528"/>
              <a:gd name="connsiteY0" fmla="*/ 2206814 h 3301918"/>
              <a:gd name="connsiteX1" fmla="*/ 429491 w 5569528"/>
              <a:gd name="connsiteY1" fmla="*/ 1486377 h 3301918"/>
              <a:gd name="connsiteX2" fmla="*/ 637309 w 5569528"/>
              <a:gd name="connsiteY2" fmla="*/ 1029177 h 3301918"/>
              <a:gd name="connsiteX3" fmla="*/ 817418 w 5569528"/>
              <a:gd name="connsiteY3" fmla="*/ 558123 h 3301918"/>
              <a:gd name="connsiteX4" fmla="*/ 1163782 w 5569528"/>
              <a:gd name="connsiteY4" fmla="*/ 73214 h 3301918"/>
              <a:gd name="connsiteX5" fmla="*/ 1579418 w 5569528"/>
              <a:gd name="connsiteY5" fmla="*/ 31650 h 3301918"/>
              <a:gd name="connsiteX6" fmla="*/ 1953491 w 5569528"/>
              <a:gd name="connsiteY6" fmla="*/ 364159 h 3301918"/>
              <a:gd name="connsiteX7" fmla="*/ 2078182 w 5569528"/>
              <a:gd name="connsiteY7" fmla="*/ 1098450 h 3301918"/>
              <a:gd name="connsiteX8" fmla="*/ 2299855 w 5569528"/>
              <a:gd name="connsiteY8" fmla="*/ 1680341 h 3301918"/>
              <a:gd name="connsiteX9" fmla="*/ 2701637 w 5569528"/>
              <a:gd name="connsiteY9" fmla="*/ 1846595 h 3301918"/>
              <a:gd name="connsiteX10" fmla="*/ 3061855 w 5569528"/>
              <a:gd name="connsiteY10" fmla="*/ 1888159 h 3301918"/>
              <a:gd name="connsiteX11" fmla="*/ 3394364 w 5569528"/>
              <a:gd name="connsiteY11" fmla="*/ 1957432 h 3301918"/>
              <a:gd name="connsiteX12" fmla="*/ 3505200 w 5569528"/>
              <a:gd name="connsiteY12" fmla="*/ 2082123 h 3301918"/>
              <a:gd name="connsiteX13" fmla="*/ 3532909 w 5569528"/>
              <a:gd name="connsiteY13" fmla="*/ 2151395 h 3301918"/>
              <a:gd name="connsiteX14" fmla="*/ 3629891 w 5569528"/>
              <a:gd name="connsiteY14" fmla="*/ 2262232 h 3301918"/>
              <a:gd name="connsiteX15" fmla="*/ 3768437 w 5569528"/>
              <a:gd name="connsiteY15" fmla="*/ 2317650 h 3301918"/>
              <a:gd name="connsiteX16" fmla="*/ 4031673 w 5569528"/>
              <a:gd name="connsiteY16" fmla="*/ 2345359 h 3301918"/>
              <a:gd name="connsiteX17" fmla="*/ 4128655 w 5569528"/>
              <a:gd name="connsiteY17" fmla="*/ 2373068 h 3301918"/>
              <a:gd name="connsiteX18" fmla="*/ 4239491 w 5569528"/>
              <a:gd name="connsiteY18" fmla="*/ 2428486 h 3301918"/>
              <a:gd name="connsiteX19" fmla="*/ 4364182 w 5569528"/>
              <a:gd name="connsiteY19" fmla="*/ 2594741 h 3301918"/>
              <a:gd name="connsiteX20" fmla="*/ 4613564 w 5569528"/>
              <a:gd name="connsiteY20" fmla="*/ 2691723 h 3301918"/>
              <a:gd name="connsiteX21" fmla="*/ 4793673 w 5569528"/>
              <a:gd name="connsiteY21" fmla="*/ 2774850 h 3301918"/>
              <a:gd name="connsiteX22" fmla="*/ 4932218 w 5569528"/>
              <a:gd name="connsiteY22" fmla="*/ 2871832 h 3301918"/>
              <a:gd name="connsiteX23" fmla="*/ 5001491 w 5569528"/>
              <a:gd name="connsiteY23" fmla="*/ 2927250 h 3301918"/>
              <a:gd name="connsiteX24" fmla="*/ 5126182 w 5569528"/>
              <a:gd name="connsiteY24" fmla="*/ 3010377 h 3301918"/>
              <a:gd name="connsiteX25" fmla="*/ 5237018 w 5569528"/>
              <a:gd name="connsiteY25" fmla="*/ 3093504 h 3301918"/>
              <a:gd name="connsiteX26" fmla="*/ 5375564 w 5569528"/>
              <a:gd name="connsiteY26" fmla="*/ 3204341 h 3301918"/>
              <a:gd name="connsiteX27" fmla="*/ 5514109 w 5569528"/>
              <a:gd name="connsiteY27" fmla="*/ 3287468 h 3301918"/>
              <a:gd name="connsiteX28" fmla="*/ 5569528 w 5569528"/>
              <a:gd name="connsiteY28" fmla="*/ 3301323 h 3301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5569528" h="3301918">
                <a:moveTo>
                  <a:pt x="0" y="2206814"/>
                </a:moveTo>
                <a:cubicBezTo>
                  <a:pt x="161636" y="1944732"/>
                  <a:pt x="323273" y="1682650"/>
                  <a:pt x="429491" y="1486377"/>
                </a:cubicBezTo>
                <a:cubicBezTo>
                  <a:pt x="535709" y="1290104"/>
                  <a:pt x="572655" y="1183886"/>
                  <a:pt x="637309" y="1029177"/>
                </a:cubicBezTo>
                <a:cubicBezTo>
                  <a:pt x="701963" y="874468"/>
                  <a:pt x="729673" y="717450"/>
                  <a:pt x="817418" y="558123"/>
                </a:cubicBezTo>
                <a:cubicBezTo>
                  <a:pt x="905163" y="398796"/>
                  <a:pt x="1036782" y="160959"/>
                  <a:pt x="1163782" y="73214"/>
                </a:cubicBezTo>
                <a:cubicBezTo>
                  <a:pt x="1290782" y="-14532"/>
                  <a:pt x="1447800" y="-16841"/>
                  <a:pt x="1579418" y="31650"/>
                </a:cubicBezTo>
                <a:cubicBezTo>
                  <a:pt x="1711036" y="80141"/>
                  <a:pt x="1870364" y="186359"/>
                  <a:pt x="1953491" y="364159"/>
                </a:cubicBezTo>
                <a:cubicBezTo>
                  <a:pt x="2036618" y="541959"/>
                  <a:pt x="2020455" y="879086"/>
                  <a:pt x="2078182" y="1098450"/>
                </a:cubicBezTo>
                <a:cubicBezTo>
                  <a:pt x="2135909" y="1317814"/>
                  <a:pt x="2195946" y="1555650"/>
                  <a:pt x="2299855" y="1680341"/>
                </a:cubicBezTo>
                <a:cubicBezTo>
                  <a:pt x="2403764" y="1805032"/>
                  <a:pt x="2574637" y="1811959"/>
                  <a:pt x="2701637" y="1846595"/>
                </a:cubicBezTo>
                <a:cubicBezTo>
                  <a:pt x="2828637" y="1881231"/>
                  <a:pt x="2946401" y="1869686"/>
                  <a:pt x="3061855" y="1888159"/>
                </a:cubicBezTo>
                <a:cubicBezTo>
                  <a:pt x="3177309" y="1906632"/>
                  <a:pt x="3320473" y="1925105"/>
                  <a:pt x="3394364" y="1957432"/>
                </a:cubicBezTo>
                <a:cubicBezTo>
                  <a:pt x="3468255" y="1989759"/>
                  <a:pt x="3482109" y="2049796"/>
                  <a:pt x="3505200" y="2082123"/>
                </a:cubicBezTo>
                <a:cubicBezTo>
                  <a:pt x="3528291" y="2114450"/>
                  <a:pt x="3512127" y="2121377"/>
                  <a:pt x="3532909" y="2151395"/>
                </a:cubicBezTo>
                <a:cubicBezTo>
                  <a:pt x="3553691" y="2181413"/>
                  <a:pt x="3590636" y="2234523"/>
                  <a:pt x="3629891" y="2262232"/>
                </a:cubicBezTo>
                <a:cubicBezTo>
                  <a:pt x="3669146" y="2289941"/>
                  <a:pt x="3701473" y="2303796"/>
                  <a:pt x="3768437" y="2317650"/>
                </a:cubicBezTo>
                <a:cubicBezTo>
                  <a:pt x="3835401" y="2331504"/>
                  <a:pt x="3971637" y="2336123"/>
                  <a:pt x="4031673" y="2345359"/>
                </a:cubicBezTo>
                <a:cubicBezTo>
                  <a:pt x="4091709" y="2354595"/>
                  <a:pt x="4094019" y="2359214"/>
                  <a:pt x="4128655" y="2373068"/>
                </a:cubicBezTo>
                <a:cubicBezTo>
                  <a:pt x="4163291" y="2386922"/>
                  <a:pt x="4200237" y="2391541"/>
                  <a:pt x="4239491" y="2428486"/>
                </a:cubicBezTo>
                <a:cubicBezTo>
                  <a:pt x="4278745" y="2465431"/>
                  <a:pt x="4301837" y="2550868"/>
                  <a:pt x="4364182" y="2594741"/>
                </a:cubicBezTo>
                <a:cubicBezTo>
                  <a:pt x="4426527" y="2638614"/>
                  <a:pt x="4541982" y="2661705"/>
                  <a:pt x="4613564" y="2691723"/>
                </a:cubicBezTo>
                <a:cubicBezTo>
                  <a:pt x="4685146" y="2721741"/>
                  <a:pt x="4740564" y="2744832"/>
                  <a:pt x="4793673" y="2774850"/>
                </a:cubicBezTo>
                <a:cubicBezTo>
                  <a:pt x="4846782" y="2804868"/>
                  <a:pt x="4897582" y="2846432"/>
                  <a:pt x="4932218" y="2871832"/>
                </a:cubicBezTo>
                <a:cubicBezTo>
                  <a:pt x="4966854" y="2897232"/>
                  <a:pt x="4969164" y="2904159"/>
                  <a:pt x="5001491" y="2927250"/>
                </a:cubicBezTo>
                <a:cubicBezTo>
                  <a:pt x="5033818" y="2950341"/>
                  <a:pt x="5086927" y="2982668"/>
                  <a:pt x="5126182" y="3010377"/>
                </a:cubicBezTo>
                <a:cubicBezTo>
                  <a:pt x="5165437" y="3038086"/>
                  <a:pt x="5195454" y="3061177"/>
                  <a:pt x="5237018" y="3093504"/>
                </a:cubicBezTo>
                <a:cubicBezTo>
                  <a:pt x="5278582" y="3125831"/>
                  <a:pt x="5329382" y="3172014"/>
                  <a:pt x="5375564" y="3204341"/>
                </a:cubicBezTo>
                <a:cubicBezTo>
                  <a:pt x="5421746" y="3236668"/>
                  <a:pt x="5481782" y="3271304"/>
                  <a:pt x="5514109" y="3287468"/>
                </a:cubicBezTo>
                <a:cubicBezTo>
                  <a:pt x="5546436" y="3303632"/>
                  <a:pt x="5557982" y="3302477"/>
                  <a:pt x="5569528" y="3301323"/>
                </a:cubicBezTo>
              </a:path>
            </a:pathLst>
          </a:custGeom>
          <a:noFill/>
          <a:ln w="444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Volný tvar 5"/>
          <p:cNvSpPr/>
          <p:nvPr/>
        </p:nvSpPr>
        <p:spPr>
          <a:xfrm>
            <a:off x="1720341" y="4300107"/>
            <a:ext cx="623455" cy="1138459"/>
          </a:xfrm>
          <a:custGeom>
            <a:avLst/>
            <a:gdLst>
              <a:gd name="connsiteX0" fmla="*/ 657931 w 657931"/>
              <a:gd name="connsiteY0" fmla="*/ 0 h 1138459"/>
              <a:gd name="connsiteX1" fmla="*/ 422404 w 657931"/>
              <a:gd name="connsiteY1" fmla="*/ 332509 h 1138459"/>
              <a:gd name="connsiteX2" fmla="*/ 34476 w 657931"/>
              <a:gd name="connsiteY2" fmla="*/ 1011382 h 1138459"/>
              <a:gd name="connsiteX3" fmla="*/ 20622 w 657931"/>
              <a:gd name="connsiteY3" fmla="*/ 1136073 h 1138459"/>
              <a:gd name="connsiteX4" fmla="*/ 48331 w 657931"/>
              <a:gd name="connsiteY4" fmla="*/ 1094509 h 1138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7931" h="1138459">
                <a:moveTo>
                  <a:pt x="657931" y="0"/>
                </a:moveTo>
                <a:cubicBezTo>
                  <a:pt x="592122" y="81972"/>
                  <a:pt x="526313" y="163945"/>
                  <a:pt x="422404" y="332509"/>
                </a:cubicBezTo>
                <a:cubicBezTo>
                  <a:pt x="318495" y="501073"/>
                  <a:pt x="101440" y="877455"/>
                  <a:pt x="34476" y="1011382"/>
                </a:cubicBezTo>
                <a:cubicBezTo>
                  <a:pt x="-32488" y="1145309"/>
                  <a:pt x="18313" y="1122218"/>
                  <a:pt x="20622" y="1136073"/>
                </a:cubicBezTo>
                <a:cubicBezTo>
                  <a:pt x="22931" y="1149928"/>
                  <a:pt x="41404" y="1099127"/>
                  <a:pt x="48331" y="1094509"/>
                </a:cubicBezTo>
              </a:path>
            </a:pathLst>
          </a:custGeom>
          <a:noFill/>
          <a:ln w="444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8" name="Přímá spojnice se šipkou 7"/>
          <p:cNvCxnSpPr/>
          <p:nvPr/>
        </p:nvCxnSpPr>
        <p:spPr>
          <a:xfrm flipV="1">
            <a:off x="1720341" y="1287456"/>
            <a:ext cx="0" cy="4032448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stCxn id="6" idx="2"/>
          </p:cNvCxnSpPr>
          <p:nvPr/>
        </p:nvCxnSpPr>
        <p:spPr>
          <a:xfrm>
            <a:off x="1753010" y="5311489"/>
            <a:ext cx="7158972" cy="8415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107504" y="1383977"/>
            <a:ext cx="180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FFFF00"/>
                </a:solidFill>
              </a:rPr>
              <a:t>NÁRŮST NAPĚTÍ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7317044" y="5434774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FFFF00"/>
                </a:solidFill>
              </a:rPr>
              <a:t>ČAS</a:t>
            </a:r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296772" y="5434774"/>
            <a:ext cx="8820472" cy="1423226"/>
          </a:xfrm>
        </p:spPr>
        <p:txBody>
          <a:bodyPr>
            <a:normAutofit lnSpcReduction="10000"/>
          </a:bodyPr>
          <a:lstStyle/>
          <a:p>
            <a:r>
              <a:rPr lang="cs-CZ" sz="2800" b="1" i="1" dirty="0">
                <a:solidFill>
                  <a:srgbClr val="FFFF00"/>
                </a:solidFill>
              </a:rPr>
              <a:t>SENZIBILIZACE</a:t>
            </a:r>
            <a:endParaRPr lang="cs-CZ" sz="2800" b="1" dirty="0">
              <a:solidFill>
                <a:srgbClr val="FFFF00"/>
              </a:solidFill>
            </a:endParaRPr>
          </a:p>
          <a:p>
            <a:r>
              <a:rPr lang="cs-CZ" sz="2800" b="1" i="1" dirty="0">
                <a:solidFill>
                  <a:srgbClr val="FFFF00"/>
                </a:solidFill>
              </a:rPr>
              <a:t>HABITUACE</a:t>
            </a:r>
            <a:endParaRPr lang="cs-CZ" sz="2800" b="1" dirty="0">
              <a:solidFill>
                <a:srgbClr val="FFFF00"/>
              </a:solidFill>
            </a:endParaRPr>
          </a:p>
          <a:p>
            <a:r>
              <a:rPr lang="cs-CZ" sz="2800" b="1" i="1" dirty="0">
                <a:solidFill>
                  <a:srgbClr val="FFFF00"/>
                </a:solidFill>
              </a:rPr>
              <a:t>DESENZIBILIZACE</a:t>
            </a:r>
            <a:endParaRPr lang="cs-CZ" sz="2800" b="1" dirty="0">
              <a:solidFill>
                <a:srgbClr val="FFFF00"/>
              </a:solidFill>
            </a:endParaRPr>
          </a:p>
        </p:txBody>
      </p:sp>
      <p:cxnSp>
        <p:nvCxnSpPr>
          <p:cNvPr id="16" name="Přímá spojnice se šipkou 15"/>
          <p:cNvCxnSpPr/>
          <p:nvPr/>
        </p:nvCxnSpPr>
        <p:spPr>
          <a:xfrm flipV="1">
            <a:off x="2915816" y="1628800"/>
            <a:ext cx="576064" cy="864096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3491880" y="1287456"/>
            <a:ext cx="3825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FF00"/>
                </a:solidFill>
              </a:rPr>
              <a:t>KATASTROFICKÉ OČEKÁVÁNÍ</a:t>
            </a:r>
          </a:p>
        </p:txBody>
      </p:sp>
    </p:spTree>
    <p:extLst>
      <p:ext uri="{BB962C8B-B14F-4D97-AF65-F5344CB8AC3E}">
        <p14:creationId xmlns:p14="http://schemas.microsoft.com/office/powerpoint/2010/main" val="30941606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/>
          <a:lstStyle/>
          <a:p>
            <a:r>
              <a:rPr lang="cs-CZ" b="1" dirty="0">
                <a:solidFill>
                  <a:srgbClr val="FFFF00"/>
                </a:solidFill>
              </a:rPr>
              <a:t>METODY KBT PRO DĚTI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EDUKACE</a:t>
            </a:r>
          </a:p>
          <a:p>
            <a:r>
              <a:rPr lang="cs-CZ" b="1" dirty="0">
                <a:solidFill>
                  <a:srgbClr val="FFFF00"/>
                </a:solidFill>
              </a:rPr>
              <a:t>PRÁCE S MYŠLENKAMI</a:t>
            </a:r>
          </a:p>
          <a:p>
            <a:r>
              <a:rPr lang="cs-CZ" b="1" dirty="0">
                <a:solidFill>
                  <a:srgbClr val="FFFF00"/>
                </a:solidFill>
              </a:rPr>
              <a:t>EXPOZICE – IN VIVO, V IMAGINACI</a:t>
            </a:r>
          </a:p>
          <a:p>
            <a:r>
              <a:rPr lang="cs-CZ" b="1" dirty="0">
                <a:solidFill>
                  <a:srgbClr val="FFFF00"/>
                </a:solidFill>
              </a:rPr>
              <a:t>KATASTROFICKÝ SCÉNÁŘ</a:t>
            </a:r>
          </a:p>
          <a:p>
            <a:r>
              <a:rPr lang="cs-CZ" b="1" dirty="0">
                <a:solidFill>
                  <a:srgbClr val="FFFF00"/>
                </a:solidFill>
              </a:rPr>
              <a:t>EXPERIMENTY</a:t>
            </a:r>
          </a:p>
          <a:p>
            <a:r>
              <a:rPr lang="cs-CZ" b="1" dirty="0">
                <a:solidFill>
                  <a:srgbClr val="FFFF00"/>
                </a:solidFill>
              </a:rPr>
              <a:t>HRANÍ ROLÍ</a:t>
            </a:r>
          </a:p>
          <a:p>
            <a:r>
              <a:rPr lang="cs-CZ" b="1" dirty="0">
                <a:solidFill>
                  <a:srgbClr val="FFFF00"/>
                </a:solidFill>
              </a:rPr>
              <a:t>SEBEINSTRUKTÁŽ</a:t>
            </a:r>
          </a:p>
          <a:p>
            <a:r>
              <a:rPr lang="cs-CZ" b="1" dirty="0">
                <a:solidFill>
                  <a:srgbClr val="FFFF00"/>
                </a:solidFill>
              </a:rPr>
              <a:t>UČENÍ PODLE VZORU</a:t>
            </a:r>
          </a:p>
          <a:p>
            <a:r>
              <a:rPr lang="cs-CZ" b="1" dirty="0">
                <a:solidFill>
                  <a:srgbClr val="FFFF00"/>
                </a:solidFill>
              </a:rPr>
              <a:t>FORMOVÁNÍ</a:t>
            </a:r>
          </a:p>
          <a:p>
            <a:r>
              <a:rPr lang="cs-CZ" b="1" dirty="0">
                <a:solidFill>
                  <a:srgbClr val="FFFF00"/>
                </a:solidFill>
              </a:rPr>
              <a:t>ŘETĚZENÍ</a:t>
            </a:r>
          </a:p>
          <a:p>
            <a:r>
              <a:rPr lang="cs-CZ" b="1" dirty="0">
                <a:solidFill>
                  <a:srgbClr val="FFFF00"/>
                </a:solidFill>
              </a:rPr>
              <a:t>ODKLON POZORNOSTI</a:t>
            </a:r>
          </a:p>
          <a:p>
            <a:r>
              <a:rPr lang="cs-CZ" b="1" dirty="0">
                <a:solidFill>
                  <a:srgbClr val="FFFF00"/>
                </a:solidFill>
              </a:rPr>
              <a:t>ODMĚŇOVÁNÍ A SEBEODMĚŇOVÁNÍ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2064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Expozice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>
                <a:solidFill>
                  <a:srgbClr val="FFFF00"/>
                </a:solidFill>
              </a:rPr>
              <a:t>Klára a „</a:t>
            </a:r>
            <a:r>
              <a:rPr lang="cs-CZ" u="sng" dirty="0" err="1">
                <a:solidFill>
                  <a:srgbClr val="FFFF00"/>
                </a:solidFill>
              </a:rPr>
              <a:t>holohlavectví</a:t>
            </a:r>
            <a:r>
              <a:rPr lang="cs-CZ" u="sng" dirty="0">
                <a:solidFill>
                  <a:srgbClr val="FFFF00"/>
                </a:solidFill>
              </a:rPr>
              <a:t>“ (alopecie):</a:t>
            </a:r>
          </a:p>
          <a:p>
            <a:pPr marL="0" indent="0">
              <a:buNone/>
            </a:pPr>
            <a:endParaRPr lang="cs-CZ" sz="1500" u="sng" dirty="0">
              <a:solidFill>
                <a:srgbClr val="FFFF00"/>
              </a:solidFill>
            </a:endParaRPr>
          </a:p>
          <a:p>
            <a:pPr lvl="0"/>
            <a:r>
              <a:rPr lang="cs-CZ" dirty="0">
                <a:solidFill>
                  <a:srgbClr val="FFFF00"/>
                </a:solidFill>
              </a:rPr>
              <a:t>expozice dívání do zrcadla : 10 sec, 20 sec., 30 sec. 1 min., do 5 min.</a:t>
            </a:r>
          </a:p>
          <a:p>
            <a:pPr lvl="0"/>
            <a:r>
              <a:rPr lang="cs-CZ" dirty="0">
                <a:solidFill>
                  <a:srgbClr val="FFFF00"/>
                </a:solidFill>
              </a:rPr>
              <a:t>expozice s odhalováním holé hlavy : ve svém pokoji, po celém domě chodí bez pokrývky hlavy, odkrytí před nejlepší kamarádkou doma, před 5 kamarádkami doma, ponechání části holé hlavy bez zakrytí ve škole – zabezpečení  „tetovací kresbou“ a částečně šátkem.</a:t>
            </a:r>
          </a:p>
          <a:p>
            <a:pPr marL="0" indent="0">
              <a:buNone/>
            </a:pP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1015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"/>
            <a:ext cx="8229600" cy="907498"/>
          </a:xfrm>
        </p:spPr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Experimenty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91264" cy="5688632"/>
          </a:xfrm>
        </p:spPr>
        <p:txBody>
          <a:bodyPr>
            <a:normAutofit fontScale="85000" lnSpcReduction="10000"/>
          </a:bodyPr>
          <a:lstStyle/>
          <a:p>
            <a:r>
              <a:rPr lang="cs-CZ" dirty="0">
                <a:solidFill>
                  <a:srgbClr val="FFFF00"/>
                </a:solidFill>
              </a:rPr>
              <a:t>Jednoduché</a:t>
            </a:r>
          </a:p>
          <a:p>
            <a:r>
              <a:rPr lang="cs-CZ" dirty="0">
                <a:solidFill>
                  <a:srgbClr val="FFFF00"/>
                </a:solidFill>
              </a:rPr>
              <a:t>Přitažlivé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3300" u="sng" dirty="0">
                <a:solidFill>
                  <a:srgbClr val="FFFF00"/>
                </a:solidFill>
              </a:rPr>
              <a:t>Barbora, strach ze zvracení:</a:t>
            </a:r>
            <a:endParaRPr lang="cs-CZ" sz="3300" u="sng" dirty="0"/>
          </a:p>
          <a:p>
            <a:r>
              <a:rPr lang="cs-CZ" i="1" dirty="0">
                <a:solidFill>
                  <a:srgbClr val="FFFF00"/>
                </a:solidFill>
              </a:rPr>
              <a:t>Barbora si  s pomocí maminky  vyrobí  „odpornou </a:t>
            </a:r>
            <a:r>
              <a:rPr lang="cs-CZ" i="1" dirty="0" err="1">
                <a:solidFill>
                  <a:srgbClr val="FFFF00"/>
                </a:solidFill>
              </a:rPr>
              <a:t>zvracecí</a:t>
            </a:r>
            <a:r>
              <a:rPr lang="cs-CZ" i="1" dirty="0">
                <a:solidFill>
                  <a:srgbClr val="FFFF00"/>
                </a:solidFill>
              </a:rPr>
              <a:t>“ směs a pomaže si jí horní část těla a trochu obličej. Bude sledovat, jaké to pro ni bude, včetně chování ostatních. </a:t>
            </a:r>
            <a:endParaRPr lang="cs-CZ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cs-CZ" sz="2100" dirty="0">
                <a:solidFill>
                  <a:srgbClr val="FFFF00"/>
                </a:solidFill>
              </a:rPr>
              <a:t> </a:t>
            </a:r>
          </a:p>
          <a:p>
            <a:pPr marL="0" indent="0">
              <a:buNone/>
            </a:pPr>
            <a:r>
              <a:rPr lang="cs-CZ" u="sng" dirty="0">
                <a:solidFill>
                  <a:srgbClr val="FFFF00"/>
                </a:solidFill>
              </a:rPr>
              <a:t>Anička, strach ze tmy:</a:t>
            </a:r>
          </a:p>
          <a:p>
            <a:r>
              <a:rPr lang="cs-CZ" i="1" dirty="0">
                <a:solidFill>
                  <a:srgbClr val="FFFF00"/>
                </a:solidFill>
              </a:rPr>
              <a:t>Anička si v sobotu dopoledne  po dohodě s rodiči vleze do jejich velké skříně v ložnici, zavře dveře a vydrží tam 1 minutu sedět. Čas si bude sama měřit kuchyňskou minutkou. Bude pozorovat, co se stane.</a:t>
            </a:r>
            <a:endParaRPr lang="cs-CZ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85926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68152"/>
          </a:xfrm>
        </p:spPr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Práce s katastrofickým scénářem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176464"/>
          </a:xfrm>
        </p:spPr>
        <p:txBody>
          <a:bodyPr/>
          <a:lstStyle/>
          <a:p>
            <a:pPr algn="ctr"/>
            <a:r>
              <a:rPr lang="cs-CZ" dirty="0">
                <a:solidFill>
                  <a:srgbClr val="FFFF00"/>
                </a:solidFill>
              </a:rPr>
              <a:t>Katastrofický scénář  </a:t>
            </a:r>
            <a:r>
              <a:rPr lang="cs-CZ" b="1" dirty="0">
                <a:solidFill>
                  <a:srgbClr val="FFFF00"/>
                </a:solidFill>
              </a:rPr>
              <a:t>X</a:t>
            </a:r>
            <a:r>
              <a:rPr lang="cs-CZ" dirty="0">
                <a:solidFill>
                  <a:srgbClr val="FFFF00"/>
                </a:solidFill>
              </a:rPr>
              <a:t>  „Super“ scénář </a:t>
            </a:r>
          </a:p>
          <a:p>
            <a:pPr algn="ctr"/>
            <a:r>
              <a:rPr lang="cs-CZ" dirty="0">
                <a:solidFill>
                  <a:srgbClr val="FFFF00"/>
                </a:solidFill>
              </a:rPr>
              <a:t>Katastrofický scénář s fiktivní postavou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FFFF00"/>
                </a:solidFill>
              </a:rPr>
              <a:t>Využití fiktivní postavy: „..Byl jednou jeden chlapeček a ten se strašně bál psů….“</a:t>
            </a:r>
          </a:p>
          <a:p>
            <a:pPr marL="0" indent="0" algn="ctr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49752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Příklad katastrofického scénáře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i="1" u="sng" dirty="0">
                <a:solidFill>
                  <a:srgbClr val="FFFF00"/>
                </a:solidFill>
              </a:rPr>
              <a:t>11 ti letý Šimon, fobie z vos :</a:t>
            </a:r>
            <a:endParaRPr lang="cs-CZ" u="sng" dirty="0">
              <a:solidFill>
                <a:srgbClr val="FFFF00"/>
              </a:solidFill>
            </a:endParaRPr>
          </a:p>
          <a:p>
            <a:r>
              <a:rPr lang="cs-CZ" i="1" dirty="0">
                <a:solidFill>
                  <a:srgbClr val="FFFF00"/>
                </a:solidFill>
              </a:rPr>
              <a:t>Nejhorší by pro mě bylo, kdybych jel na dovolenou do Japonska, kam se chci strašně podívat, a tam jsem potkal sršně.  Jeli bychom někam do hor a tam v lese by na mě nalítlo hejno sršňů mandarínských, ty v Japonsku žijí. Jejich žihadlo měří 5,5 cm. Pobodali by mě. Nikdo by nezavolal záchranku a jejich jed by na mně rozpustil tkáně. Nejhorší by pro mě byla ta bolestivá smrt. </a:t>
            </a:r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2715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60648"/>
            <a:ext cx="8661648" cy="597666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cs-CZ" b="1" dirty="0"/>
          </a:p>
          <a:p>
            <a:pPr marL="0" indent="0" algn="ctr">
              <a:buNone/>
            </a:pPr>
            <a:endParaRPr lang="cs-CZ" sz="4800" b="1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cs-CZ" sz="11000" b="1" dirty="0">
                <a:solidFill>
                  <a:srgbClr val="FFFF00"/>
                </a:solidFill>
              </a:rPr>
              <a:t>Bát se je normální…nebo ne ?</a:t>
            </a:r>
          </a:p>
          <a:p>
            <a:pPr marL="0" indent="0" algn="ctr">
              <a:buNone/>
            </a:pPr>
            <a:endParaRPr lang="cs-CZ" sz="4000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endParaRPr lang="cs-CZ" sz="4000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endParaRPr lang="cs-CZ" sz="4000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cs-CZ" sz="8000" dirty="0">
                <a:solidFill>
                  <a:srgbClr val="FFFF00"/>
                </a:solidFill>
              </a:rPr>
              <a:t>„Není problém, že máš strach, ale problém je, jestli a jak tě omezuje a jak se při něm chováš.“</a:t>
            </a:r>
          </a:p>
          <a:p>
            <a:pPr marL="0" indent="0" algn="ctr">
              <a:buNone/>
            </a:pPr>
            <a:endParaRPr lang="cs-CZ" sz="8000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cs-CZ" sz="8000" dirty="0">
                <a:solidFill>
                  <a:srgbClr val="FFFF00"/>
                </a:solidFill>
              </a:rPr>
              <a:t>„Nemusíš zvládnout všechny mety. Stačí řešit takové strachy, které tě omezují v běžném denním fungování.“</a:t>
            </a:r>
          </a:p>
          <a:p>
            <a:pPr marL="0" indent="0" algn="ctr">
              <a:buNone/>
            </a:pPr>
            <a:endParaRPr lang="cs-CZ" sz="4000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endParaRPr lang="cs-CZ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584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Příklad „super“ scénáře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496944" cy="5112568"/>
          </a:xfrm>
        </p:spPr>
        <p:txBody>
          <a:bodyPr>
            <a:normAutofit/>
          </a:bodyPr>
          <a:lstStyle/>
          <a:p>
            <a:r>
              <a:rPr lang="cs-CZ" i="1" dirty="0">
                <a:solidFill>
                  <a:srgbClr val="FFFF00"/>
                </a:solidFill>
              </a:rPr>
              <a:t>Kdybych jel na dovolenou do Japonska a šel bych do hor. Díval bych se kolem a uviděl bych sršně a jejich hnízdo, vzal bych nohy na ramena a utíkal bych pryč.  Cesta by vedla z kopce dolů, tak bych utíkal strašně rychle a sršni by mě nechytli. A kdybych náhodou dostal žihadlo, tak by mě někdo našel, protože bych šel po turistické cestě a byl bych skoro dole z kopce.  Určitě by zavolal záchranku, než bych se rozpustil.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9009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672CFBD-7C2C-0C0B-EA46-62BF5C11A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FFFF00"/>
                </a:solidFill>
              </a:rPr>
              <a:t>Přepis strachů a úzkostí</a:t>
            </a:r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FDBBCDE0-7E84-BEB7-6082-9F2ACD97283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00200"/>
            <a:ext cx="3639600" cy="5083224"/>
          </a:xfrm>
        </p:spPr>
      </p:pic>
      <p:pic>
        <p:nvPicPr>
          <p:cNvPr id="10" name="Zástupný obsah 9">
            <a:extLst>
              <a:ext uri="{FF2B5EF4-FFF2-40B4-BE49-F238E27FC236}">
                <a16:creationId xmlns:a16="http://schemas.microsoft.com/office/drawing/2014/main" id="{E232E1EE-75E9-F2EC-E326-5FE004CF424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8369" y="1600200"/>
            <a:ext cx="3704361" cy="5083224"/>
          </a:xfrm>
        </p:spPr>
      </p:pic>
    </p:spTree>
    <p:extLst>
      <p:ext uri="{BB962C8B-B14F-4D97-AF65-F5344CB8AC3E}">
        <p14:creationId xmlns:p14="http://schemas.microsoft.com/office/powerpoint/2010/main" val="701237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672CFBD-7C2C-0C0B-EA46-62BF5C11A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FFFF00"/>
                </a:solidFill>
              </a:rPr>
              <a:t>Přepis strachů a úzkostí</a:t>
            </a:r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FDBBCDE0-7E84-BEB7-6082-9F2ACD97283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7200" y="1600200"/>
            <a:ext cx="3639600" cy="5083224"/>
          </a:xfrm>
        </p:spPr>
      </p:pic>
      <p:pic>
        <p:nvPicPr>
          <p:cNvPr id="10" name="Zástupný obsah 9">
            <a:extLst>
              <a:ext uri="{FF2B5EF4-FFF2-40B4-BE49-F238E27FC236}">
                <a16:creationId xmlns:a16="http://schemas.microsoft.com/office/drawing/2014/main" id="{E232E1EE-75E9-F2EC-E326-5FE004CF424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28471" y="1571846"/>
            <a:ext cx="3704361" cy="5083224"/>
          </a:xfrm>
        </p:spPr>
      </p:pic>
    </p:spTree>
    <p:extLst>
      <p:ext uri="{BB962C8B-B14F-4D97-AF65-F5344CB8AC3E}">
        <p14:creationId xmlns:p14="http://schemas.microsoft.com/office/powerpoint/2010/main" val="3087088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D338C3-FBA5-9424-CF04-583740A17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02634"/>
          </a:xfrm>
        </p:spPr>
        <p:txBody>
          <a:bodyPr/>
          <a:lstStyle/>
          <a:p>
            <a:endParaRPr lang="cs-CZ" dirty="0">
              <a:solidFill>
                <a:srgbClr val="FFFF00"/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349A897-2165-BFAE-CD45-AB88FC8943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762822"/>
            <a:ext cx="3240360" cy="432048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7A21B6F3-260C-9DAF-866D-14C87D1D28FD}"/>
              </a:ext>
            </a:extLst>
          </p:cNvPr>
          <p:cNvSpPr txBox="1"/>
          <p:nvPr/>
        </p:nvSpPr>
        <p:spPr>
          <a:xfrm>
            <a:off x="3059832" y="1033572"/>
            <a:ext cx="490171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dirty="0">
                <a:solidFill>
                  <a:srgbClr val="FFFF00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095752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/>
          <a:lstStyle/>
          <a:p>
            <a:r>
              <a:rPr lang="cs-CZ" b="1" dirty="0">
                <a:solidFill>
                  <a:srgbClr val="FFFF00"/>
                </a:solidFill>
              </a:rPr>
              <a:t>Co na to děti ?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435280" cy="5112568"/>
          </a:xfrm>
        </p:spPr>
        <p:txBody>
          <a:bodyPr/>
          <a:lstStyle/>
          <a:p>
            <a:r>
              <a:rPr lang="cs-CZ" b="1" i="1" dirty="0">
                <a:solidFill>
                  <a:srgbClr val="FFFF00"/>
                </a:solidFill>
              </a:rPr>
              <a:t>„ Já se bojím tmy, ale jenom trochu ..“</a:t>
            </a:r>
            <a:endParaRPr lang="cs-CZ" b="1" dirty="0">
              <a:solidFill>
                <a:srgbClr val="FFFF00"/>
              </a:solidFill>
            </a:endParaRPr>
          </a:p>
          <a:p>
            <a:r>
              <a:rPr lang="cs-CZ" i="1" dirty="0">
                <a:solidFill>
                  <a:srgbClr val="FFFF00"/>
                </a:solidFill>
              </a:rPr>
              <a:t>Jak trochu? </a:t>
            </a:r>
            <a:endParaRPr lang="cs-CZ" dirty="0">
              <a:solidFill>
                <a:srgbClr val="FFFF00"/>
              </a:solidFill>
            </a:endParaRPr>
          </a:p>
          <a:p>
            <a:r>
              <a:rPr lang="cs-CZ" b="1" i="1" dirty="0">
                <a:solidFill>
                  <a:srgbClr val="FFFF00"/>
                </a:solidFill>
              </a:rPr>
              <a:t>„ No, jenom v noci, když mám jít spát nebo když jdu na záchod “.</a:t>
            </a:r>
            <a:endParaRPr lang="cs-CZ" b="1" dirty="0">
              <a:solidFill>
                <a:srgbClr val="FFFF00"/>
              </a:solidFill>
            </a:endParaRPr>
          </a:p>
          <a:p>
            <a:r>
              <a:rPr lang="cs-CZ" i="1" dirty="0">
                <a:solidFill>
                  <a:srgbClr val="FFFF00"/>
                </a:solidFill>
              </a:rPr>
              <a:t>A co děláš, když je tma? </a:t>
            </a:r>
            <a:endParaRPr lang="cs-CZ" dirty="0">
              <a:solidFill>
                <a:srgbClr val="FFFF00"/>
              </a:solidFill>
            </a:endParaRPr>
          </a:p>
          <a:p>
            <a:r>
              <a:rPr lang="cs-CZ" b="1" i="1" dirty="0">
                <a:solidFill>
                  <a:srgbClr val="FFFF00"/>
                </a:solidFill>
              </a:rPr>
              <a:t>„Volám mámu, ona je u mě nebo jdu k ní do postele, bez ní neusnu...vždycky vzbudím mámu nebo tátu a oni jdou na záchod se mnou“.</a:t>
            </a:r>
            <a:endParaRPr lang="cs-CZ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840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FF00"/>
                </a:solidFill>
              </a:rPr>
              <a:t>Co na to rodiče ? </a:t>
            </a:r>
            <a:br>
              <a:rPr lang="cs-CZ" dirty="0">
                <a:solidFill>
                  <a:srgbClr val="FFFF00"/>
                </a:solidFill>
              </a:rPr>
            </a:b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604" y="1615406"/>
            <a:ext cx="8928992" cy="5242594"/>
          </a:xfrm>
        </p:spPr>
        <p:txBody>
          <a:bodyPr>
            <a:normAutofit fontScale="47500" lnSpcReduction="20000"/>
          </a:bodyPr>
          <a:lstStyle/>
          <a:p>
            <a:r>
              <a:rPr lang="cs-CZ" sz="4400" b="1" i="1" dirty="0">
                <a:solidFill>
                  <a:srgbClr val="FFFF00"/>
                </a:solidFill>
              </a:rPr>
              <a:t>„Je to strašné! Chce, abych s ní byla, dokud jí trénink neskončí, jinak asi tak dvacetkrát volá, kde jsem….a chce, abych jí slíbila, že se nic nestane….“ </a:t>
            </a:r>
          </a:p>
          <a:p>
            <a:endParaRPr lang="cs-CZ" sz="4400" b="1" i="1" dirty="0">
              <a:solidFill>
                <a:srgbClr val="FFFF00"/>
              </a:solidFill>
            </a:endParaRPr>
          </a:p>
          <a:p>
            <a:r>
              <a:rPr lang="cs-CZ" sz="4400" b="1" i="1" dirty="0">
                <a:solidFill>
                  <a:srgbClr val="FFFF00"/>
                </a:solidFill>
              </a:rPr>
              <a:t>„Zkoušeli jsme to po dobrém i po zlém a nic nepomáhá…! Pořád dělá scény, už když vidí psa v dálce.“ </a:t>
            </a:r>
          </a:p>
          <a:p>
            <a:endParaRPr lang="cs-CZ" sz="4400" b="1" i="1" dirty="0">
              <a:solidFill>
                <a:srgbClr val="FFFF00"/>
              </a:solidFill>
            </a:endParaRPr>
          </a:p>
          <a:p>
            <a:r>
              <a:rPr lang="cs-CZ" sz="4400" b="1" i="1" dirty="0">
                <a:solidFill>
                  <a:srgbClr val="FFFF00"/>
                </a:solidFill>
              </a:rPr>
              <a:t>„Je nám ho hrozně líto, jak se bojí sám usínat v pokoji…bojíme se, abychom mu nějak neublížili“.</a:t>
            </a:r>
          </a:p>
          <a:p>
            <a:pPr marL="0" indent="0">
              <a:buNone/>
            </a:pPr>
            <a:endParaRPr lang="cs-CZ" sz="4400" b="1" i="1" dirty="0">
              <a:solidFill>
                <a:srgbClr val="FFFF00"/>
              </a:solidFill>
            </a:endParaRPr>
          </a:p>
          <a:p>
            <a:r>
              <a:rPr lang="cs-CZ" sz="4400" b="1" i="1" dirty="0">
                <a:solidFill>
                  <a:srgbClr val="FFFF00"/>
                </a:solidFill>
              </a:rPr>
              <a:t>„ Pořád mu to vysvětlujeme, že se musí chodit do školy, ale nefunguje to, ani se mu nedivíme, že se bojí,  když byl šikanovaný .“</a:t>
            </a:r>
          </a:p>
          <a:p>
            <a:pPr marL="0" indent="0">
              <a:buNone/>
            </a:pPr>
            <a:endParaRPr lang="cs-CZ" sz="4400" b="1" i="1" dirty="0">
              <a:solidFill>
                <a:srgbClr val="FFFF00"/>
              </a:solidFill>
            </a:endParaRPr>
          </a:p>
          <a:p>
            <a:r>
              <a:rPr lang="cs-CZ" sz="4400" b="1" i="1" dirty="0">
                <a:solidFill>
                  <a:srgbClr val="FFFF00"/>
                </a:solidFill>
              </a:rPr>
              <a:t>„Bojí se, že se něco stane…já tomu rozumím, já se toho vlastně  bojím taky.“</a:t>
            </a:r>
          </a:p>
          <a:p>
            <a:endParaRPr lang="cs-CZ" sz="4400" b="1" i="1" dirty="0">
              <a:solidFill>
                <a:srgbClr val="FFFF00"/>
              </a:solidFill>
            </a:endParaRPr>
          </a:p>
          <a:p>
            <a:r>
              <a:rPr lang="cs-CZ" sz="4400" b="1" i="1" dirty="0">
                <a:solidFill>
                  <a:srgbClr val="FFFF00"/>
                </a:solidFill>
              </a:rPr>
              <a:t>„Do školy nemůže, bojí se lidí, pořád pro ni jezdí záchranka, jak je jí špatně“.</a:t>
            </a:r>
            <a:endParaRPr lang="cs-CZ" sz="44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3880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FF00"/>
                </a:solidFill>
              </a:rPr>
              <a:t>„Úzkostné poruchy jsou nejčastější psychiatrickou </a:t>
            </a:r>
          </a:p>
          <a:p>
            <a:pPr marL="0" indent="0">
              <a:buNone/>
            </a:pPr>
            <a:r>
              <a:rPr lang="cs-CZ" dirty="0">
                <a:solidFill>
                  <a:srgbClr val="FFFF00"/>
                </a:solidFill>
              </a:rPr>
              <a:t> diagnózou u dětí školního věku…“ </a:t>
            </a:r>
          </a:p>
          <a:p>
            <a:pPr marL="0" indent="0" algn="r">
              <a:buNone/>
            </a:pPr>
            <a:r>
              <a:rPr lang="cs-CZ" dirty="0">
                <a:solidFill>
                  <a:srgbClr val="FFFF00"/>
                </a:solidFill>
              </a:rPr>
              <a:t>      (</a:t>
            </a:r>
            <a:r>
              <a:rPr lang="cs-CZ" dirty="0" err="1">
                <a:solidFill>
                  <a:srgbClr val="FFFF00"/>
                </a:solidFill>
              </a:rPr>
              <a:t>Costello</a:t>
            </a:r>
            <a:r>
              <a:rPr lang="cs-CZ" dirty="0">
                <a:solidFill>
                  <a:srgbClr val="FFFF00"/>
                </a:solidFill>
              </a:rPr>
              <a:t>, Ether, </a:t>
            </a:r>
            <a:r>
              <a:rPr lang="cs-CZ" dirty="0" err="1">
                <a:solidFill>
                  <a:srgbClr val="FFFF00"/>
                </a:solidFill>
              </a:rPr>
              <a:t>Angold</a:t>
            </a:r>
            <a:r>
              <a:rPr lang="cs-CZ" dirty="0">
                <a:solidFill>
                  <a:srgbClr val="FFFF00"/>
                </a:solidFill>
              </a:rPr>
              <a:t>, 2005 in Kosová, 2010)</a:t>
            </a:r>
          </a:p>
          <a:p>
            <a:pPr marL="0" indent="0">
              <a:buNone/>
            </a:pPr>
            <a:endParaRPr lang="cs-CZ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cs-CZ" sz="3800" dirty="0">
                <a:solidFill>
                  <a:srgbClr val="FFFF00"/>
                </a:solidFill>
              </a:rPr>
              <a:t>Tlak na výkon  se současným výskytem nadměrně ochranitelského výchovného přístupu</a:t>
            </a:r>
          </a:p>
          <a:p>
            <a:pPr marL="0" indent="0" algn="ctr">
              <a:buNone/>
            </a:pPr>
            <a:endParaRPr lang="cs-CZ" sz="3800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endParaRPr lang="cs-CZ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endParaRPr lang="cs-CZ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cs-CZ" dirty="0">
                <a:solidFill>
                  <a:srgbClr val="FFFF00"/>
                </a:solidFill>
              </a:rPr>
              <a:t>                   </a:t>
            </a:r>
          </a:p>
          <a:p>
            <a:endParaRPr lang="cs-CZ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FFFF00"/>
              </a:solidFill>
            </a:endParaRPr>
          </a:p>
          <a:p>
            <a:r>
              <a:rPr lang="cs-CZ" dirty="0">
                <a:solidFill>
                  <a:srgbClr val="FFFF00"/>
                </a:solidFill>
              </a:rPr>
              <a:t>Úzkostný, </a:t>
            </a:r>
            <a:r>
              <a:rPr lang="cs-CZ" dirty="0" err="1">
                <a:solidFill>
                  <a:srgbClr val="FFFF00"/>
                </a:solidFill>
              </a:rPr>
              <a:t>hyperprotektivní</a:t>
            </a:r>
            <a:r>
              <a:rPr lang="cs-CZ" dirty="0">
                <a:solidFill>
                  <a:srgbClr val="FFFF00"/>
                </a:solidFill>
              </a:rPr>
              <a:t>  rodič</a:t>
            </a:r>
          </a:p>
          <a:p>
            <a:r>
              <a:rPr lang="cs-CZ" dirty="0">
                <a:solidFill>
                  <a:srgbClr val="FFFF00"/>
                </a:solidFill>
              </a:rPr>
              <a:t>Náročné životní situace – p. přizpůsobení – rozvoj úzkostných poruch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860032" y="3491345"/>
            <a:ext cx="33123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FFFF00"/>
                </a:solidFill>
              </a:rPr>
              <a:t>Snížení schopnosti sociálního </a:t>
            </a:r>
          </a:p>
          <a:p>
            <a:pPr algn="ctr"/>
            <a:r>
              <a:rPr lang="cs-CZ" sz="2400" dirty="0">
                <a:solidFill>
                  <a:srgbClr val="FFFF00"/>
                </a:solidFill>
              </a:rPr>
              <a:t>přizpůsobení se okolí</a:t>
            </a:r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958993" y="3645024"/>
            <a:ext cx="26642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dirty="0">
                <a:solidFill>
                  <a:srgbClr val="FFFF00"/>
                </a:solidFill>
              </a:rPr>
              <a:t>Snížení frustrační odolnosti</a:t>
            </a:r>
          </a:p>
        </p:txBody>
      </p:sp>
      <p:sp>
        <p:nvSpPr>
          <p:cNvPr id="7" name="Šipka dolů 6"/>
          <p:cNvSpPr/>
          <p:nvPr/>
        </p:nvSpPr>
        <p:spPr>
          <a:xfrm rot="2892909">
            <a:off x="3442700" y="2906922"/>
            <a:ext cx="576064" cy="9637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lů 7"/>
          <p:cNvSpPr/>
          <p:nvPr/>
        </p:nvSpPr>
        <p:spPr>
          <a:xfrm rot="19108600">
            <a:off x="4539698" y="2928901"/>
            <a:ext cx="576064" cy="9150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674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363272" cy="590465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u="sng" dirty="0">
                <a:solidFill>
                  <a:srgbClr val="FFFF00"/>
                </a:solidFill>
              </a:rPr>
              <a:t>Strach a úzkost z vývojového hlediska </a:t>
            </a:r>
          </a:p>
          <a:p>
            <a:pPr marL="0" indent="0">
              <a:buNone/>
            </a:pPr>
            <a:endParaRPr lang="cs-CZ" sz="1300" u="sng" dirty="0">
              <a:solidFill>
                <a:srgbClr val="FFFF00"/>
              </a:solidFill>
            </a:endParaRPr>
          </a:p>
          <a:p>
            <a:r>
              <a:rPr lang="cs-CZ" dirty="0">
                <a:solidFill>
                  <a:srgbClr val="FFFF00"/>
                </a:solidFill>
              </a:rPr>
              <a:t>7.- 8. měsíc : strach z odloučení a strach z cizích lidí (do konce 3. roku)</a:t>
            </a:r>
          </a:p>
          <a:p>
            <a:r>
              <a:rPr lang="cs-CZ" dirty="0">
                <a:solidFill>
                  <a:srgbClr val="FFFF00"/>
                </a:solidFill>
              </a:rPr>
              <a:t>4.-5. rok : zmnožení různých strachů fobického charakteru</a:t>
            </a:r>
          </a:p>
          <a:p>
            <a:r>
              <a:rPr lang="cs-CZ" dirty="0">
                <a:solidFill>
                  <a:srgbClr val="FFFF00"/>
                </a:solidFill>
              </a:rPr>
              <a:t>9.- 11. rok : strach ze tmy, ze smrti</a:t>
            </a:r>
          </a:p>
          <a:p>
            <a:r>
              <a:rPr lang="cs-CZ" dirty="0">
                <a:solidFill>
                  <a:srgbClr val="FFFF00"/>
                </a:solidFill>
              </a:rPr>
              <a:t>po 11. roce : sociální úzkosti a strachy (počátky kritiky vlastního zevnějšku), rozvoj OCD</a:t>
            </a:r>
          </a:p>
          <a:p>
            <a:pPr marL="0" indent="0">
              <a:buNone/>
            </a:pPr>
            <a:endParaRPr lang="cs-CZ" sz="1800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cs-CZ" sz="18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cs-CZ" u="sng" dirty="0">
                <a:solidFill>
                  <a:srgbClr val="FFFF00"/>
                </a:solidFill>
              </a:rPr>
              <a:t>Některé vývojové aspekty :</a:t>
            </a:r>
            <a:r>
              <a:rPr lang="cs-CZ" dirty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endParaRPr lang="cs-CZ" sz="1300" dirty="0">
              <a:solidFill>
                <a:srgbClr val="FFFF00"/>
              </a:solidFill>
            </a:endParaRPr>
          </a:p>
          <a:p>
            <a:r>
              <a:rPr lang="cs-CZ" dirty="0">
                <a:solidFill>
                  <a:srgbClr val="FFFF00"/>
                </a:solidFill>
              </a:rPr>
              <a:t>vývojové aspekty myšlení – 11. a 12. rokem st. formálních operací</a:t>
            </a:r>
          </a:p>
          <a:p>
            <a:r>
              <a:rPr lang="cs-CZ" dirty="0">
                <a:solidFill>
                  <a:srgbClr val="FFFF00"/>
                </a:solidFill>
              </a:rPr>
              <a:t>hovor k sobě nahlas : cca od 4,5 let</a:t>
            </a:r>
          </a:p>
          <a:p>
            <a:r>
              <a:rPr lang="cs-CZ" dirty="0">
                <a:solidFill>
                  <a:srgbClr val="FFFF00"/>
                </a:solidFill>
              </a:rPr>
              <a:t>hovor v „duchu“ : od 6 – 7 let</a:t>
            </a:r>
          </a:p>
          <a:p>
            <a:r>
              <a:rPr lang="cs-CZ" dirty="0">
                <a:solidFill>
                  <a:srgbClr val="FFFF00"/>
                </a:solidFill>
              </a:rPr>
              <a:t>sebereflexe od 12 let, jednoduché monitorování od 9 let</a:t>
            </a:r>
          </a:p>
        </p:txBody>
      </p:sp>
    </p:spTree>
    <p:extLst>
      <p:ext uri="{BB962C8B-B14F-4D97-AF65-F5344CB8AC3E}">
        <p14:creationId xmlns:p14="http://schemas.microsoft.com/office/powerpoint/2010/main" val="444887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u="sng" dirty="0">
                <a:solidFill>
                  <a:srgbClr val="FFFF00"/>
                </a:solidFill>
              </a:rPr>
              <a:t>Úzkostných poruchy u dětí </a:t>
            </a:r>
          </a:p>
          <a:p>
            <a:pPr marL="0" indent="0">
              <a:buNone/>
            </a:pPr>
            <a:endParaRPr lang="cs-CZ" sz="1100" dirty="0">
              <a:solidFill>
                <a:srgbClr val="FFFF00"/>
              </a:solidFill>
            </a:endParaRPr>
          </a:p>
          <a:p>
            <a:pPr lvl="0"/>
            <a:r>
              <a:rPr lang="cs-CZ" dirty="0">
                <a:solidFill>
                  <a:srgbClr val="FFFF00"/>
                </a:solidFill>
              </a:rPr>
              <a:t>difúzní charakter</a:t>
            </a:r>
          </a:p>
          <a:p>
            <a:pPr lvl="0"/>
            <a:r>
              <a:rPr lang="cs-CZ" dirty="0">
                <a:solidFill>
                  <a:srgbClr val="FFFF00"/>
                </a:solidFill>
              </a:rPr>
              <a:t>stěhovavé</a:t>
            </a:r>
          </a:p>
          <a:p>
            <a:pPr lvl="0"/>
            <a:r>
              <a:rPr lang="cs-CZ" dirty="0">
                <a:solidFill>
                  <a:srgbClr val="FFFF00"/>
                </a:solidFill>
              </a:rPr>
              <a:t>kolísavější průběh</a:t>
            </a:r>
          </a:p>
          <a:p>
            <a:pPr lvl="0"/>
            <a:r>
              <a:rPr lang="cs-CZ" dirty="0">
                <a:solidFill>
                  <a:srgbClr val="FFFF00"/>
                </a:solidFill>
              </a:rPr>
              <a:t>často tendence k masivnímu somatickému doprovodu</a:t>
            </a:r>
          </a:p>
          <a:p>
            <a:pPr marL="0" indent="0">
              <a:buNone/>
            </a:pPr>
            <a:endParaRPr lang="cs-CZ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cs-CZ" u="sng" dirty="0">
                <a:solidFill>
                  <a:srgbClr val="FFFF00"/>
                </a:solidFill>
              </a:rPr>
              <a:t>Indikace terapie: </a:t>
            </a:r>
          </a:p>
          <a:p>
            <a:pPr marL="0" indent="0">
              <a:buNone/>
            </a:pPr>
            <a:endParaRPr lang="cs-CZ" sz="1100" u="sng" dirty="0">
              <a:solidFill>
                <a:srgbClr val="FFFF00"/>
              </a:solidFill>
            </a:endParaRPr>
          </a:p>
          <a:p>
            <a:r>
              <a:rPr lang="cs-CZ" dirty="0">
                <a:solidFill>
                  <a:srgbClr val="FFFF00"/>
                </a:solidFill>
              </a:rPr>
              <a:t>Když omezují a narušují běžné denní fungování dítěte.</a:t>
            </a:r>
          </a:p>
          <a:p>
            <a:r>
              <a:rPr lang="cs-CZ" dirty="0">
                <a:solidFill>
                  <a:srgbClr val="FFFF00"/>
                </a:solidFill>
              </a:rPr>
              <a:t>Jsou dlouhodobé a dítě vyčerpávají.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3297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6851104" cy="994122"/>
          </a:xfrm>
        </p:spPr>
        <p:txBody>
          <a:bodyPr>
            <a:normAutofit/>
          </a:bodyPr>
          <a:lstStyle/>
          <a:p>
            <a:pPr algn="l"/>
            <a:r>
              <a:rPr lang="cs-CZ" u="sng" dirty="0">
                <a:solidFill>
                  <a:srgbClr val="FFFF00"/>
                </a:solidFill>
              </a:rPr>
              <a:t>Rodiče úzkostných dětí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412776"/>
            <a:ext cx="8856984" cy="479023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5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                      </a:t>
            </a:r>
          </a:p>
          <a:p>
            <a:endParaRPr lang="cs-CZ" sz="2800" dirty="0"/>
          </a:p>
          <a:p>
            <a:r>
              <a:rPr lang="cs-CZ" sz="2800" dirty="0">
                <a:solidFill>
                  <a:srgbClr val="FFFF00"/>
                </a:solidFill>
              </a:rPr>
              <a:t>Speciální skupina : </a:t>
            </a:r>
          </a:p>
          <a:p>
            <a:pPr marL="0" indent="0">
              <a:buNone/>
            </a:pPr>
            <a:r>
              <a:rPr lang="cs-CZ" sz="2800" dirty="0"/>
              <a:t>    </a:t>
            </a:r>
            <a:r>
              <a:rPr lang="cs-CZ" sz="2800" dirty="0">
                <a:solidFill>
                  <a:srgbClr val="FFFF00"/>
                </a:solidFill>
              </a:rPr>
              <a:t>Rodiče chronicky nemocných a postižených dětí  -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FFFF00"/>
                </a:solidFill>
              </a:rPr>
              <a:t>    „terapeutická pokora“.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1772816"/>
            <a:ext cx="86409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000" b="1" dirty="0">
                <a:solidFill>
                  <a:srgbClr val="FFFF00"/>
                </a:solidFill>
              </a:rPr>
              <a:t>Vždy je  nutné posílit pocit rodičovské kompetentnosti a minimalizovat pocity viny či studu !</a:t>
            </a:r>
          </a:p>
          <a:p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094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FF00"/>
                </a:solidFill>
              </a:rPr>
              <a:t>Předpoklady KBT u dětí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>
                <a:solidFill>
                  <a:srgbClr val="FFFF00"/>
                </a:solidFill>
              </a:rPr>
              <a:t>U dítěte: </a:t>
            </a:r>
          </a:p>
          <a:p>
            <a:pPr lvl="0"/>
            <a:r>
              <a:rPr lang="cs-CZ" dirty="0">
                <a:solidFill>
                  <a:srgbClr val="FFFF00"/>
                </a:solidFill>
              </a:rPr>
              <a:t>Věk  minimálně od 9 let (některé děti od 7 let) </a:t>
            </a:r>
          </a:p>
          <a:p>
            <a:pPr lvl="0"/>
            <a:r>
              <a:rPr lang="cs-CZ" dirty="0">
                <a:solidFill>
                  <a:srgbClr val="FFFF00"/>
                </a:solidFill>
              </a:rPr>
              <a:t>Alespoň průměrná inteligence</a:t>
            </a:r>
          </a:p>
          <a:p>
            <a:pPr lvl="0"/>
            <a:r>
              <a:rPr lang="cs-CZ" dirty="0">
                <a:solidFill>
                  <a:srgbClr val="FFFF00"/>
                </a:solidFill>
              </a:rPr>
              <a:t>Spolupracující rodiče</a:t>
            </a:r>
          </a:p>
          <a:p>
            <a:pPr lvl="0"/>
            <a:r>
              <a:rPr lang="cs-CZ" dirty="0">
                <a:solidFill>
                  <a:srgbClr val="FFFF00"/>
                </a:solidFill>
              </a:rPr>
              <a:t>Motivované pro terapii</a:t>
            </a:r>
          </a:p>
          <a:p>
            <a:pPr lvl="0"/>
            <a:r>
              <a:rPr lang="cs-CZ" dirty="0">
                <a:solidFill>
                  <a:srgbClr val="FFFF00"/>
                </a:solidFill>
              </a:rPr>
              <a:t>Zajistit čas na terapii</a:t>
            </a:r>
          </a:p>
          <a:p>
            <a:pPr marL="0" indent="0">
              <a:buNone/>
            </a:pP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7642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1163</Words>
  <Application>Microsoft Office PowerPoint</Application>
  <PresentationFormat>Předvádění na obrazovce (4:3)</PresentationFormat>
  <Paragraphs>165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6" baseType="lpstr">
      <vt:lpstr>Arial</vt:lpstr>
      <vt:lpstr>Calibri</vt:lpstr>
      <vt:lpstr>Motiv systému Office</vt:lpstr>
      <vt:lpstr> Jak se krotí úzkosti aneb Co se strachem, který zlobí </vt:lpstr>
      <vt:lpstr>Prezentace aplikace PowerPoint</vt:lpstr>
      <vt:lpstr>Co na to děti ? </vt:lpstr>
      <vt:lpstr>Co na to rodiče ?  </vt:lpstr>
      <vt:lpstr>Prezentace aplikace PowerPoint</vt:lpstr>
      <vt:lpstr>Prezentace aplikace PowerPoint</vt:lpstr>
      <vt:lpstr>Prezentace aplikace PowerPoint</vt:lpstr>
      <vt:lpstr>Rodiče úzkostných dětí</vt:lpstr>
      <vt:lpstr>Předpoklady KBT u dětí</vt:lpstr>
      <vt:lpstr>Prezentace aplikace PowerPoint</vt:lpstr>
      <vt:lpstr>KBT vyšetření </vt:lpstr>
      <vt:lpstr> Edukace dítěte o fungování premisy kognitivní teorie :  „A-B-C“ </vt:lpstr>
      <vt:lpstr>BLUDNÝ KRUH ÚZKOSTI</vt:lpstr>
      <vt:lpstr>KŘIVKA ÚZKOSTI</vt:lpstr>
      <vt:lpstr>METODY KBT PRO DĚTI</vt:lpstr>
      <vt:lpstr>Expozice</vt:lpstr>
      <vt:lpstr>Experimenty</vt:lpstr>
      <vt:lpstr>Práce s katastrofickým scénářem </vt:lpstr>
      <vt:lpstr>Příklad katastrofického scénáře</vt:lpstr>
      <vt:lpstr>Příklad „super“ scénáře</vt:lpstr>
      <vt:lpstr>Přepis strachů a úzkostí</vt:lpstr>
      <vt:lpstr>Přepis strachů a úzkostí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Jiří Kopárek</dc:creator>
  <cp:lastModifiedBy>Monika Kopárková</cp:lastModifiedBy>
  <cp:revision>27</cp:revision>
  <dcterms:created xsi:type="dcterms:W3CDTF">2012-03-20T17:58:28Z</dcterms:created>
  <dcterms:modified xsi:type="dcterms:W3CDTF">2023-09-08T15:10:43Z</dcterms:modified>
</cp:coreProperties>
</file>