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62" autoAdjust="0"/>
  </p:normalViewPr>
  <p:slideViewPr>
    <p:cSldViewPr snapToGrid="0">
      <p:cViewPr varScale="1">
        <p:scale>
          <a:sx n="80" d="100"/>
          <a:sy n="80" d="100"/>
        </p:scale>
        <p:origin x="17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2:52:28.80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0,'22359'0'0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2:52:41.1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320 77,'-5'0,"-8"0,-8 0,-5 0,-4 6,-3 1,-1 6,-1 0,0-2,6-8,8-11,7-9,6-8,5-5,-3 2,0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2:52:53.0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0,'22493'0'0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B1654-7D9D-41CB-AAAA-F103AB967F99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A803C-07D8-4F7B-BBE6-5FA2208A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81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42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Zdroj ÚZIS: Onemocnění s diagnózou K50, K51, K52, v roce 2022…7 061 hospitalizací, v roce 2023…6 905 hospitalizací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6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Celkový počet pacientů s onemocněním zažívacího traktu (např. IBD + onemocnění slinivky břišní, po operacích střev a  žlučníku), kteří se léčili v lázních na náklady zdravotního pojištění. Celkový počet v časové ose již několik let stagnuje a nedochází k nárůstu.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05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Nemocní s IBD tvoří téměř 50% dospělých léčených v lázních s onemocněním trávicího traktu, zatímco podíl dětí a dorostu dosahuje téměř 85 %.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6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Výpočet je orientační, nezohledňuje např. zkrácení pobytu ze zdravotních důvodů nebo naopak prodloužení pobytu dle vyhlášky atd., zároveň úhrada za ubytování se může u jednotlivých lázní mírně lišit na základě odlišných ubytovacích standardů.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72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E6E46-2654-1619-8B92-5D4409DD8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289D458-E1CD-43CC-221F-9EAFBC89E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67C970A-6EA0-2C3F-DBD6-D802D81E2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Výpočet je orientační, nezohledňuje např. zkrácení pobytu ze zdravotních důvodů nebo naopak prodloužení pobytu dle vyhlášky atd., zároveň úhrada za ubytování se může u jednotlivých lázní mírně lišit na základě odlišných ubytovacích standardů.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CE5730-18AB-D5AC-4680-0D4D069F5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5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Vyhláška č. 2/2015 Sb., o stanovení odborných kritérií a dalších náležitostí pro poskytování lázeňské léčebně‑rehabilitační péče platná od 01.07. 2025 výrazně zjednodušuje vypsání Návrhu na lázně </a:t>
            </a:r>
          </a:p>
          <a:p>
            <a:endParaRPr lang="cs-CZ" dirty="0"/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Vypouští se například tyto podmínky: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všechny osoby starší 40 let prošly vyšetřením EKG (EKG se týká jen pacientů kardiovaskulárním onemocněním 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všech pacientů nad 70 let nebo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polymorbidně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pak povinné stanovisko internisty či geriatra nahradí stanovisko lékaře, který pacienta ošetřuje pro chronické onemocnění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vyhláška také zavádí možnost nahradit veškerá vyšetření a dokládání podmínek již existujícími zprávami o vyšetření u doporučujícího lékaře (případně praktického lékaře, pokud dokumentace není kompletní).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1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Takto ideálního pacienta s IBD v Karlových Varech vytvořila umělá inteligence…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A803C-07D8-4F7B-BBE6-5FA2208A4F8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30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E13F5-CD18-86A5-C8A7-47B41694A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924609-5A84-DB9C-DBDA-C93B5A6B8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6AE288-FDD9-CD28-FEEA-BC2D6D24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90268-21EB-F57F-C25C-A41F704C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4C027E-B2FD-F7B9-CC77-234F142B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0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9664A-89C5-5F13-EAE8-DC9C0696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6739E0-22F2-16F1-C98E-331A868D8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49ADE-7DEF-E9D4-89F0-3197AD40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61853E-DB53-CAF7-BD6E-49108E80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536687-9CF0-08D8-E85B-71D518BA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7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B5CEE2-3243-8171-6C33-2B334CA4A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0E6C01-8389-964D-6F1B-6939A89A7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D6BDD6-3DAB-D19B-CADF-459E9975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8070EE-395B-8C35-4789-26381661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654DF-0B1E-4999-4278-1D73A5A3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55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7B5F0-43EA-5B46-3C11-E8CEA141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4412F-9C5E-DA8F-F9EF-6187D3334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5E9F18-D2AE-AA76-B2FC-F41957E8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A5B740-8B60-9C2A-8080-BBA072A7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70311-1EAE-AE37-1138-CF04DD4C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0F5C4-57D5-D387-2865-4C94627E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98DC45-E20F-9C48-3D1C-04C83367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99101-6C20-E6B7-74D9-2CA8474C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E2351-20C0-5F05-AA6D-078DBDAF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6B0B99-429C-9BD9-581D-53C5F15A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25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1F268-2E3F-AADC-33B1-DDCDDED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4E8F9-43FD-646E-3D40-E0724147B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E6E22A-0A81-9A67-81CC-802A103B4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86550-47E1-F726-5141-D6A8421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6B132B-709F-46CA-AAC9-CC9C0170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24BA19-8732-62A0-D0F4-89AB7875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9F928-AC12-E58F-608F-22AE32FE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E8B3AC-C8DD-0C02-DD1F-F7D5BE2EA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24F7A1-A977-1E9F-EF31-9BD2C0593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A5ECB2-4E7E-79FB-471C-48AAE95AE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C8FF96-9F84-A638-6B1B-5F1DF52A2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A5DE03-749F-616A-FA9E-25878A03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3287DA-8355-7EC1-4808-4B1AF98A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1572BE-7840-8783-607F-EED45F5A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74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AEC6B-5B6F-0A77-A37B-1A5164A8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3258BA-0328-6B21-2D05-FA30759D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5D31EF-CD9B-8E1F-104E-A89AB148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757B68-8142-E748-38AF-500C4232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7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22D023-AC1C-E4EE-5A38-DEE1B6DD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DFB054-6E02-96DD-97AB-003FC9FB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578EE5-1D92-18E2-954B-A8CA6CBA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62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B01A9-2698-691B-DB5E-7AD4F6BE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E77E3-AA77-3C29-E0AB-F39F5945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FC86DB-28DC-7043-C11A-7D96AA0C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6197A8-41C9-8773-CE4D-922C41B7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D75F0D-A368-AE8B-1B6A-600E5434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ADB162-6D85-C002-DDD9-78FDB76D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75CEE-94CF-E62E-FFE7-D9E06B2D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D671BB-E80B-4526-9898-782BEAF0F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D4C470-6298-556F-42C9-E5DCE2EBC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3F1213-1963-BB89-B864-7C5C457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06.09.2025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527784-DACF-23DC-87BC-E3D24185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BD0B90-0669-E960-6243-1E46CCBB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5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F1178F-EEED-64B0-1AAB-9F2B0753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89AD58-3C58-B387-056F-722DAED1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DC3D9-5FBF-3D17-F513-20A96A5C7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/>
              <a:t>06.09.2025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FC4822-01FD-5A9A-56C1-4F21F84DE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86DD5-0BB0-BDE4-9A6A-070B0BCC8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B9241-E34E-4501-9168-3D7B002AB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7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BA2F6-94E1-6E1A-5B8D-BB7EBCF45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Stručné statistické informace </a:t>
            </a:r>
            <a:br>
              <a:rPr lang="cs-CZ" dirty="0"/>
            </a:br>
            <a:r>
              <a:rPr lang="cs-CZ" dirty="0"/>
              <a:t>o „nákladovosti“ lázeňské  péče </a:t>
            </a:r>
            <a:br>
              <a:rPr lang="cs-CZ" dirty="0"/>
            </a:br>
            <a:r>
              <a:rPr lang="cs-CZ" dirty="0"/>
              <a:t>o pacienty IBD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7B6FA0-3DC6-5A61-2FB4-4C09213D0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7693"/>
          </a:xfrm>
        </p:spPr>
        <p:txBody>
          <a:bodyPr>
            <a:normAutofit/>
          </a:bodyPr>
          <a:lstStyle/>
          <a:p>
            <a:endParaRPr lang="cs-CZ" sz="1800" dirty="0"/>
          </a:p>
          <a:p>
            <a:r>
              <a:rPr lang="cs-CZ" b="1" dirty="0"/>
              <a:t>26. pracovní setkání lékařů a zdravotnických  pracovníků</a:t>
            </a:r>
          </a:p>
          <a:p>
            <a:r>
              <a:rPr lang="cs-CZ" b="1" dirty="0"/>
              <a:t>05.09. – 07.09.2025, Léčebné lázně Kynžvart</a:t>
            </a:r>
            <a:br>
              <a:rPr lang="cs-CZ" b="1" dirty="0"/>
            </a:br>
            <a:endParaRPr lang="cs-CZ" b="1" dirty="0"/>
          </a:p>
          <a:p>
            <a:r>
              <a:rPr lang="cs-CZ" sz="1800" b="1" dirty="0"/>
              <a:t>MUDr. Jaroslav Vobořil</a:t>
            </a:r>
          </a:p>
          <a:p>
            <a:r>
              <a:rPr lang="cs-CZ" sz="1800" dirty="0"/>
              <a:t>Vojenský lázeňský ústav Karlovy Vary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13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77580-500A-79BC-E12D-1DE4D81E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fakta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25E01-8BC5-ECE2-2A43-24AAA972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Pacientská organizace Pacienti IBD </a:t>
            </a:r>
            <a:r>
              <a:rPr lang="cs-CZ" dirty="0" err="1"/>
              <a:t>z.s</a:t>
            </a:r>
            <a:r>
              <a:rPr lang="cs-CZ" dirty="0"/>
              <a:t>. uvádí k roku 2024, </a:t>
            </a:r>
            <a:br>
              <a:rPr lang="cs-CZ" dirty="0"/>
            </a:br>
            <a:r>
              <a:rPr lang="cs-CZ" dirty="0"/>
              <a:t>že v ČR onemocnění IBD postihuje přibližně 60 tisíc lidí </a:t>
            </a:r>
          </a:p>
          <a:p>
            <a:r>
              <a:rPr lang="cs-CZ" dirty="0"/>
              <a:t>Podle jiných </a:t>
            </a:r>
            <a:r>
              <a:rPr lang="cs-CZ"/>
              <a:t>zdrojů celkový </a:t>
            </a:r>
            <a:r>
              <a:rPr lang="cs-CZ" dirty="0"/>
              <a:t>počet osob v ČR s diagnózou IBD </a:t>
            </a:r>
            <a:br>
              <a:rPr lang="cs-CZ" dirty="0"/>
            </a:br>
            <a:r>
              <a:rPr lang="cs-CZ" dirty="0"/>
              <a:t>v roce 2023 kolísal kolem 140 tisíc, pacientů aktivně léčených se odhadovalo přibližně 60–70 tisíc</a:t>
            </a:r>
          </a:p>
          <a:p>
            <a:r>
              <a:rPr lang="cs-CZ" dirty="0"/>
              <a:t>Průměrně je ročně hospitalizováno 7 tisíc osob </a:t>
            </a:r>
            <a:br>
              <a:rPr lang="cs-CZ" dirty="0"/>
            </a:br>
            <a:r>
              <a:rPr lang="cs-CZ" dirty="0"/>
              <a:t>s onemocněním IBD</a:t>
            </a:r>
            <a:endParaRPr lang="cs-CZ" sz="18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0B57C-A72A-0F6C-624E-AF3E34D3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388887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10F7E-8B8C-0E1F-EFE1-F73B5A5C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569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LLRP hrazená ZP u nemoci trávicího ústrojí - celá skupina III/XXIII</a:t>
            </a:r>
            <a:br>
              <a:rPr lang="cs-CZ" dirty="0"/>
            </a:br>
            <a:r>
              <a:rPr lang="cs-CZ" dirty="0"/>
              <a:t>počty osob </a:t>
            </a:r>
            <a:r>
              <a:rPr lang="cs-CZ" sz="2200" dirty="0"/>
              <a:t>(zdroj ÚZIS)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D566954-9D89-6BCC-4F92-6800C22BB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62546"/>
              </p:ext>
            </p:extLst>
          </p:nvPr>
        </p:nvGraphicFramePr>
        <p:xfrm>
          <a:off x="838200" y="2776239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364">
                  <a:extLst>
                    <a:ext uri="{9D8B030D-6E8A-4147-A177-3AD203B41FA5}">
                      <a16:colId xmlns:a16="http://schemas.microsoft.com/office/drawing/2014/main" val="242186979"/>
                    </a:ext>
                  </a:extLst>
                </a:gridCol>
                <a:gridCol w="1874068">
                  <a:extLst>
                    <a:ext uri="{9D8B030D-6E8A-4147-A177-3AD203B41FA5}">
                      <a16:colId xmlns:a16="http://schemas.microsoft.com/office/drawing/2014/main" val="1887986344"/>
                    </a:ext>
                  </a:extLst>
                </a:gridCol>
                <a:gridCol w="2027976">
                  <a:extLst>
                    <a:ext uri="{9D8B030D-6E8A-4147-A177-3AD203B41FA5}">
                      <a16:colId xmlns:a16="http://schemas.microsoft.com/office/drawing/2014/main" val="2210750693"/>
                    </a:ext>
                  </a:extLst>
                </a:gridCol>
                <a:gridCol w="2308634">
                  <a:extLst>
                    <a:ext uri="{9D8B030D-6E8A-4147-A177-3AD203B41FA5}">
                      <a16:colId xmlns:a16="http://schemas.microsoft.com/office/drawing/2014/main" val="3994634782"/>
                    </a:ext>
                  </a:extLst>
                </a:gridCol>
                <a:gridCol w="3015558">
                  <a:extLst>
                    <a:ext uri="{9D8B030D-6E8A-4147-A177-3AD203B41FA5}">
                      <a16:colId xmlns:a16="http://schemas.microsoft.com/office/drawing/2014/main" val="146736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4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Komlexní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Příspěvková 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Komlexní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Příspěvková LP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865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8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děti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878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229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doprovod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0619114"/>
                  </a:ext>
                </a:extLst>
              </a:tr>
            </a:tbl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D1C4C7-949D-2FC9-4150-8263C1A5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370554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859D5-29B1-3B49-8207-8539C372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LLRP hrazená ZP u IBD (III/3, XXIII/2)</a:t>
            </a:r>
            <a:br>
              <a:rPr lang="cs-CZ" dirty="0"/>
            </a:br>
            <a:r>
              <a:rPr lang="cs-CZ" dirty="0"/>
              <a:t>počty osob </a:t>
            </a:r>
            <a:r>
              <a:rPr lang="cs-CZ" sz="2000" dirty="0"/>
              <a:t>(zdroj ÚZIS)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E56B0B3-4B57-2279-2179-E959939DB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96122"/>
              </p:ext>
            </p:extLst>
          </p:nvPr>
        </p:nvGraphicFramePr>
        <p:xfrm>
          <a:off x="838200" y="2368833"/>
          <a:ext cx="10515600" cy="284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159413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2163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67696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3155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46029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0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9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68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děti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547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19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doprovod dětí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228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hospitalizace IBD</a:t>
                      </a:r>
                      <a:b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(% osob s IBD-lázně)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6 905 (8,8%)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7 061 (9,2%)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04018"/>
                  </a:ext>
                </a:extLst>
              </a:tr>
            </a:tbl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8D386F-E7E0-3BD7-17B5-FECE6DA1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20486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29954-6CA2-B197-F6AB-047CAAE2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9022"/>
          </a:xfrm>
        </p:spPr>
        <p:txBody>
          <a:bodyPr/>
          <a:lstStyle/>
          <a:p>
            <a:pPr algn="ctr"/>
            <a:r>
              <a:rPr lang="cs-CZ" dirty="0"/>
              <a:t>Celkové náklady zdravotního pojištění na LLRP u  IBD, indikační skupina III/3 + XXIII/2</a:t>
            </a:r>
            <a:br>
              <a:rPr lang="cs-CZ" dirty="0"/>
            </a:br>
            <a:r>
              <a:rPr lang="cs-CZ" sz="2000" dirty="0"/>
              <a:t>(orientační výpočet na základě údajů lázní)</a:t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410778A-B4FD-A8AE-B773-73B4CD468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26383"/>
              </p:ext>
            </p:extLst>
          </p:nvPr>
        </p:nvGraphicFramePr>
        <p:xfrm>
          <a:off x="2888055" y="3536728"/>
          <a:ext cx="53868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65">
                  <a:extLst>
                    <a:ext uri="{9D8B030D-6E8A-4147-A177-3AD203B41FA5}">
                      <a16:colId xmlns:a16="http://schemas.microsoft.com/office/drawing/2014/main" val="2941647961"/>
                    </a:ext>
                  </a:extLst>
                </a:gridCol>
                <a:gridCol w="1803900">
                  <a:extLst>
                    <a:ext uri="{9D8B030D-6E8A-4147-A177-3AD203B41FA5}">
                      <a16:colId xmlns:a16="http://schemas.microsoft.com/office/drawing/2014/main" val="1218470706"/>
                    </a:ext>
                  </a:extLst>
                </a:gridCol>
                <a:gridCol w="1819747">
                  <a:extLst>
                    <a:ext uri="{9D8B030D-6E8A-4147-A177-3AD203B41FA5}">
                      <a16:colId xmlns:a16="http://schemas.microsoft.com/office/drawing/2014/main" val="16644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24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14 031 738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13 245 330 Kč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217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děti, dorost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7 843 920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5 989 984 Kč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21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doprovod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1 423 744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1 278 200 Kč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0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23 299 402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20 513 514 Kč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64791"/>
                  </a:ext>
                </a:extLst>
              </a:tr>
            </a:tbl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3EAE44-8093-DFF9-5566-C68D57FE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383598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FCD1-9E85-554C-9C61-67E43960B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AA9AF-774B-E207-A5CA-DD935BB0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9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Úhradová vyhláška MZd na rok 2025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A9911A-68F6-F010-89D2-DA059309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  <p:pic>
        <p:nvPicPr>
          <p:cNvPr id="8" name="Zástupný obsah 7" descr="Obsah obrázku text, menu, snímek obrazovky, Paralelní&#10;&#10;Obsah generovaný pomocí AI může být nesprávný.">
            <a:extLst>
              <a:ext uri="{FF2B5EF4-FFF2-40B4-BE49-F238E27FC236}">
                <a16:creationId xmlns:a16="http://schemas.microsoft.com/office/drawing/2014/main" id="{D4C1884D-F5BA-0BE0-2553-A88217DE3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05" y="983414"/>
            <a:ext cx="8362389" cy="537293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DE51E1BC-19C8-2169-401D-465829B6B94D}"/>
                  </a:ext>
                </a:extLst>
              </p14:cNvPr>
              <p14:cNvContentPartPr/>
              <p14:nvPr/>
            </p14:nvContentPartPr>
            <p14:xfrm>
              <a:off x="2093078" y="1563575"/>
              <a:ext cx="804960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DE51E1BC-19C8-2169-401D-465829B6B9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7078" y="1491575"/>
                <a:ext cx="8121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842E8E59-C3BE-C442-BA8D-7DC6FA8995F7}"/>
                  </a:ext>
                </a:extLst>
              </p14:cNvPr>
              <p14:cNvContentPartPr/>
              <p14:nvPr/>
            </p14:nvContentPartPr>
            <p14:xfrm>
              <a:off x="2062061" y="1524335"/>
              <a:ext cx="115560" cy="468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842E8E59-C3BE-C442-BA8D-7DC6FA8995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6421" y="1452695"/>
                <a:ext cx="187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12A9808F-2390-E1A7-64A1-E7D45F41A6B3}"/>
                  </a:ext>
                </a:extLst>
              </p14:cNvPr>
              <p14:cNvContentPartPr/>
              <p14:nvPr/>
            </p14:nvContentPartPr>
            <p14:xfrm>
              <a:off x="2057021" y="4788095"/>
              <a:ext cx="8097840" cy="7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12A9808F-2390-E1A7-64A1-E7D45F41A6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1021" y="4644095"/>
                <a:ext cx="816948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67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BA865-00F5-760E-44DE-59EA4869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BBA3D-D724-8721-293F-328AF144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 nemocných s IBD v ČR se odhaduje na 60 tisíc.</a:t>
            </a:r>
          </a:p>
          <a:p>
            <a:r>
              <a:rPr lang="cs-CZ" dirty="0"/>
              <a:t>Hospitalizovaných s </a:t>
            </a:r>
            <a:r>
              <a:rPr lang="cs-CZ" dirty="0" err="1"/>
              <a:t>diagnozou</a:t>
            </a:r>
            <a:r>
              <a:rPr lang="cs-CZ" dirty="0"/>
              <a:t> IBD je každoročně kolem 7 tisíc. </a:t>
            </a:r>
          </a:p>
          <a:p>
            <a:r>
              <a:rPr lang="cs-CZ" dirty="0"/>
              <a:t>Lázně hrazené z prostředků ZP využívá méně než 10% osob ve srovnání s počtem hospitalizovaných s </a:t>
            </a:r>
            <a:r>
              <a:rPr lang="cs-CZ" dirty="0" err="1"/>
              <a:t>diagnozou</a:t>
            </a:r>
            <a:r>
              <a:rPr lang="cs-CZ" dirty="0"/>
              <a:t> IBD.</a:t>
            </a:r>
          </a:p>
          <a:p>
            <a:r>
              <a:rPr lang="cs-CZ" dirty="0"/>
              <a:t>Celkové náklady ZP na lázně s </a:t>
            </a:r>
            <a:r>
              <a:rPr lang="cs-CZ" dirty="0" err="1"/>
              <a:t>diagnozou</a:t>
            </a:r>
            <a:r>
              <a:rPr lang="cs-CZ" dirty="0"/>
              <a:t> IBD činí méně než 25 mil. Kč/ rok</a:t>
            </a:r>
          </a:p>
          <a:p>
            <a:r>
              <a:rPr lang="cs-CZ" dirty="0"/>
              <a:t>Výdaje na lázeňskou léčbu pacientů s idiopatickými střevními záněty nepřesahují 0,5 % celkových nákladů zdravotních pojišťoven na lázeňskou péči.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369BE-F1CB-815B-792D-7E5E1E15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261282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636CE-C9CF-83A5-F060-33613090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Výzva k pacientům IBD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001D7-7565-3BA3-E578-254E9C25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Nemocní s IBD, kteří absolvují lázně, nezatěžují rozpočet zdravotních pojišťoven. Nenechte si namluvit opak.</a:t>
            </a:r>
          </a:p>
          <a:p>
            <a:r>
              <a:rPr lang="cs-CZ" dirty="0"/>
              <a:t>Na lázně máte zákonný nárok. Nenechte se odradit od jeho uplatnění.</a:t>
            </a:r>
          </a:p>
          <a:p>
            <a:r>
              <a:rPr lang="cs-CZ" dirty="0"/>
              <a:t>Trvejte na vstřícném přístupu svých lékařů - gastroenterolog nebo praktik vám má Návrh na lázně vystavit, za vystavení není zdravotní pojišťovnou finančně penalizován.</a:t>
            </a:r>
          </a:p>
          <a:p>
            <a:r>
              <a:rPr lang="cs-CZ" dirty="0"/>
              <a:t>Nenechte se v průběhu administrace Návrhu odbýt zdravotní pojišťovnou z důvodu možných formálních nedostatků. V případě problému se nebojte ozvat a žádat vysvětlení.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A4D1EE-BE07-1AAC-3500-14CB486A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279579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4FF4F-2FE3-695B-ABA2-F6DF5DAB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4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Spokojený pacient IBD v Karlových Varech</a:t>
            </a:r>
          </a:p>
        </p:txBody>
      </p:sp>
      <p:pic>
        <p:nvPicPr>
          <p:cNvPr id="9" name="Zástupný obsah 8" descr="Obsah obrázku oblečení, osoba, venku, budova&#10;&#10;Obsah generovaný pomocí AI může být nesprávný.">
            <a:extLst>
              <a:ext uri="{FF2B5EF4-FFF2-40B4-BE49-F238E27FC236}">
                <a16:creationId xmlns:a16="http://schemas.microsoft.com/office/drawing/2014/main" id="{B5B3E823-57C8-2B9E-06A1-2C6C97E7F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7" y="845574"/>
            <a:ext cx="6455926" cy="5875901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EA1627-CD06-39E9-059D-72846BFE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26. pracovní setkání lékařů a zdravotnických  pracovníků, 05.09. – 07.09.2025, Léčebné lázně Lázně Kynžvart</a:t>
            </a:r>
          </a:p>
        </p:txBody>
      </p:sp>
    </p:spTree>
    <p:extLst>
      <p:ext uri="{BB962C8B-B14F-4D97-AF65-F5344CB8AC3E}">
        <p14:creationId xmlns:p14="http://schemas.microsoft.com/office/powerpoint/2010/main" val="1795529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904</Words>
  <Application>Microsoft Office PowerPoint</Application>
  <PresentationFormat>Širokoúhlá obrazovka</PresentationFormat>
  <Paragraphs>124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Aptos Narrow</vt:lpstr>
      <vt:lpstr>Arial</vt:lpstr>
      <vt:lpstr>Motiv Office</vt:lpstr>
      <vt:lpstr>Stručné statistické informace  o „nákladovosti“ lázeňské  péče  o pacienty IBD</vt:lpstr>
      <vt:lpstr>Základní fakta </vt:lpstr>
      <vt:lpstr>LLRP hrazená ZP u nemoci trávicího ústrojí - celá skupina III/XXIII počty osob (zdroj ÚZIS)</vt:lpstr>
      <vt:lpstr>LLRP hrazená ZP u IBD (III/3, XXIII/2) počty osob (zdroj ÚZIS)</vt:lpstr>
      <vt:lpstr>Celkové náklady zdravotního pojištění na LLRP u  IBD, indikační skupina III/3 + XXIII/2 (orientační výpočet na základě údajů lázní) </vt:lpstr>
      <vt:lpstr>Úhradová vyhláška MZd na rok 2025 </vt:lpstr>
      <vt:lpstr>Závěry</vt:lpstr>
      <vt:lpstr>Výzva k pacientům IBD</vt:lpstr>
      <vt:lpstr>Spokojený pacient IBD v Karlových Varech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VOBOŘIL Jaroslav MUDr.</dc:creator>
  <cp:lastModifiedBy>VOBOŘIL Jaroslav MUDr.</cp:lastModifiedBy>
  <cp:revision>54</cp:revision>
  <dcterms:created xsi:type="dcterms:W3CDTF">2025-08-01T07:44:02Z</dcterms:created>
  <dcterms:modified xsi:type="dcterms:W3CDTF">2025-09-03T16:18:10Z</dcterms:modified>
</cp:coreProperties>
</file>