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333" r:id="rId6"/>
    <p:sldId id="290" r:id="rId7"/>
    <p:sldId id="343" r:id="rId8"/>
    <p:sldId id="258" r:id="rId9"/>
    <p:sldId id="278" r:id="rId10"/>
    <p:sldId id="558" r:id="rId11"/>
    <p:sldId id="286" r:id="rId12"/>
    <p:sldId id="259" r:id="rId13"/>
    <p:sldId id="563" r:id="rId14"/>
    <p:sldId id="287" r:id="rId15"/>
    <p:sldId id="566" r:id="rId16"/>
    <p:sldId id="284" r:id="rId17"/>
    <p:sldId id="559" r:id="rId18"/>
    <p:sldId id="560" r:id="rId19"/>
    <p:sldId id="561" r:id="rId20"/>
    <p:sldId id="562" r:id="rId21"/>
    <p:sldId id="564" r:id="rId22"/>
    <p:sldId id="56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EB04C-8CA7-4539-8D5D-BAAC1EE8299B}" v="12" dt="2025-07-01T06:13:05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37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Tichý" userId="83c77f10d01498f0" providerId="LiveId" clId="{F0EEB04C-8CA7-4539-8D5D-BAAC1EE8299B}"/>
    <pc:docChg chg="custSel addSld modSld">
      <pc:chgData name="Miroslav Tichý" userId="83c77f10d01498f0" providerId="LiveId" clId="{F0EEB04C-8CA7-4539-8D5D-BAAC1EE8299B}" dt="2025-07-03T04:46:53.545" v="2250" actId="207"/>
      <pc:docMkLst>
        <pc:docMk/>
      </pc:docMkLst>
      <pc:sldChg chg="addSp modSp mod">
        <pc:chgData name="Miroslav Tichý" userId="83c77f10d01498f0" providerId="LiveId" clId="{F0EEB04C-8CA7-4539-8D5D-BAAC1EE8299B}" dt="2025-07-01T04:25:11.248" v="127" actId="5793"/>
        <pc:sldMkLst>
          <pc:docMk/>
          <pc:sldMk cId="1651536830" sldId="257"/>
        </pc:sldMkLst>
        <pc:spChg chg="mod">
          <ac:chgData name="Miroslav Tichý" userId="83c77f10d01498f0" providerId="LiveId" clId="{F0EEB04C-8CA7-4539-8D5D-BAAC1EE8299B}" dt="2025-07-01T04:25:11.248" v="127" actId="5793"/>
          <ac:spMkLst>
            <pc:docMk/>
            <pc:sldMk cId="1651536830" sldId="257"/>
            <ac:spMk id="3" creationId="{BFFBC41D-786D-1B67-FB8B-892718C81DD0}"/>
          </ac:spMkLst>
        </pc:spChg>
        <pc:spChg chg="mod">
          <ac:chgData name="Miroslav Tichý" userId="83c77f10d01498f0" providerId="LiveId" clId="{F0EEB04C-8CA7-4539-8D5D-BAAC1EE8299B}" dt="2025-06-30T07:48:21.633" v="120" actId="1076"/>
          <ac:spMkLst>
            <pc:docMk/>
            <pc:sldMk cId="1651536830" sldId="257"/>
            <ac:spMk id="4" creationId="{1FD675A9-45E4-7B20-E45F-BD8DEA3D97E9}"/>
          </ac:spMkLst>
        </pc:spChg>
        <pc:picChg chg="add mod">
          <ac:chgData name="Miroslav Tichý" userId="83c77f10d01498f0" providerId="LiveId" clId="{F0EEB04C-8CA7-4539-8D5D-BAAC1EE8299B}" dt="2025-06-30T07:48:38.976" v="123" actId="14100"/>
          <ac:picMkLst>
            <pc:docMk/>
            <pc:sldMk cId="1651536830" sldId="257"/>
            <ac:picMk id="6" creationId="{61DF5D8E-6550-CD39-8942-5B7EC3E1C7AD}"/>
          </ac:picMkLst>
        </pc:picChg>
      </pc:sldChg>
      <pc:sldChg chg="modSp mod">
        <pc:chgData name="Miroslav Tichý" userId="83c77f10d01498f0" providerId="LiveId" clId="{F0EEB04C-8CA7-4539-8D5D-BAAC1EE8299B}" dt="2025-07-01T04:30:05.309" v="207" actId="5793"/>
        <pc:sldMkLst>
          <pc:docMk/>
          <pc:sldMk cId="2093598438" sldId="258"/>
        </pc:sldMkLst>
        <pc:spChg chg="mod">
          <ac:chgData name="Miroslav Tichý" userId="83c77f10d01498f0" providerId="LiveId" clId="{F0EEB04C-8CA7-4539-8D5D-BAAC1EE8299B}" dt="2025-07-01T04:30:05.309" v="207" actId="5793"/>
          <ac:spMkLst>
            <pc:docMk/>
            <pc:sldMk cId="2093598438" sldId="258"/>
            <ac:spMk id="3" creationId="{EB73CA63-0B1E-95AB-2945-6A2B96AA9576}"/>
          </ac:spMkLst>
        </pc:spChg>
      </pc:sldChg>
      <pc:sldChg chg="modSp mod">
        <pc:chgData name="Miroslav Tichý" userId="83c77f10d01498f0" providerId="LiveId" clId="{F0EEB04C-8CA7-4539-8D5D-BAAC1EE8299B}" dt="2025-07-01T04:33:38.890" v="223" actId="1036"/>
        <pc:sldMkLst>
          <pc:docMk/>
          <pc:sldMk cId="918347072" sldId="259"/>
        </pc:sldMkLst>
        <pc:spChg chg="mod">
          <ac:chgData name="Miroslav Tichý" userId="83c77f10d01498f0" providerId="LiveId" clId="{F0EEB04C-8CA7-4539-8D5D-BAAC1EE8299B}" dt="2025-07-01T04:32:28.059" v="222" actId="20577"/>
          <ac:spMkLst>
            <pc:docMk/>
            <pc:sldMk cId="918347072" sldId="259"/>
            <ac:spMk id="3" creationId="{E06C5C52-8AC0-0693-3432-74024D730C37}"/>
          </ac:spMkLst>
        </pc:spChg>
        <pc:grpChg chg="mod">
          <ac:chgData name="Miroslav Tichý" userId="83c77f10d01498f0" providerId="LiveId" clId="{F0EEB04C-8CA7-4539-8D5D-BAAC1EE8299B}" dt="2025-07-01T04:33:38.890" v="223" actId="1036"/>
          <ac:grpSpMkLst>
            <pc:docMk/>
            <pc:sldMk cId="918347072" sldId="259"/>
            <ac:grpSpMk id="4" creationId="{7F290F57-F646-2971-BC36-8A21814C6912}"/>
          </ac:grpSpMkLst>
        </pc:grpChg>
      </pc:sldChg>
      <pc:sldChg chg="modSp mod">
        <pc:chgData name="Miroslav Tichý" userId="83c77f10d01498f0" providerId="LiveId" clId="{F0EEB04C-8CA7-4539-8D5D-BAAC1EE8299B}" dt="2025-07-01T04:26:09.122" v="128" actId="207"/>
        <pc:sldMkLst>
          <pc:docMk/>
          <pc:sldMk cId="3208107830" sldId="267"/>
        </pc:sldMkLst>
        <pc:spChg chg="mod">
          <ac:chgData name="Miroslav Tichý" userId="83c77f10d01498f0" providerId="LiveId" clId="{F0EEB04C-8CA7-4539-8D5D-BAAC1EE8299B}" dt="2025-07-01T04:26:09.122" v="128" actId="207"/>
          <ac:spMkLst>
            <pc:docMk/>
            <pc:sldMk cId="3208107830" sldId="267"/>
            <ac:spMk id="6" creationId="{C4204C7C-2BC9-59C1-783C-92D708BA5E79}"/>
          </ac:spMkLst>
        </pc:spChg>
      </pc:sldChg>
      <pc:sldChg chg="modSp mod">
        <pc:chgData name="Miroslav Tichý" userId="83c77f10d01498f0" providerId="LiveId" clId="{F0EEB04C-8CA7-4539-8D5D-BAAC1EE8299B}" dt="2025-06-30T04:41:17.232" v="2" actId="207"/>
        <pc:sldMkLst>
          <pc:docMk/>
          <pc:sldMk cId="264157121" sldId="268"/>
        </pc:sldMkLst>
        <pc:spChg chg="mod">
          <ac:chgData name="Miroslav Tichý" userId="83c77f10d01498f0" providerId="LiveId" clId="{F0EEB04C-8CA7-4539-8D5D-BAAC1EE8299B}" dt="2025-06-30T04:41:17.232" v="2" actId="207"/>
          <ac:spMkLst>
            <pc:docMk/>
            <pc:sldMk cId="264157121" sldId="268"/>
            <ac:spMk id="3" creationId="{380A1424-C22E-797D-5AC0-8E8C93804454}"/>
          </ac:spMkLst>
        </pc:spChg>
      </pc:sldChg>
      <pc:sldChg chg="delSp modSp mod">
        <pc:chgData name="Miroslav Tichý" userId="83c77f10d01498f0" providerId="LiveId" clId="{F0EEB04C-8CA7-4539-8D5D-BAAC1EE8299B}" dt="2025-07-01T04:41:46.609" v="500" actId="207"/>
        <pc:sldMkLst>
          <pc:docMk/>
          <pc:sldMk cId="3190761597" sldId="284"/>
        </pc:sldMkLst>
        <pc:spChg chg="mod">
          <ac:chgData name="Miroslav Tichý" userId="83c77f10d01498f0" providerId="LiveId" clId="{F0EEB04C-8CA7-4539-8D5D-BAAC1EE8299B}" dt="2025-07-01T04:41:46.609" v="500" actId="207"/>
          <ac:spMkLst>
            <pc:docMk/>
            <pc:sldMk cId="3190761597" sldId="284"/>
            <ac:spMk id="15" creationId="{A4A1A535-17A2-A669-EA37-D9443595DE63}"/>
          </ac:spMkLst>
        </pc:spChg>
        <pc:grpChg chg="mod">
          <ac:chgData name="Miroslav Tichý" userId="83c77f10d01498f0" providerId="LiveId" clId="{F0EEB04C-8CA7-4539-8D5D-BAAC1EE8299B}" dt="2025-07-01T04:39:50.335" v="438" actId="1076"/>
          <ac:grpSpMkLst>
            <pc:docMk/>
            <pc:sldMk cId="3190761597" sldId="284"/>
            <ac:grpSpMk id="12" creationId="{66385DBA-7EFA-3615-23A6-09FE1CE5FF91}"/>
          </ac:grpSpMkLst>
        </pc:grpChg>
        <pc:grpChg chg="mod">
          <ac:chgData name="Miroslav Tichý" userId="83c77f10d01498f0" providerId="LiveId" clId="{F0EEB04C-8CA7-4539-8D5D-BAAC1EE8299B}" dt="2025-07-01T04:39:46.129" v="437" actId="1076"/>
          <ac:grpSpMkLst>
            <pc:docMk/>
            <pc:sldMk cId="3190761597" sldId="284"/>
            <ac:grpSpMk id="21" creationId="{8C2D7EC7-D34B-29E6-8CD9-ABEF704609DF}"/>
          </ac:grpSpMkLst>
        </pc:grpChg>
      </pc:sldChg>
      <pc:sldChg chg="addSp modSp mod">
        <pc:chgData name="Miroslav Tichý" userId="83c77f10d01498f0" providerId="LiveId" clId="{F0EEB04C-8CA7-4539-8D5D-BAAC1EE8299B}" dt="2025-07-01T06:13:14.052" v="1928" actId="1076"/>
        <pc:sldMkLst>
          <pc:docMk/>
          <pc:sldMk cId="3182844182" sldId="287"/>
        </pc:sldMkLst>
        <pc:spChg chg="mod">
          <ac:chgData name="Miroslav Tichý" userId="83c77f10d01498f0" providerId="LiveId" clId="{F0EEB04C-8CA7-4539-8D5D-BAAC1EE8299B}" dt="2025-07-01T06:00:56.399" v="1410" actId="20577"/>
          <ac:spMkLst>
            <pc:docMk/>
            <pc:sldMk cId="3182844182" sldId="287"/>
            <ac:spMk id="2" creationId="{0E6D3847-BA4D-28DF-D079-001515B482F1}"/>
          </ac:spMkLst>
        </pc:spChg>
        <pc:spChg chg="mod">
          <ac:chgData name="Miroslav Tichý" userId="83c77f10d01498f0" providerId="LiveId" clId="{F0EEB04C-8CA7-4539-8D5D-BAAC1EE8299B}" dt="2025-07-01T06:13:02.834" v="1923" actId="1076"/>
          <ac:spMkLst>
            <pc:docMk/>
            <pc:sldMk cId="3182844182" sldId="287"/>
            <ac:spMk id="3" creationId="{A9E82DF6-BB39-FDC3-5DD2-47B1CF1E73CF}"/>
          </ac:spMkLst>
        </pc:spChg>
        <pc:spChg chg="add mod">
          <ac:chgData name="Miroslav Tichý" userId="83c77f10d01498f0" providerId="LiveId" clId="{F0EEB04C-8CA7-4539-8D5D-BAAC1EE8299B}" dt="2025-07-01T06:07:13.179" v="1917" actId="14100"/>
          <ac:spMkLst>
            <pc:docMk/>
            <pc:sldMk cId="3182844182" sldId="287"/>
            <ac:spMk id="4" creationId="{3450F1A8-5573-5430-1E58-A02788639FAB}"/>
          </ac:spMkLst>
        </pc:spChg>
        <pc:picChg chg="add mod">
          <ac:chgData name="Miroslav Tichý" userId="83c77f10d01498f0" providerId="LiveId" clId="{F0EEB04C-8CA7-4539-8D5D-BAAC1EE8299B}" dt="2025-07-01T06:13:14.052" v="1928" actId="1076"/>
          <ac:picMkLst>
            <pc:docMk/>
            <pc:sldMk cId="3182844182" sldId="287"/>
            <ac:picMk id="6" creationId="{C02C6CD3-16BF-CCB0-6704-F271CA7572BD}"/>
          </ac:picMkLst>
        </pc:picChg>
      </pc:sldChg>
      <pc:sldChg chg="modSp mod">
        <pc:chgData name="Miroslav Tichý" userId="83c77f10d01498f0" providerId="LiveId" clId="{F0EEB04C-8CA7-4539-8D5D-BAAC1EE8299B}" dt="2025-07-01T04:27:47.436" v="134" actId="122"/>
        <pc:sldMkLst>
          <pc:docMk/>
          <pc:sldMk cId="2920836885" sldId="290"/>
        </pc:sldMkLst>
        <pc:spChg chg="mod">
          <ac:chgData name="Miroslav Tichý" userId="83c77f10d01498f0" providerId="LiveId" clId="{F0EEB04C-8CA7-4539-8D5D-BAAC1EE8299B}" dt="2025-07-01T04:27:47.436" v="134" actId="122"/>
          <ac:spMkLst>
            <pc:docMk/>
            <pc:sldMk cId="2920836885" sldId="290"/>
            <ac:spMk id="3" creationId="{FBD92B4E-2BBD-759A-CC9B-6B08EF63B954}"/>
          </ac:spMkLst>
        </pc:spChg>
      </pc:sldChg>
      <pc:sldChg chg="modSp mod">
        <pc:chgData name="Miroslav Tichý" userId="83c77f10d01498f0" providerId="LiveId" clId="{F0EEB04C-8CA7-4539-8D5D-BAAC1EE8299B}" dt="2025-07-01T04:27:11.596" v="132" actId="20577"/>
        <pc:sldMkLst>
          <pc:docMk/>
          <pc:sldMk cId="2601104708" sldId="333"/>
        </pc:sldMkLst>
        <pc:spChg chg="mod">
          <ac:chgData name="Miroslav Tichý" userId="83c77f10d01498f0" providerId="LiveId" clId="{F0EEB04C-8CA7-4539-8D5D-BAAC1EE8299B}" dt="2025-07-01T04:27:11.596" v="132" actId="20577"/>
          <ac:spMkLst>
            <pc:docMk/>
            <pc:sldMk cId="2601104708" sldId="333"/>
            <ac:spMk id="3" creationId="{C6C9E9CF-CD17-93F5-ACBA-B1EB284DA8EA}"/>
          </ac:spMkLst>
        </pc:spChg>
      </pc:sldChg>
      <pc:sldChg chg="modSp mod">
        <pc:chgData name="Miroslav Tichý" userId="83c77f10d01498f0" providerId="LiveId" clId="{F0EEB04C-8CA7-4539-8D5D-BAAC1EE8299B}" dt="2025-07-01T04:29:12.659" v="204" actId="20577"/>
        <pc:sldMkLst>
          <pc:docMk/>
          <pc:sldMk cId="3432502436" sldId="343"/>
        </pc:sldMkLst>
        <pc:spChg chg="mod">
          <ac:chgData name="Miroslav Tichý" userId="83c77f10d01498f0" providerId="LiveId" clId="{F0EEB04C-8CA7-4539-8D5D-BAAC1EE8299B}" dt="2025-07-01T04:29:12.659" v="204" actId="20577"/>
          <ac:spMkLst>
            <pc:docMk/>
            <pc:sldMk cId="3432502436" sldId="343"/>
            <ac:spMk id="3" creationId="{EF11A82F-65C5-4AB3-8DB1-DB8CC6633D90}"/>
          </ac:spMkLst>
        </pc:spChg>
        <pc:picChg chg="mod">
          <ac:chgData name="Miroslav Tichý" userId="83c77f10d01498f0" providerId="LiveId" clId="{F0EEB04C-8CA7-4539-8D5D-BAAC1EE8299B}" dt="2025-06-30T04:44:12.366" v="53" actId="1076"/>
          <ac:picMkLst>
            <pc:docMk/>
            <pc:sldMk cId="3432502436" sldId="343"/>
            <ac:picMk id="17" creationId="{F2439B5D-C106-70D9-7E2E-F710DEFC79BD}"/>
          </ac:picMkLst>
        </pc:picChg>
      </pc:sldChg>
      <pc:sldChg chg="modSp mod">
        <pc:chgData name="Miroslav Tichý" userId="83c77f10d01498f0" providerId="LiveId" clId="{F0EEB04C-8CA7-4539-8D5D-BAAC1EE8299B}" dt="2025-07-01T04:30:49.909" v="209" actId="113"/>
        <pc:sldMkLst>
          <pc:docMk/>
          <pc:sldMk cId="2843545376" sldId="558"/>
        </pc:sldMkLst>
        <pc:spChg chg="mod">
          <ac:chgData name="Miroslav Tichý" userId="83c77f10d01498f0" providerId="LiveId" clId="{F0EEB04C-8CA7-4539-8D5D-BAAC1EE8299B}" dt="2025-07-01T04:30:49.909" v="209" actId="113"/>
          <ac:spMkLst>
            <pc:docMk/>
            <pc:sldMk cId="2843545376" sldId="558"/>
            <ac:spMk id="3" creationId="{00000000-0000-0000-0000-000000000000}"/>
          </ac:spMkLst>
        </pc:spChg>
      </pc:sldChg>
      <pc:sldChg chg="addSp delSp modSp mod">
        <pc:chgData name="Miroslav Tichý" userId="83c77f10d01498f0" providerId="LiveId" clId="{F0EEB04C-8CA7-4539-8D5D-BAAC1EE8299B}" dt="2025-07-01T04:43:28.279" v="501" actId="20577"/>
        <pc:sldMkLst>
          <pc:docMk/>
          <pc:sldMk cId="842041141" sldId="559"/>
        </pc:sldMkLst>
        <pc:spChg chg="add mod">
          <ac:chgData name="Miroslav Tichý" userId="83c77f10d01498f0" providerId="LiveId" clId="{F0EEB04C-8CA7-4539-8D5D-BAAC1EE8299B}" dt="2025-07-01T04:43:28.279" v="501" actId="20577"/>
          <ac:spMkLst>
            <pc:docMk/>
            <pc:sldMk cId="842041141" sldId="559"/>
            <ac:spMk id="6" creationId="{EFAAA142-9E32-8A6D-D3DE-631D87BFC4C0}"/>
          </ac:spMkLst>
        </pc:spChg>
      </pc:sldChg>
      <pc:sldChg chg="modSp mod">
        <pc:chgData name="Miroslav Tichý" userId="83c77f10d01498f0" providerId="LiveId" clId="{F0EEB04C-8CA7-4539-8D5D-BAAC1EE8299B}" dt="2025-07-01T04:44:05.711" v="505" actId="20577"/>
        <pc:sldMkLst>
          <pc:docMk/>
          <pc:sldMk cId="1980622836" sldId="560"/>
        </pc:sldMkLst>
        <pc:spChg chg="mod">
          <ac:chgData name="Miroslav Tichý" userId="83c77f10d01498f0" providerId="LiveId" clId="{F0EEB04C-8CA7-4539-8D5D-BAAC1EE8299B}" dt="2025-07-01T04:43:50.664" v="504" actId="20577"/>
          <ac:spMkLst>
            <pc:docMk/>
            <pc:sldMk cId="1980622836" sldId="560"/>
            <ac:spMk id="2" creationId="{8E6C3F2E-B941-AA80-3068-AF481402C533}"/>
          </ac:spMkLst>
        </pc:spChg>
        <pc:spChg chg="mod">
          <ac:chgData name="Miroslav Tichý" userId="83c77f10d01498f0" providerId="LiveId" clId="{F0EEB04C-8CA7-4539-8D5D-BAAC1EE8299B}" dt="2025-07-01T04:44:05.711" v="505" actId="20577"/>
          <ac:spMkLst>
            <pc:docMk/>
            <pc:sldMk cId="1980622836" sldId="560"/>
            <ac:spMk id="3" creationId="{BA04F946-8327-645D-45B8-7D0DF2B913CA}"/>
          </ac:spMkLst>
        </pc:spChg>
      </pc:sldChg>
      <pc:sldChg chg="modSp mod">
        <pc:chgData name="Miroslav Tichý" userId="83c77f10d01498f0" providerId="LiveId" clId="{F0EEB04C-8CA7-4539-8D5D-BAAC1EE8299B}" dt="2025-07-01T06:08:16.389" v="1918" actId="20577"/>
        <pc:sldMkLst>
          <pc:docMk/>
          <pc:sldMk cId="3949499938" sldId="561"/>
        </pc:sldMkLst>
        <pc:spChg chg="mod">
          <ac:chgData name="Miroslav Tichý" userId="83c77f10d01498f0" providerId="LiveId" clId="{F0EEB04C-8CA7-4539-8D5D-BAAC1EE8299B}" dt="2025-07-01T06:08:16.389" v="1918" actId="20577"/>
          <ac:spMkLst>
            <pc:docMk/>
            <pc:sldMk cId="3949499938" sldId="561"/>
            <ac:spMk id="3" creationId="{3FA54700-9DB0-BC8D-60C8-BFF634FA666A}"/>
          </ac:spMkLst>
        </pc:spChg>
      </pc:sldChg>
      <pc:sldChg chg="modSp mod">
        <pc:chgData name="Miroslav Tichý" userId="83c77f10d01498f0" providerId="LiveId" clId="{F0EEB04C-8CA7-4539-8D5D-BAAC1EE8299B}" dt="2025-07-01T06:09:12.969" v="1922" actId="5793"/>
        <pc:sldMkLst>
          <pc:docMk/>
          <pc:sldMk cId="2028560737" sldId="562"/>
        </pc:sldMkLst>
        <pc:spChg chg="mod">
          <ac:chgData name="Miroslav Tichý" userId="83c77f10d01498f0" providerId="LiveId" clId="{F0EEB04C-8CA7-4539-8D5D-BAAC1EE8299B}" dt="2025-07-01T04:45:49.831" v="530" actId="20577"/>
          <ac:spMkLst>
            <pc:docMk/>
            <pc:sldMk cId="2028560737" sldId="562"/>
            <ac:spMk id="2" creationId="{7158651A-7F99-E37D-040A-ABE8900EC530}"/>
          </ac:spMkLst>
        </pc:spChg>
        <pc:spChg chg="mod">
          <ac:chgData name="Miroslav Tichý" userId="83c77f10d01498f0" providerId="LiveId" clId="{F0EEB04C-8CA7-4539-8D5D-BAAC1EE8299B}" dt="2025-07-01T06:09:12.969" v="1922" actId="5793"/>
          <ac:spMkLst>
            <pc:docMk/>
            <pc:sldMk cId="2028560737" sldId="562"/>
            <ac:spMk id="3" creationId="{CC83D7F7-E905-2E05-ACF0-2F285438F328}"/>
          </ac:spMkLst>
        </pc:spChg>
      </pc:sldChg>
      <pc:sldChg chg="addSp modSp new mod">
        <pc:chgData name="Miroslav Tichý" userId="83c77f10d01498f0" providerId="LiveId" clId="{F0EEB04C-8CA7-4539-8D5D-BAAC1EE8299B}" dt="2025-07-01T06:00:13.482" v="1383" actId="20577"/>
        <pc:sldMkLst>
          <pc:docMk/>
          <pc:sldMk cId="1162420566" sldId="563"/>
        </pc:sldMkLst>
        <pc:spChg chg="mod">
          <ac:chgData name="Miroslav Tichý" userId="83c77f10d01498f0" providerId="LiveId" clId="{F0EEB04C-8CA7-4539-8D5D-BAAC1EE8299B}" dt="2025-07-01T05:56:32.339" v="1224" actId="1076"/>
          <ac:spMkLst>
            <pc:docMk/>
            <pc:sldMk cId="1162420566" sldId="563"/>
            <ac:spMk id="2" creationId="{623877D0-F5D3-938F-1753-E09E7E6DA48E}"/>
          </ac:spMkLst>
        </pc:spChg>
        <pc:spChg chg="mod">
          <ac:chgData name="Miroslav Tichý" userId="83c77f10d01498f0" providerId="LiveId" clId="{F0EEB04C-8CA7-4539-8D5D-BAAC1EE8299B}" dt="2025-07-01T05:58:03.059" v="1287" actId="207"/>
          <ac:spMkLst>
            <pc:docMk/>
            <pc:sldMk cId="1162420566" sldId="563"/>
            <ac:spMk id="3" creationId="{76D75604-8056-4CFA-D9F0-F396EDB5721A}"/>
          </ac:spMkLst>
        </pc:spChg>
        <pc:spChg chg="mod">
          <ac:chgData name="Miroslav Tichý" userId="83c77f10d01498f0" providerId="LiveId" clId="{F0EEB04C-8CA7-4539-8D5D-BAAC1EE8299B}" dt="2025-07-01T06:00:13.482" v="1383" actId="20577"/>
          <ac:spMkLst>
            <pc:docMk/>
            <pc:sldMk cId="1162420566" sldId="563"/>
            <ac:spMk id="8" creationId="{3833984B-F4CE-D548-009E-7381EE6EE53C}"/>
          </ac:spMkLst>
        </pc:spChg>
        <pc:spChg chg="mod">
          <ac:chgData name="Miroslav Tichý" userId="83c77f10d01498f0" providerId="LiveId" clId="{F0EEB04C-8CA7-4539-8D5D-BAAC1EE8299B}" dt="2025-07-01T04:38:38.369" v="433"/>
          <ac:spMkLst>
            <pc:docMk/>
            <pc:sldMk cId="1162420566" sldId="563"/>
            <ac:spMk id="10" creationId="{7363FCEF-DC16-50BE-E4D7-07DB817F3AE8}"/>
          </ac:spMkLst>
        </pc:spChg>
        <pc:spChg chg="add mod">
          <ac:chgData name="Miroslav Tichý" userId="83c77f10d01498f0" providerId="LiveId" clId="{F0EEB04C-8CA7-4539-8D5D-BAAC1EE8299B}" dt="2025-07-01T05:59:43.396" v="1381" actId="207"/>
          <ac:spMkLst>
            <pc:docMk/>
            <pc:sldMk cId="1162420566" sldId="563"/>
            <ac:spMk id="17" creationId="{654DEB47-C857-10DA-4441-CB5E1E7ADD49}"/>
          </ac:spMkLst>
        </pc:spChg>
        <pc:grpChg chg="add mod">
          <ac:chgData name="Miroslav Tichý" userId="83c77f10d01498f0" providerId="LiveId" clId="{F0EEB04C-8CA7-4539-8D5D-BAAC1EE8299B}" dt="2025-07-01T05:58:14.069" v="1288" actId="1076"/>
          <ac:grpSpMkLst>
            <pc:docMk/>
            <pc:sldMk cId="1162420566" sldId="563"/>
            <ac:grpSpMk id="4" creationId="{6A18D3FE-CBB8-388B-D92A-F68DE654867A}"/>
          </ac:grpSpMkLst>
        </pc:grpChg>
        <pc:grpChg chg="mod">
          <ac:chgData name="Miroslav Tichý" userId="83c77f10d01498f0" providerId="LiveId" clId="{F0EEB04C-8CA7-4539-8D5D-BAAC1EE8299B}" dt="2025-07-01T04:38:38.369" v="433"/>
          <ac:grpSpMkLst>
            <pc:docMk/>
            <pc:sldMk cId="1162420566" sldId="563"/>
            <ac:grpSpMk id="5" creationId="{F27B701C-6643-B5B3-7CEA-55626A98CD7C}"/>
          </ac:grpSpMkLst>
        </pc:grpChg>
        <pc:grpChg chg="mod">
          <ac:chgData name="Miroslav Tichý" userId="83c77f10d01498f0" providerId="LiveId" clId="{F0EEB04C-8CA7-4539-8D5D-BAAC1EE8299B}" dt="2025-07-01T04:38:38.369" v="433"/>
          <ac:grpSpMkLst>
            <pc:docMk/>
            <pc:sldMk cId="1162420566" sldId="563"/>
            <ac:grpSpMk id="7" creationId="{18145DAE-2E01-D1C9-A840-46D901CB0780}"/>
          </ac:grpSpMkLst>
        </pc:grpChg>
        <pc:grpChg chg="mod">
          <ac:chgData name="Miroslav Tichý" userId="83c77f10d01498f0" providerId="LiveId" clId="{F0EEB04C-8CA7-4539-8D5D-BAAC1EE8299B}" dt="2025-07-01T04:38:38.369" v="433"/>
          <ac:grpSpMkLst>
            <pc:docMk/>
            <pc:sldMk cId="1162420566" sldId="563"/>
            <ac:grpSpMk id="9" creationId="{6AD4C6B2-6953-46AA-6F26-8807A8057C9B}"/>
          </ac:grpSpMkLst>
        </pc:grpChg>
        <pc:cxnChg chg="mod">
          <ac:chgData name="Miroslav Tichý" userId="83c77f10d01498f0" providerId="LiveId" clId="{F0EEB04C-8CA7-4539-8D5D-BAAC1EE8299B}" dt="2025-07-01T04:38:38.369" v="433"/>
          <ac:cxnSpMkLst>
            <pc:docMk/>
            <pc:sldMk cId="1162420566" sldId="563"/>
            <ac:cxnSpMk id="6" creationId="{158453E0-4C1A-1C54-ABF6-ABEEB306076A}"/>
          </ac:cxnSpMkLst>
        </pc:cxnChg>
        <pc:cxnChg chg="mod">
          <ac:chgData name="Miroslav Tichý" userId="83c77f10d01498f0" providerId="LiveId" clId="{F0EEB04C-8CA7-4539-8D5D-BAAC1EE8299B}" dt="2025-07-01T04:38:38.369" v="433"/>
          <ac:cxnSpMkLst>
            <pc:docMk/>
            <pc:sldMk cId="1162420566" sldId="563"/>
            <ac:cxnSpMk id="11" creationId="{00D93C9F-A51C-BA85-1582-D8BF5F4FA59B}"/>
          </ac:cxnSpMkLst>
        </pc:cxnChg>
        <pc:cxnChg chg="mod">
          <ac:chgData name="Miroslav Tichý" userId="83c77f10d01498f0" providerId="LiveId" clId="{F0EEB04C-8CA7-4539-8D5D-BAAC1EE8299B}" dt="2025-07-01T04:38:38.369" v="433"/>
          <ac:cxnSpMkLst>
            <pc:docMk/>
            <pc:sldMk cId="1162420566" sldId="563"/>
            <ac:cxnSpMk id="14" creationId="{45E9EADD-1D42-3E6F-0FDD-9C876DB2F956}"/>
          </ac:cxnSpMkLst>
        </pc:cxnChg>
        <pc:cxnChg chg="mod">
          <ac:chgData name="Miroslav Tichý" userId="83c77f10d01498f0" providerId="LiveId" clId="{F0EEB04C-8CA7-4539-8D5D-BAAC1EE8299B}" dt="2025-07-01T04:38:38.369" v="433"/>
          <ac:cxnSpMkLst>
            <pc:docMk/>
            <pc:sldMk cId="1162420566" sldId="563"/>
            <ac:cxnSpMk id="15" creationId="{4F14BAD4-2BC2-34A4-E417-ECA28F48F7B6}"/>
          </ac:cxnSpMkLst>
        </pc:cxnChg>
      </pc:sldChg>
      <pc:sldChg chg="modSp new mod">
        <pc:chgData name="Miroslav Tichý" userId="83c77f10d01498f0" providerId="LiveId" clId="{F0EEB04C-8CA7-4539-8D5D-BAAC1EE8299B}" dt="2025-07-01T04:56:27.739" v="1193" actId="1076"/>
        <pc:sldMkLst>
          <pc:docMk/>
          <pc:sldMk cId="999570786" sldId="564"/>
        </pc:sldMkLst>
        <pc:spChg chg="mod">
          <ac:chgData name="Miroslav Tichý" userId="83c77f10d01498f0" providerId="LiveId" clId="{F0EEB04C-8CA7-4539-8D5D-BAAC1EE8299B}" dt="2025-07-01T04:52:22.119" v="924" actId="122"/>
          <ac:spMkLst>
            <pc:docMk/>
            <pc:sldMk cId="999570786" sldId="564"/>
            <ac:spMk id="2" creationId="{8ED9CCAD-3ADC-CB5F-E415-A0C3BEBFC640}"/>
          </ac:spMkLst>
        </pc:spChg>
        <pc:spChg chg="mod">
          <ac:chgData name="Miroslav Tichý" userId="83c77f10d01498f0" providerId="LiveId" clId="{F0EEB04C-8CA7-4539-8D5D-BAAC1EE8299B}" dt="2025-07-01T04:56:27.739" v="1193" actId="1076"/>
          <ac:spMkLst>
            <pc:docMk/>
            <pc:sldMk cId="999570786" sldId="564"/>
            <ac:spMk id="3" creationId="{6D6D55D9-B390-69E4-5258-006ACE8E23A5}"/>
          </ac:spMkLst>
        </pc:spChg>
      </pc:sldChg>
      <pc:sldChg chg="addSp modSp new mod">
        <pc:chgData name="Miroslav Tichý" userId="83c77f10d01498f0" providerId="LiveId" clId="{F0EEB04C-8CA7-4539-8D5D-BAAC1EE8299B}" dt="2025-07-01T04:58:48.029" v="1223" actId="1076"/>
        <pc:sldMkLst>
          <pc:docMk/>
          <pc:sldMk cId="2197770068" sldId="565"/>
        </pc:sldMkLst>
        <pc:spChg chg="mod">
          <ac:chgData name="Miroslav Tichý" userId="83c77f10d01498f0" providerId="LiveId" clId="{F0EEB04C-8CA7-4539-8D5D-BAAC1EE8299B}" dt="2025-07-01T04:58:37.896" v="1220" actId="1076"/>
          <ac:spMkLst>
            <pc:docMk/>
            <pc:sldMk cId="2197770068" sldId="565"/>
            <ac:spMk id="2" creationId="{88742EC0-C837-A305-9DB3-D4D8BA4D00A9}"/>
          </ac:spMkLst>
        </pc:spChg>
        <pc:picChg chg="add mod">
          <ac:chgData name="Miroslav Tichý" userId="83c77f10d01498f0" providerId="LiveId" clId="{F0EEB04C-8CA7-4539-8D5D-BAAC1EE8299B}" dt="2025-07-01T04:58:48.029" v="1223" actId="1076"/>
          <ac:picMkLst>
            <pc:docMk/>
            <pc:sldMk cId="2197770068" sldId="565"/>
            <ac:picMk id="1026" creationId="{78A04B23-CDE6-5BA2-7465-C4F5CE79FBFC}"/>
          </ac:picMkLst>
        </pc:picChg>
      </pc:sldChg>
      <pc:sldChg chg="modSp new mod">
        <pc:chgData name="Miroslav Tichý" userId="83c77f10d01498f0" providerId="LiveId" clId="{F0EEB04C-8CA7-4539-8D5D-BAAC1EE8299B}" dt="2025-07-03T04:46:53.545" v="2250" actId="207"/>
        <pc:sldMkLst>
          <pc:docMk/>
          <pc:sldMk cId="4202726576" sldId="566"/>
        </pc:sldMkLst>
        <pc:spChg chg="mod">
          <ac:chgData name="Miroslav Tichý" userId="83c77f10d01498f0" providerId="LiveId" clId="{F0EEB04C-8CA7-4539-8D5D-BAAC1EE8299B}" dt="2025-07-03T04:42:47.294" v="1951" actId="122"/>
          <ac:spMkLst>
            <pc:docMk/>
            <pc:sldMk cId="4202726576" sldId="566"/>
            <ac:spMk id="2" creationId="{F43B37C1-3BB4-3188-A403-6A6A60A3EF66}"/>
          </ac:spMkLst>
        </pc:spChg>
        <pc:spChg chg="mod">
          <ac:chgData name="Miroslav Tichý" userId="83c77f10d01498f0" providerId="LiveId" clId="{F0EEB04C-8CA7-4539-8D5D-BAAC1EE8299B}" dt="2025-07-03T04:46:53.545" v="2250" actId="207"/>
          <ac:spMkLst>
            <pc:docMk/>
            <pc:sldMk cId="4202726576" sldId="566"/>
            <ac:spMk id="3" creationId="{D970D06D-B81C-A181-F123-93E4FE52E817}"/>
          </ac:spMkLst>
        </pc:spChg>
      </pc:sldChg>
    </pc:docChg>
  </pc:docChgLst>
  <pc:docChgLst>
    <pc:chgData name="Miroslav Tichý" userId="83c77f10d01498f0" providerId="LiveId" clId="{55161B8C-554D-46C9-B744-706329C92E8A}"/>
    <pc:docChg chg="modSld">
      <pc:chgData name="Miroslav Tichý" userId="83c77f10d01498f0" providerId="LiveId" clId="{55161B8C-554D-46C9-B744-706329C92E8A}" dt="2025-03-28T06:40:11.690" v="0" actId="2711"/>
      <pc:docMkLst>
        <pc:docMk/>
      </pc:docMkLst>
      <pc:sldChg chg="modSp mod">
        <pc:chgData name="Miroslav Tichý" userId="83c77f10d01498f0" providerId="LiveId" clId="{55161B8C-554D-46C9-B744-706329C92E8A}" dt="2025-03-28T06:40:11.690" v="0" actId="2711"/>
        <pc:sldMkLst>
          <pc:docMk/>
          <pc:sldMk cId="971375214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CE987-02B5-463E-B53C-EA3E12E13A8D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9DA15-3534-46D7-B579-F3A9798AB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07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9DA15-3534-46D7-B579-F3A9798AB80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69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9DA15-3534-46D7-B579-F3A9798AB80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25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49D0C-CAC7-361C-F1CB-34524CC8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DB4467-12E8-B166-B4E7-5EF2FDC1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6A95D5-9F7B-7391-C7A9-8741E637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B197B-2FED-7A29-2A94-95D66593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5283ED-DAD5-D4EB-A007-4A7F54E4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5342E-4703-1F5D-27A0-E34CBA8C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7AE5C6-4B4B-58A8-8D62-87E8110B6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93031-3D4F-AB41-1F8D-DD210E6D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51F2E4-C55F-8574-7F03-0C0FC0E8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6DDAE-C35C-E774-7811-679A90E0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65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302AB44-C629-36AB-32A5-69E18C5E6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42F34C-47C3-5BB6-DE27-E1F22DD83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DC3C0-6F53-9398-A3ED-302F09BF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926898-BE08-2F2E-C64C-46870AFE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0F2E6-C16C-4A87-A6A7-58980688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0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11378-C89A-CE4A-28A8-CB5653C2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54F35-882C-506E-C956-A344475D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3D32C-1867-BE53-F462-E42C16AA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1B97F-914F-0640-4B91-D7BF763B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0E814-4D72-54E3-0671-B6B67CA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88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D5959-9957-833B-581B-B6D7D33C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4E377B-05C3-B6A6-6C5C-9B396420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42D91E-849B-AB75-C91F-3F8C6B76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C4A938-DA5B-6FD0-602C-1D854BE9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549828-D24B-42B6-5BC2-9E8192A1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8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D1955-29CF-E121-7CFE-6E27D945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7D2C5-0AA3-CB65-8BB8-8FE48E978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6AA29C-DF83-5212-5EF6-FBE2338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449455-BD3B-F480-043F-DB00CDC5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2C57A-D866-1C69-B9D0-1B77E53B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BDF7FB-B35E-5568-4C1C-02661B27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1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F4346-8C61-461A-72CE-B097BDDC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E74515-417B-77FF-41CA-25BE09E4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E5A501-7432-31D0-34DF-8C5919094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70523F-A195-7D44-284A-3AB5FB9E2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44C2FA-47CD-0EB0-C7E1-8755E701E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780A05-51EB-63FB-2FB3-D13092BD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8D85EA-2968-F041-8109-1D3A8BDD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54A374-F41B-4A0A-EAD2-68953797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99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B0672-1F44-F3F4-994F-ABFE066F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7D3A4-ADE1-4F52-DD13-32556C34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E591BF-3E6B-25D9-B03D-4605D7C3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2EC988-90F0-D53A-4F48-4AF4AF7E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96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9A5130-421B-47FC-9C6B-CDE76072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5DBD94-75D1-92E0-C852-91AD375D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1B7EFD-9D5A-DBB5-EF2D-59D7AB78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1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2DDD9-E2F1-049C-45B5-E4CE3238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FD21B-F8CD-9284-4668-B77693AA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9D5CFA-B684-9D44-5DEC-63D0BB92B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64C556-5CE8-7B9D-F030-C91A1422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BA3DA-B604-5599-ACB7-F90B9368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AFFEEB-EFEE-D121-8F78-9263B781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50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8F76A-2C77-9E72-71F5-CBC0DA87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2836C4-A583-F7E9-4F74-4D4799FE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3F61D7-6C2B-F817-B6D6-4598F6DC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E54511-FA90-1813-C5C7-6A5D1B05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C76351-BC50-68B7-AC76-3A7571DF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5A06F9-283E-B989-7C76-554C504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9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8DD8B4-24E0-6AE4-FA97-453FDF07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DBC24E-3EE1-2946-C500-DAC5D6C9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A801E0-72B9-D72F-AF00-89A11063F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99C0D-6C7D-4659-9F00-23F16D12EE93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229766-8269-6821-E547-A10C03ECF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EACA3F-DA60-7F12-1672-0ABC1018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D7A592-5B56-445F-8438-2E2AC73D2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2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BFB74-559D-482C-EB5B-FE7AAC358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216"/>
            <a:ext cx="9144000" cy="2387600"/>
          </a:xfrm>
        </p:spPr>
        <p:txBody>
          <a:bodyPr/>
          <a:lstStyle/>
          <a:p>
            <a:r>
              <a:rPr lang="cs-CZ" dirty="0"/>
              <a:t>          OSA STŘEVA MOZEK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5AF230-9710-EA72-0D9A-90581163C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77" y="3602037"/>
            <a:ext cx="11207261" cy="309574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Miroslav Tichý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atedra zdravotnických oborů a ochrany obyvatelstva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FBMI ČVUT, </a:t>
            </a:r>
            <a:r>
              <a:rPr lang="cs-CZ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Kladno,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Soukromá RHB ordinace, Masarykova nemocnice v Rakovníku</a:t>
            </a:r>
            <a:r>
              <a:rPr lang="cs-CZ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AE65C7-6794-78A7-E442-E9D3D464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" y="33726"/>
            <a:ext cx="2537529" cy="32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NORMA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99" y="1539378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OBECNÁ NORMA NEEXISTUJE !!!!</a:t>
            </a:r>
          </a:p>
          <a:p>
            <a:pPr algn="ctr"/>
            <a:r>
              <a:rPr lang="cs-CZ" sz="3600" dirty="0">
                <a:solidFill>
                  <a:srgbClr val="FF0000"/>
                </a:solidFill>
              </a:rPr>
              <a:t>Norma je fuj !!! </a:t>
            </a:r>
            <a:r>
              <a:rPr lang="cs-CZ" sz="36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sz="3600" dirty="0">
              <a:solidFill>
                <a:srgbClr val="FF0000"/>
              </a:solidFill>
            </a:endParaRPr>
          </a:p>
          <a:p>
            <a:pPr algn="ctr"/>
            <a:endParaRPr lang="cs-CZ" sz="3600" dirty="0"/>
          </a:p>
          <a:p>
            <a:pPr algn="ctr"/>
            <a:r>
              <a:rPr lang="cs-CZ" sz="3600" dirty="0"/>
              <a:t>My používáme </a:t>
            </a:r>
            <a:r>
              <a:rPr lang="cs-CZ" sz="3600" b="1" dirty="0">
                <a:solidFill>
                  <a:srgbClr val="FF0000"/>
                </a:solidFill>
              </a:rPr>
              <a:t>individuální normu </a:t>
            </a:r>
            <a:r>
              <a:rPr lang="cs-CZ" sz="3600" dirty="0"/>
              <a:t>pacienta </a:t>
            </a:r>
            <a:r>
              <a:rPr lang="cs-CZ" sz="3600" dirty="0">
                <a:solidFill>
                  <a:srgbClr val="FF0000"/>
                </a:solidFill>
              </a:rPr>
              <a:t>porovnáním </a:t>
            </a:r>
            <a:r>
              <a:rPr lang="cs-CZ" sz="3600" dirty="0"/>
              <a:t>funkčního stavu:</a:t>
            </a:r>
          </a:p>
          <a:p>
            <a:pPr marL="0" indent="0" algn="ctr">
              <a:buNone/>
            </a:pPr>
            <a:endParaRPr lang="cs-CZ" sz="3600" dirty="0"/>
          </a:p>
          <a:p>
            <a:pPr algn="ctr"/>
            <a:r>
              <a:rPr lang="cs-CZ" sz="3600" b="1" dirty="0">
                <a:solidFill>
                  <a:srgbClr val="FF0000"/>
                </a:solidFill>
              </a:rPr>
              <a:t>Končetinových kloubů vlevo a vpravo,</a:t>
            </a:r>
          </a:p>
          <a:p>
            <a:pPr algn="ctr"/>
            <a:r>
              <a:rPr lang="cs-CZ" sz="3600" b="1" dirty="0">
                <a:solidFill>
                  <a:srgbClr val="FF0000"/>
                </a:solidFill>
              </a:rPr>
              <a:t>Sousedních pohybových segmentů páteře.</a:t>
            </a:r>
          </a:p>
        </p:txBody>
      </p:sp>
    </p:spTree>
    <p:extLst>
      <p:ext uri="{BB962C8B-B14F-4D97-AF65-F5344CB8AC3E}">
        <p14:creationId xmlns:p14="http://schemas.microsoft.com/office/powerpoint/2010/main" val="284354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5E69-FF8E-5C89-7AAB-F4426D77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KLOUBNÍ BARIÉRY, KLOUBNÍ VŮLE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CB0F9-5272-5E9F-B1D2-F2B63C53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1" y="1253331"/>
            <a:ext cx="11648661" cy="435133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FYZIOLOGICKÁ BARIÉRA</a:t>
            </a:r>
            <a:r>
              <a:rPr lang="cs-CZ" dirty="0"/>
              <a:t>: je tvořená </a:t>
            </a:r>
            <a:r>
              <a:rPr lang="cs-CZ" b="1" dirty="0"/>
              <a:t>svalovým napětím</a:t>
            </a:r>
            <a:r>
              <a:rPr lang="cs-CZ" dirty="0"/>
              <a:t>, které se řízené </a:t>
            </a:r>
            <a:r>
              <a:rPr lang="cs-CZ" b="1" dirty="0"/>
              <a:t>reflexně</a:t>
            </a:r>
            <a:r>
              <a:rPr lang="cs-CZ" dirty="0"/>
              <a:t> a její poloha se mění v důsledku velkého množství patologických stavů,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ANATOMICKÁ BARIÉRA</a:t>
            </a:r>
            <a:r>
              <a:rPr lang="cs-CZ" dirty="0"/>
              <a:t>: je tvořená </a:t>
            </a:r>
            <a:r>
              <a:rPr lang="cs-CZ" b="1" dirty="0"/>
              <a:t>stavbou kloubu </a:t>
            </a:r>
            <a:r>
              <a:rPr lang="cs-CZ" dirty="0"/>
              <a:t>(kosti a vazivo). Narušení bariéry způsobuje omezení, nebo naopak zvětšení celkového rozsahu pohybu,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KLOUBNÍ VŮLE</a:t>
            </a:r>
            <a:r>
              <a:rPr lang="cs-CZ" dirty="0"/>
              <a:t>: </a:t>
            </a:r>
            <a:r>
              <a:rPr lang="cs-CZ" b="1" dirty="0"/>
              <a:t>tlumič</a:t>
            </a:r>
            <a:r>
              <a:rPr lang="cs-CZ" dirty="0"/>
              <a:t> nárazů na anatomickou bariéru. </a:t>
            </a:r>
            <a:r>
              <a:rPr lang="cs-CZ" b="1" dirty="0"/>
              <a:t>Ochranná funkce</a:t>
            </a:r>
            <a:r>
              <a:rPr lang="cs-CZ" dirty="0"/>
              <a:t>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1C02E6-B842-48D4-57F2-62131722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55" y="5047688"/>
            <a:ext cx="3628661" cy="179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5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A8301-E93C-CB95-448C-95B379BF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VIROVÝ ZÁNĚT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C5C52-8AC0-0693-3432-74024D73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4" y="1192579"/>
            <a:ext cx="11519042" cy="4351338"/>
          </a:xfrm>
        </p:spPr>
        <p:txBody>
          <a:bodyPr/>
          <a:lstStyle/>
          <a:p>
            <a:r>
              <a:rPr lang="cs-CZ" dirty="0"/>
              <a:t>MNOHOKRÁT VĚDECKÝ PROKÁZÁNO </a:t>
            </a:r>
            <a:r>
              <a:rPr lang="cs-CZ" dirty="0">
                <a:solidFill>
                  <a:srgbClr val="FF0000"/>
                </a:solidFill>
              </a:rPr>
              <a:t>ZPOMALENÍ VEDENÍ IMPULZŮ</a:t>
            </a:r>
            <a:r>
              <a:rPr lang="cs-CZ" dirty="0"/>
              <a:t> NERVOVÝMI VLÁKNY PŘI VIRÓZE. U N. FACIALIS AŽ PARÉZA.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 SVALŮ JDE MÉNĚ IMPULZŮ = </a:t>
            </a:r>
            <a:r>
              <a:rPr lang="cs-CZ" dirty="0">
                <a:solidFill>
                  <a:srgbClr val="FF0000"/>
                </a:solidFill>
              </a:rPr>
              <a:t>SVALOVÁ HYPOTONIE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F290F57-F646-2971-BC36-8A21814C6912}"/>
              </a:ext>
            </a:extLst>
          </p:cNvPr>
          <p:cNvGrpSpPr/>
          <p:nvPr/>
        </p:nvGrpSpPr>
        <p:grpSpPr>
          <a:xfrm>
            <a:off x="4809299" y="3437164"/>
            <a:ext cx="5190213" cy="2803099"/>
            <a:chOff x="5911269" y="2268434"/>
            <a:chExt cx="5190213" cy="2803099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74F69F8-4FB6-5351-1855-0F095C01836D}"/>
                </a:ext>
              </a:extLst>
            </p:cNvPr>
            <p:cNvGrpSpPr/>
            <p:nvPr/>
          </p:nvGrpSpPr>
          <p:grpSpPr>
            <a:xfrm>
              <a:off x="5911269" y="2268434"/>
              <a:ext cx="5190213" cy="2803099"/>
              <a:chOff x="5911269" y="2268434"/>
              <a:chExt cx="5190213" cy="2803099"/>
            </a:xfrm>
          </p:grpSpPr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CF433DF8-D28A-D74D-A208-539E9AE27BFA}"/>
                  </a:ext>
                </a:extLst>
              </p:cNvPr>
              <p:cNvGrpSpPr/>
              <p:nvPr/>
            </p:nvGrpSpPr>
            <p:grpSpPr>
              <a:xfrm>
                <a:off x="5911269" y="2268434"/>
                <a:ext cx="5057795" cy="2803099"/>
                <a:chOff x="5911269" y="2268434"/>
                <a:chExt cx="5057795" cy="2803099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E90C2585-274F-159E-6E94-05B29CB9F6B4}"/>
                    </a:ext>
                  </a:extLst>
                </p:cNvPr>
                <p:cNvGrpSpPr/>
                <p:nvPr/>
              </p:nvGrpSpPr>
              <p:grpSpPr>
                <a:xfrm>
                  <a:off x="6096000" y="2683933"/>
                  <a:ext cx="4614334" cy="2387600"/>
                  <a:chOff x="3776133" y="2980267"/>
                  <a:chExt cx="4614334" cy="2387600"/>
                </a:xfrm>
              </p:grpSpPr>
              <p:cxnSp>
                <p:nvCxnSpPr>
                  <p:cNvPr id="11" name="Přímá spojnice 10">
                    <a:extLst>
                      <a:ext uri="{FF2B5EF4-FFF2-40B4-BE49-F238E27FC236}">
                        <a16:creationId xmlns:a16="http://schemas.microsoft.com/office/drawing/2014/main" id="{4130F01D-C558-447B-531C-D5B14333769F}"/>
                      </a:ext>
                    </a:extLst>
                  </p:cNvPr>
                  <p:cNvCxnSpPr/>
                  <p:nvPr/>
                </p:nvCxnSpPr>
                <p:spPr>
                  <a:xfrm>
                    <a:off x="3776133" y="2980267"/>
                    <a:ext cx="2319867" cy="238760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Přímá spojnice 11">
                    <a:extLst>
                      <a:ext uri="{FF2B5EF4-FFF2-40B4-BE49-F238E27FC236}">
                        <a16:creationId xmlns:a16="http://schemas.microsoft.com/office/drawing/2014/main" id="{7A048585-9CB4-9930-D6F6-8ED151379E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2980267"/>
                    <a:ext cx="2294467" cy="238760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Přímá spojnice 12">
                    <a:extLst>
                      <a:ext uri="{FF2B5EF4-FFF2-40B4-BE49-F238E27FC236}">
                        <a16:creationId xmlns:a16="http://schemas.microsoft.com/office/drawing/2014/main" id="{03D6844F-A749-EE7E-9EFA-09C4C8D69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2980267"/>
                    <a:ext cx="1845733" cy="238760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Přímá spojnice 13">
                    <a:extLst>
                      <a:ext uri="{FF2B5EF4-FFF2-40B4-BE49-F238E27FC236}">
                        <a16:creationId xmlns:a16="http://schemas.microsoft.com/office/drawing/2014/main" id="{B188451B-38AC-9DA3-0768-A1835F232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24867" y="2980267"/>
                    <a:ext cx="1871133" cy="238760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Přímá spojnice se šipkou 14">
                    <a:extLst>
                      <a:ext uri="{FF2B5EF4-FFF2-40B4-BE49-F238E27FC236}">
                        <a16:creationId xmlns:a16="http://schemas.microsoft.com/office/drawing/2014/main" id="{BA96A561-A3EE-1D4A-E7FB-F7D4B9EEB03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140200" y="3124200"/>
                    <a:ext cx="194733" cy="169333"/>
                  </a:xfrm>
                  <a:prstGeom prst="straightConnector1">
                    <a:avLst/>
                  </a:prstGeom>
                  <a:ln w="3492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Přímá spojnice se šipkou 15">
                    <a:extLst>
                      <a:ext uri="{FF2B5EF4-FFF2-40B4-BE49-F238E27FC236}">
                        <a16:creationId xmlns:a16="http://schemas.microsoft.com/office/drawing/2014/main" id="{04A0D204-4BC2-52C4-88EA-EA5CA642C4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57067" y="3124200"/>
                    <a:ext cx="211666" cy="169333"/>
                  </a:xfrm>
                  <a:prstGeom prst="straightConnector1">
                    <a:avLst/>
                  </a:prstGeom>
                  <a:ln w="3492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68D37956-6F61-426C-E079-C689ECA79772}"/>
                    </a:ext>
                  </a:extLst>
                </p:cNvPr>
                <p:cNvSpPr txBox="1"/>
                <p:nvPr/>
              </p:nvSpPr>
              <p:spPr>
                <a:xfrm>
                  <a:off x="5911269" y="2268434"/>
                  <a:ext cx="50577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800" dirty="0"/>
                    <a:t>A    </a:t>
                  </a:r>
                  <a:r>
                    <a:rPr lang="cs-CZ" sz="2800" dirty="0">
                      <a:solidFill>
                        <a:srgbClr val="FF0000"/>
                      </a:solidFill>
                    </a:rPr>
                    <a:t>F                 </a:t>
                  </a:r>
                  <a:r>
                    <a:rPr lang="cs-CZ" sz="2800" dirty="0" err="1"/>
                    <a:t>Sa</a:t>
                  </a:r>
                  <a:r>
                    <a:rPr lang="cs-CZ" sz="2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cs-CZ" sz="2800" dirty="0" err="1">
                      <a:solidFill>
                        <a:srgbClr val="FF0000"/>
                      </a:solidFill>
                    </a:rPr>
                    <a:t>Sf</a:t>
                  </a:r>
                  <a:r>
                    <a:rPr lang="cs-CZ" sz="2800" dirty="0">
                      <a:solidFill>
                        <a:srgbClr val="FF0000"/>
                      </a:solidFill>
                    </a:rPr>
                    <a:t>                  F   </a:t>
                  </a:r>
                  <a:r>
                    <a:rPr lang="cs-CZ" sz="2800" dirty="0"/>
                    <a:t>A</a:t>
                  </a:r>
                </a:p>
              </p:txBody>
            </p:sp>
          </p:grpSp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CB17B84-A867-173D-A2D6-E1CFA668DA25}"/>
                  </a:ext>
                </a:extLst>
              </p:cNvPr>
              <p:cNvSpPr txBox="1"/>
              <p:nvPr/>
            </p:nvSpPr>
            <p:spPr>
              <a:xfrm>
                <a:off x="5990339" y="4130887"/>
                <a:ext cx="5111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 err="1"/>
                  <a:t>hypotonus</a:t>
                </a:r>
                <a:r>
                  <a:rPr lang="cs-CZ" sz="2800" dirty="0"/>
                  <a:t>                     </a:t>
                </a:r>
                <a:r>
                  <a:rPr lang="cs-CZ" sz="2800" dirty="0" err="1"/>
                  <a:t>hypotonus</a:t>
                </a:r>
                <a:endParaRPr lang="cs-CZ" sz="2800" dirty="0"/>
              </a:p>
            </p:txBody>
          </p:sp>
        </p:grp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967B3A6-2A12-2F8F-FE8E-DC65CA7BA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6835" y="2684939"/>
              <a:ext cx="5064" cy="22798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Obrázek 16">
            <a:extLst>
              <a:ext uri="{FF2B5EF4-FFF2-40B4-BE49-F238E27FC236}">
                <a16:creationId xmlns:a16="http://schemas.microsoft.com/office/drawing/2014/main" id="{ACB6075F-299E-15A0-FC38-F98EE2C5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" y="4419883"/>
            <a:ext cx="3529612" cy="174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34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877D0-F5D3-938F-1753-E09E7E6D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" y="0"/>
            <a:ext cx="11840308" cy="1325563"/>
          </a:xfrm>
        </p:spPr>
        <p:txBody>
          <a:bodyPr/>
          <a:lstStyle/>
          <a:p>
            <a:pPr algn="ctr"/>
            <a:r>
              <a:rPr lang="cs-CZ" dirty="0"/>
              <a:t>DYSFUNKCE (OSLABENÍ) VNITŘNÍCH ORGÁNŮ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75604-8056-4CFA-D9F0-F396EDB5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338"/>
            <a:ext cx="10515600" cy="5713047"/>
          </a:xfrm>
        </p:spPr>
        <p:txBody>
          <a:bodyPr/>
          <a:lstStyle/>
          <a:p>
            <a:pPr algn="ctr"/>
            <a:r>
              <a:rPr lang="cs-CZ" b="1" dirty="0"/>
              <a:t>NOVINKA! VLÁKNA SYMPATIKU JDOU K MOTORICKÝM PLOTÉNKÁM</a:t>
            </a:r>
            <a:r>
              <a:rPr lang="cs-CZ" dirty="0"/>
              <a:t>.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SVALOVÁ HYPOTONIE </a:t>
            </a:r>
            <a:r>
              <a:rPr lang="cs-CZ" dirty="0"/>
              <a:t>JAKO U VIRÓZY, ALE Z JINÉ PŘÍČINY: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ZHORŠENÍ PŘENOSU MEDIÁTORŮ NA MOTORICKÝCH PLOTÉNKÁCH EXTRAFUZÁLNÍCH A INTRAFUZÁLNÍCH SVALOVÝCH VLÁKEN.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A18D3FE-CBB8-388B-D92A-F68DE654867A}"/>
              </a:ext>
            </a:extLst>
          </p:cNvPr>
          <p:cNvGrpSpPr/>
          <p:nvPr/>
        </p:nvGrpSpPr>
        <p:grpSpPr>
          <a:xfrm>
            <a:off x="1315823" y="3855609"/>
            <a:ext cx="5190213" cy="2803099"/>
            <a:chOff x="5911269" y="2268434"/>
            <a:chExt cx="5190213" cy="2803099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F27B701C-6643-B5B3-7CEA-55626A98CD7C}"/>
                </a:ext>
              </a:extLst>
            </p:cNvPr>
            <p:cNvGrpSpPr/>
            <p:nvPr/>
          </p:nvGrpSpPr>
          <p:grpSpPr>
            <a:xfrm>
              <a:off x="5911269" y="2268434"/>
              <a:ext cx="5190213" cy="2803099"/>
              <a:chOff x="5911269" y="2268434"/>
              <a:chExt cx="5190213" cy="2803099"/>
            </a:xfrm>
          </p:grpSpPr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18145DAE-2E01-D1C9-A840-46D901CB0780}"/>
                  </a:ext>
                </a:extLst>
              </p:cNvPr>
              <p:cNvGrpSpPr/>
              <p:nvPr/>
            </p:nvGrpSpPr>
            <p:grpSpPr>
              <a:xfrm>
                <a:off x="5911269" y="2268434"/>
                <a:ext cx="5057795" cy="2803099"/>
                <a:chOff x="5911269" y="2268434"/>
                <a:chExt cx="5057795" cy="2803099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6AD4C6B2-6953-46AA-6F26-8807A8057C9B}"/>
                    </a:ext>
                  </a:extLst>
                </p:cNvPr>
                <p:cNvGrpSpPr/>
                <p:nvPr/>
              </p:nvGrpSpPr>
              <p:grpSpPr>
                <a:xfrm>
                  <a:off x="6096000" y="2683933"/>
                  <a:ext cx="4614334" cy="2387600"/>
                  <a:chOff x="3776133" y="2980267"/>
                  <a:chExt cx="4614334" cy="2387600"/>
                </a:xfrm>
              </p:grpSpPr>
              <p:cxnSp>
                <p:nvCxnSpPr>
                  <p:cNvPr id="11" name="Přímá spojnice 10">
                    <a:extLst>
                      <a:ext uri="{FF2B5EF4-FFF2-40B4-BE49-F238E27FC236}">
                        <a16:creationId xmlns:a16="http://schemas.microsoft.com/office/drawing/2014/main" id="{00D93C9F-A51C-BA85-1582-D8BF5F4FA59B}"/>
                      </a:ext>
                    </a:extLst>
                  </p:cNvPr>
                  <p:cNvCxnSpPr/>
                  <p:nvPr/>
                </p:nvCxnSpPr>
                <p:spPr>
                  <a:xfrm>
                    <a:off x="3776133" y="2980267"/>
                    <a:ext cx="2319867" cy="238760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Přímá spojnice 11">
                    <a:extLst>
                      <a:ext uri="{FF2B5EF4-FFF2-40B4-BE49-F238E27FC236}">
                        <a16:creationId xmlns:a16="http://schemas.microsoft.com/office/drawing/2014/main" id="{D458D753-0E43-477C-B0D6-6BBD3FC1B4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2980267"/>
                    <a:ext cx="2294467" cy="238760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Přímá spojnice 12">
                    <a:extLst>
                      <a:ext uri="{FF2B5EF4-FFF2-40B4-BE49-F238E27FC236}">
                        <a16:creationId xmlns:a16="http://schemas.microsoft.com/office/drawing/2014/main" id="{B47A5136-F339-D011-CF58-1764FC0C56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2980267"/>
                    <a:ext cx="1845733" cy="238760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Přímá spojnice 13">
                    <a:extLst>
                      <a:ext uri="{FF2B5EF4-FFF2-40B4-BE49-F238E27FC236}">
                        <a16:creationId xmlns:a16="http://schemas.microsoft.com/office/drawing/2014/main" id="{45E9EADD-1D42-3E6F-0FDD-9C876DB2F9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24867" y="2980267"/>
                    <a:ext cx="1871133" cy="238760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Přímá spojnice se šipkou 14">
                    <a:extLst>
                      <a:ext uri="{FF2B5EF4-FFF2-40B4-BE49-F238E27FC236}">
                        <a16:creationId xmlns:a16="http://schemas.microsoft.com/office/drawing/2014/main" id="{4F14BAD4-2BC2-34A4-E417-ECA28F48F7B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140200" y="3124200"/>
                    <a:ext cx="194733" cy="169333"/>
                  </a:xfrm>
                  <a:prstGeom prst="straightConnector1">
                    <a:avLst/>
                  </a:prstGeom>
                  <a:ln w="3492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Přímá spojnice se šipkou 15">
                    <a:extLst>
                      <a:ext uri="{FF2B5EF4-FFF2-40B4-BE49-F238E27FC236}">
                        <a16:creationId xmlns:a16="http://schemas.microsoft.com/office/drawing/2014/main" id="{DBFFD7D1-3BD1-4F47-0C18-0EF82215C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57067" y="3124200"/>
                    <a:ext cx="211666" cy="169333"/>
                  </a:xfrm>
                  <a:prstGeom prst="straightConnector1">
                    <a:avLst/>
                  </a:prstGeom>
                  <a:ln w="3492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7363FCEF-DC16-50BE-E4D7-07DB817F3AE8}"/>
                    </a:ext>
                  </a:extLst>
                </p:cNvPr>
                <p:cNvSpPr txBox="1"/>
                <p:nvPr/>
              </p:nvSpPr>
              <p:spPr>
                <a:xfrm>
                  <a:off x="5911269" y="2268434"/>
                  <a:ext cx="50577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800" dirty="0"/>
                    <a:t>A    </a:t>
                  </a:r>
                  <a:r>
                    <a:rPr lang="cs-CZ" sz="2800" dirty="0">
                      <a:solidFill>
                        <a:srgbClr val="FF0000"/>
                      </a:solidFill>
                    </a:rPr>
                    <a:t>F                 </a:t>
                  </a:r>
                  <a:r>
                    <a:rPr lang="cs-CZ" sz="2800" dirty="0" err="1"/>
                    <a:t>Sa</a:t>
                  </a:r>
                  <a:r>
                    <a:rPr lang="cs-CZ" sz="2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cs-CZ" sz="2800" dirty="0" err="1">
                      <a:solidFill>
                        <a:srgbClr val="FF0000"/>
                      </a:solidFill>
                    </a:rPr>
                    <a:t>Sf</a:t>
                  </a:r>
                  <a:r>
                    <a:rPr lang="cs-CZ" sz="2800" dirty="0">
                      <a:solidFill>
                        <a:srgbClr val="FF0000"/>
                      </a:solidFill>
                    </a:rPr>
                    <a:t>                  F   </a:t>
                  </a:r>
                  <a:r>
                    <a:rPr lang="cs-CZ" sz="2800" dirty="0"/>
                    <a:t>A</a:t>
                  </a:r>
                </a:p>
              </p:txBody>
            </p:sp>
          </p:grpSp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833984B-F4CE-D548-009E-7381EE6EE53C}"/>
                  </a:ext>
                </a:extLst>
              </p:cNvPr>
              <p:cNvSpPr txBox="1"/>
              <p:nvPr/>
            </p:nvSpPr>
            <p:spPr>
              <a:xfrm>
                <a:off x="5911269" y="4130887"/>
                <a:ext cx="5190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err="1"/>
                  <a:t>hypotonus</a:t>
                </a:r>
                <a:r>
                  <a:rPr lang="cs-CZ" sz="2800" dirty="0"/>
                  <a:t>                      </a:t>
                </a:r>
                <a:r>
                  <a:rPr lang="cs-CZ" sz="2800" dirty="0" err="1"/>
                  <a:t>hypotonus</a:t>
                </a:r>
                <a:endParaRPr lang="cs-CZ" sz="2800" dirty="0"/>
              </a:p>
            </p:txBody>
          </p:sp>
        </p:grp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58453E0-4C1A-1C54-ABF6-ABEEB30607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6835" y="2684939"/>
              <a:ext cx="5064" cy="22798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54DEB47-C857-10DA-4441-CB5E1E7ADD49}"/>
              </a:ext>
            </a:extLst>
          </p:cNvPr>
          <p:cNvSpPr txBox="1"/>
          <p:nvPr/>
        </p:nvSpPr>
        <p:spPr>
          <a:xfrm>
            <a:off x="7307385" y="3876431"/>
            <a:ext cx="48425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ČASTÝMI PŘÍČINAMI: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OPERACE,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STAVY PO ÚRAZECH,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ALERGIE NA POTRAVINY,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PRODĚLANÉ NEMOCI. </a:t>
            </a:r>
          </a:p>
        </p:txBody>
      </p:sp>
    </p:spTree>
    <p:extLst>
      <p:ext uri="{BB962C8B-B14F-4D97-AF65-F5344CB8AC3E}">
        <p14:creationId xmlns:p14="http://schemas.microsoft.com/office/powerpoint/2010/main" val="116242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D3847-BA4D-28DF-D079-001515B4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DŮSLEDKY PRO FUNKCI KLOUBU</a:t>
            </a:r>
            <a:br>
              <a:rPr lang="cs-CZ" dirty="0"/>
            </a:br>
            <a:r>
              <a:rPr lang="cs-CZ" dirty="0"/>
              <a:t>U VIRÓZ A DYSFUNKCÍ ORGÁNŮ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82DF6-BB39-FDC3-5DD2-47B1CF1E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2" y="2161687"/>
            <a:ext cx="8040077" cy="2769821"/>
          </a:xfrm>
        </p:spPr>
        <p:txBody>
          <a:bodyPr/>
          <a:lstStyle/>
          <a:p>
            <a:r>
              <a:rPr lang="cs-CZ" b="1" dirty="0"/>
              <a:t>CELKOVÝ ROZSAH </a:t>
            </a:r>
            <a:r>
              <a:rPr lang="cs-CZ" dirty="0"/>
              <a:t>POHYBU:  SE </a:t>
            </a:r>
            <a:r>
              <a:rPr lang="cs-CZ" dirty="0">
                <a:solidFill>
                  <a:srgbClr val="FF0000"/>
                </a:solidFill>
              </a:rPr>
              <a:t>ZVĚTŠUJE</a:t>
            </a:r>
            <a:r>
              <a:rPr lang="cs-CZ" dirty="0"/>
              <a:t>,</a:t>
            </a:r>
          </a:p>
          <a:p>
            <a:endParaRPr lang="cs-CZ" dirty="0"/>
          </a:p>
          <a:p>
            <a:r>
              <a:rPr lang="cs-CZ" b="1" dirty="0"/>
              <a:t>KLOUBNÍ VŮLE:  </a:t>
            </a:r>
            <a:r>
              <a:rPr lang="cs-CZ" dirty="0">
                <a:solidFill>
                  <a:srgbClr val="FF0000"/>
                </a:solidFill>
              </a:rPr>
              <a:t>MIZÍ</a:t>
            </a:r>
            <a:r>
              <a:rPr lang="cs-CZ" dirty="0"/>
              <a:t> VŠEMI SMĚRY,</a:t>
            </a:r>
          </a:p>
          <a:p>
            <a:endParaRPr lang="cs-CZ" dirty="0"/>
          </a:p>
          <a:p>
            <a:r>
              <a:rPr lang="cs-CZ" b="1" dirty="0"/>
              <a:t>SVALY:  </a:t>
            </a:r>
            <a:r>
              <a:rPr lang="cs-CZ" dirty="0">
                <a:solidFill>
                  <a:srgbClr val="FF0000"/>
                </a:solidFill>
              </a:rPr>
              <a:t>HYPOTONIE</a:t>
            </a:r>
            <a:r>
              <a:rPr lang="cs-CZ" b="1" dirty="0"/>
              <a:t> </a:t>
            </a:r>
            <a:r>
              <a:rPr lang="cs-CZ" dirty="0"/>
              <a:t>FLEXORŮ A EXTENZORŮ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50F1A8-5573-5430-1E58-A02788639FAB}"/>
              </a:ext>
            </a:extLst>
          </p:cNvPr>
          <p:cNvSpPr txBox="1"/>
          <p:nvPr/>
        </p:nvSpPr>
        <p:spPr>
          <a:xfrm>
            <a:off x="298938" y="5142523"/>
            <a:ext cx="11822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PŘÍKLAD U DĚTÍ</a:t>
            </a:r>
            <a:r>
              <a:rPr lang="cs-CZ" dirty="0"/>
              <a:t>: DYSFUNKCE ORGÁNŮ TRÁVÍCÍ A MOČOVÉ SOUSTAVY ZPŮSOBÍ CELOTĚLOVOU SVALOVOU</a:t>
            </a:r>
          </a:p>
          <a:p>
            <a:r>
              <a:rPr lang="cs-CZ" dirty="0"/>
              <a:t>HYPOTONII. SVALY NEUDRŽÍ NOŽNÍ KLENBY A UVOLNÍ SE JEJICH VAZIVO.  CVIČENÍ TENTO STAV PODPORUJE!</a:t>
            </a:r>
          </a:p>
          <a:p>
            <a:endParaRPr lang="cs-CZ" dirty="0"/>
          </a:p>
          <a:p>
            <a:r>
              <a:rPr lang="cs-CZ" b="1" dirty="0"/>
              <a:t>SPRÁVNÝ POSTUP</a:t>
            </a:r>
            <a:r>
              <a:rPr lang="cs-CZ" dirty="0"/>
              <a:t>: 1) </a:t>
            </a:r>
            <a:r>
              <a:rPr lang="cs-CZ" dirty="0">
                <a:solidFill>
                  <a:srgbClr val="FF0000"/>
                </a:solidFill>
              </a:rPr>
              <a:t>POSÍLENÍ VNITŘNÍCH ORGÁNŮ </a:t>
            </a:r>
            <a:r>
              <a:rPr lang="cs-CZ" dirty="0"/>
              <a:t>ČAJI, ABY SE ZVÝŠILO SVALOVÉ NAPĚTÍ A SÍLA,</a:t>
            </a:r>
          </a:p>
          <a:p>
            <a:r>
              <a:rPr lang="cs-CZ" dirty="0"/>
              <a:t>		  2) </a:t>
            </a:r>
            <a:r>
              <a:rPr lang="cs-CZ" dirty="0">
                <a:solidFill>
                  <a:srgbClr val="FF0000"/>
                </a:solidFill>
              </a:rPr>
              <a:t>ZPEVNĚNÍ VAZIVA </a:t>
            </a:r>
            <a:r>
              <a:rPr lang="cs-CZ" dirty="0"/>
              <a:t>NOŽNÍCH KLENEB TEJPOVÁNÍM NEBO PRUŽNÝMI TAHY.</a:t>
            </a:r>
          </a:p>
          <a:p>
            <a:r>
              <a:rPr lang="cs-CZ" dirty="0"/>
              <a:t>		  3) SPECIÁLNÍ </a:t>
            </a:r>
            <a:r>
              <a:rPr lang="cs-CZ" dirty="0">
                <a:solidFill>
                  <a:srgbClr val="FF0000"/>
                </a:solidFill>
              </a:rPr>
              <a:t>VLOŽKY DO BOT </a:t>
            </a:r>
            <a:r>
              <a:rPr lang="cs-CZ" dirty="0"/>
              <a:t>(JEN VLOŽKY NESTAČÍ!), POPŘÍPADĚ </a:t>
            </a:r>
            <a:r>
              <a:rPr lang="cs-CZ" dirty="0">
                <a:solidFill>
                  <a:srgbClr val="FF0000"/>
                </a:solidFill>
              </a:rPr>
              <a:t>POSILOVÁNÍ SVALŮ 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6" name="Obrázek 5" descr="Obsah obrázku oblečení, ortéza, nošení, noha&#10;&#10;Obsah generovaný pomocí AI může být nesprávný.">
            <a:extLst>
              <a:ext uri="{FF2B5EF4-FFF2-40B4-BE49-F238E27FC236}">
                <a16:creationId xmlns:a16="http://schemas.microsoft.com/office/drawing/2014/main" id="{C02C6CD3-16BF-CCB0-6704-F271CA75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49294"/>
            <a:ext cx="1454992" cy="32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B37C1-3BB4-3188-A403-6A6A60A3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JEN MIMOCHODEM …..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0D06D-B81C-A181-F123-93E4FE52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NEJČASTĚJŠÍ PŘÍČINOU AKUTNÍCH PROBLÉMŮ JE POŠKOZENÍ PÁTEŘNÍHO A KLOUBNÍHO VAZIVA !!!</a:t>
            </a:r>
          </a:p>
          <a:p>
            <a:endParaRPr lang="cs-CZ" dirty="0"/>
          </a:p>
          <a:p>
            <a:r>
              <a:rPr lang="cs-CZ" dirty="0"/>
              <a:t>VELMI ČASTO SI KLINET NEUVĚDOMUJE </a:t>
            </a:r>
            <a:r>
              <a:rPr lang="cs-CZ" dirty="0">
                <a:solidFill>
                  <a:srgbClr val="FF0000"/>
                </a:solidFill>
              </a:rPr>
              <a:t>ŽÁDNOU PŘÍČINU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U TĚCHTO KLIENTŮ VETŠINOU NACHÁZÍM </a:t>
            </a:r>
            <a:r>
              <a:rPr lang="cs-CZ" dirty="0">
                <a:solidFill>
                  <a:srgbClr val="FF0000"/>
                </a:solidFill>
              </a:rPr>
              <a:t>HYPOTONII </a:t>
            </a:r>
            <a:r>
              <a:rPr lang="cs-CZ" dirty="0"/>
              <a:t>(OSLABENÍ) KOSTERNCH SVALŮ V DŮSLEDKU VIRÓZY NEBO DYSFUNKCE VNITŘNÍCH ORGÁNŮ. </a:t>
            </a:r>
          </a:p>
        </p:txBody>
      </p:sp>
    </p:spTree>
    <p:extLst>
      <p:ext uri="{BB962C8B-B14F-4D97-AF65-F5344CB8AC3E}">
        <p14:creationId xmlns:p14="http://schemas.microsoft.com/office/powerpoint/2010/main" val="420272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A4A1A535-17A2-A669-EA37-D9443595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8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BAKTERIÁLNÍ ZÁNĚT</a:t>
            </a:r>
            <a:br>
              <a:rPr lang="cs-CZ" b="1" dirty="0"/>
            </a:br>
            <a:r>
              <a:rPr lang="cs-CZ" dirty="0"/>
              <a:t>PATOLOGICKÉ OMEZENÍ HYBNOSTI KLOUBŮ</a:t>
            </a:r>
            <a:br>
              <a:rPr lang="cs-CZ" dirty="0"/>
            </a:br>
            <a:r>
              <a:rPr lang="cs-CZ" dirty="0"/>
              <a:t>V DŮSLEDKU ZKRACOVÁNÍ VAZIVA</a:t>
            </a:r>
            <a:br>
              <a:rPr lang="cs-CZ" dirty="0"/>
            </a:br>
            <a:r>
              <a:rPr lang="cs-CZ" dirty="0"/>
              <a:t>VĚDECKY ŘEČENO: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DEGRADACE MEZIBUNĚČNÉ HMOTY VAZIVA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385DBA-7EFA-3615-23A6-09FE1CE5FF91}"/>
              </a:ext>
            </a:extLst>
          </p:cNvPr>
          <p:cNvGrpSpPr/>
          <p:nvPr/>
        </p:nvGrpSpPr>
        <p:grpSpPr>
          <a:xfrm>
            <a:off x="818495" y="3572038"/>
            <a:ext cx="4257414" cy="2655293"/>
            <a:chOff x="1030203" y="2643200"/>
            <a:chExt cx="3915508" cy="2349776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D6726664-2007-E19B-0A87-98F28807A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03" y="3059257"/>
              <a:ext cx="3915508" cy="1933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D1FC7077-E95D-55E5-D1E7-8B9B3683E2B7}"/>
                </a:ext>
              </a:extLst>
            </p:cNvPr>
            <p:cNvSpPr txBox="1"/>
            <p:nvPr/>
          </p:nvSpPr>
          <p:spPr>
            <a:xfrm>
              <a:off x="1803400" y="2643200"/>
              <a:ext cx="1617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ZDRAVÝ KLOUB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C2D7EC7-D34B-29E6-8CD9-ABEF704609DF}"/>
              </a:ext>
            </a:extLst>
          </p:cNvPr>
          <p:cNvGrpSpPr/>
          <p:nvPr/>
        </p:nvGrpSpPr>
        <p:grpSpPr>
          <a:xfrm>
            <a:off x="6011475" y="3572038"/>
            <a:ext cx="5224956" cy="2841875"/>
            <a:chOff x="5855167" y="2100235"/>
            <a:chExt cx="5224956" cy="2841875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48ADE0A1-BFE1-6ED3-13C2-CBC40FB58649}"/>
                </a:ext>
              </a:extLst>
            </p:cNvPr>
            <p:cNvGrpSpPr/>
            <p:nvPr/>
          </p:nvGrpSpPr>
          <p:grpSpPr>
            <a:xfrm>
              <a:off x="5906205" y="2100235"/>
              <a:ext cx="5019323" cy="2841875"/>
              <a:chOff x="5906205" y="2100235"/>
              <a:chExt cx="5019323" cy="2841875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8D63082E-3BF6-0A5B-A58B-16BDF6A5BC03}"/>
                  </a:ext>
                </a:extLst>
              </p:cNvPr>
              <p:cNvGrpSpPr/>
              <p:nvPr/>
            </p:nvGrpSpPr>
            <p:grpSpPr>
              <a:xfrm>
                <a:off x="6096000" y="2554510"/>
                <a:ext cx="4614334" cy="2387600"/>
                <a:chOff x="6096000" y="2810933"/>
                <a:chExt cx="4614334" cy="2387600"/>
              </a:xfrm>
            </p:grpSpPr>
            <p:grpSp>
              <p:nvGrpSpPr>
                <p:cNvPr id="5" name="Skupina 4">
                  <a:extLst>
                    <a:ext uri="{FF2B5EF4-FFF2-40B4-BE49-F238E27FC236}">
                      <a16:creationId xmlns:a16="http://schemas.microsoft.com/office/drawing/2014/main" id="{5249C352-2BAE-9ACF-E8B3-BB8002303D7B}"/>
                    </a:ext>
                  </a:extLst>
                </p:cNvPr>
                <p:cNvGrpSpPr/>
                <p:nvPr/>
              </p:nvGrpSpPr>
              <p:grpSpPr>
                <a:xfrm>
                  <a:off x="6096000" y="2810933"/>
                  <a:ext cx="4614334" cy="2387600"/>
                  <a:chOff x="3776133" y="2980267"/>
                  <a:chExt cx="4614334" cy="2387600"/>
                </a:xfrm>
              </p:grpSpPr>
              <p:cxnSp>
                <p:nvCxnSpPr>
                  <p:cNvPr id="8" name="Přímá spojnice 7">
                    <a:extLst>
                      <a:ext uri="{FF2B5EF4-FFF2-40B4-BE49-F238E27FC236}">
                        <a16:creationId xmlns:a16="http://schemas.microsoft.com/office/drawing/2014/main" id="{D064EAC3-62B3-7C3D-5CFD-D02462F14BAF}"/>
                      </a:ext>
                    </a:extLst>
                  </p:cNvPr>
                  <p:cNvCxnSpPr/>
                  <p:nvPr/>
                </p:nvCxnSpPr>
                <p:spPr>
                  <a:xfrm>
                    <a:off x="3776133" y="2980267"/>
                    <a:ext cx="2319867" cy="238760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Přímá spojnice 8">
                    <a:extLst>
                      <a:ext uri="{FF2B5EF4-FFF2-40B4-BE49-F238E27FC236}">
                        <a16:creationId xmlns:a16="http://schemas.microsoft.com/office/drawing/2014/main" id="{C2FBC222-54C6-4C73-6E65-1034FF4D1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2980267"/>
                    <a:ext cx="2294467" cy="238760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Přímá spojnice 9">
                    <a:extLst>
                      <a:ext uri="{FF2B5EF4-FFF2-40B4-BE49-F238E27FC236}">
                        <a16:creationId xmlns:a16="http://schemas.microsoft.com/office/drawing/2014/main" id="{98D5548A-5054-3322-EF10-95EE441439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2980267"/>
                    <a:ext cx="1845733" cy="238760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Přímá spojnice 10">
                    <a:extLst>
                      <a:ext uri="{FF2B5EF4-FFF2-40B4-BE49-F238E27FC236}">
                        <a16:creationId xmlns:a16="http://schemas.microsoft.com/office/drawing/2014/main" id="{CD600B69-3003-A94A-01A6-6742B20186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24867" y="2980267"/>
                    <a:ext cx="1871133" cy="238760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" name="Přímá spojnice se šipkou 5">
                  <a:extLst>
                    <a:ext uri="{FF2B5EF4-FFF2-40B4-BE49-F238E27FC236}">
                      <a16:creationId xmlns:a16="http://schemas.microsoft.com/office/drawing/2014/main" id="{8583C8E9-BA29-8B1B-3B08-8D43D10C48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58466" y="2948823"/>
                  <a:ext cx="279401" cy="158443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Přímá spojnice se šipkou 6">
                  <a:extLst>
                    <a:ext uri="{FF2B5EF4-FFF2-40B4-BE49-F238E27FC236}">
                      <a16:creationId xmlns:a16="http://schemas.microsoft.com/office/drawing/2014/main" id="{D96CAD7C-C762-6FA3-92E9-AEF6BE12C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134600" y="2948823"/>
                  <a:ext cx="279400" cy="158442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D8285C1-5857-A6B3-6C54-54D848FE1F42}"/>
                  </a:ext>
                </a:extLst>
              </p:cNvPr>
              <p:cNvSpPr txBox="1"/>
              <p:nvPr/>
            </p:nvSpPr>
            <p:spPr>
              <a:xfrm>
                <a:off x="5906205" y="2100235"/>
                <a:ext cx="50193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/>
                  <a:t>A    </a:t>
                </a:r>
                <a:r>
                  <a:rPr lang="cs-CZ" sz="2800" dirty="0">
                    <a:solidFill>
                      <a:srgbClr val="FF0000"/>
                    </a:solidFill>
                  </a:rPr>
                  <a:t>F                                          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cs-CZ" sz="2800" dirty="0">
                    <a:solidFill>
                      <a:srgbClr val="FF0000"/>
                    </a:solidFill>
                  </a:rPr>
                  <a:t>   </a:t>
                </a:r>
                <a:r>
                  <a:rPr lang="cs-CZ" sz="2800" dirty="0"/>
                  <a:t>A</a:t>
                </a:r>
              </a:p>
            </p:txBody>
          </p:sp>
        </p:grp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CEEFE561-ACEF-6A9B-A4ED-47D01BC5879B}"/>
                </a:ext>
              </a:extLst>
            </p:cNvPr>
            <p:cNvSpPr txBox="1"/>
            <p:nvPr/>
          </p:nvSpPr>
          <p:spPr>
            <a:xfrm>
              <a:off x="5855167" y="4099082"/>
              <a:ext cx="52249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err="1"/>
                <a:t>hypertonus</a:t>
              </a:r>
              <a:r>
                <a:rPr lang="cs-CZ" sz="2800" dirty="0"/>
                <a:t>                     </a:t>
              </a:r>
              <a:r>
                <a:rPr lang="cs-CZ" sz="2800" dirty="0" err="1"/>
                <a:t>hypertonus</a:t>
              </a:r>
              <a:endParaRPr lang="cs-CZ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076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DD490-F0A1-77D4-BBC7-3748256AB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673F4-95BA-9425-6147-CD33071C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DŮSLEDKY PRO FUNKCI KLOUBU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FAAA142-9E32-8A6D-D3DE-631D87BF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569" y="2630610"/>
            <a:ext cx="8040077" cy="2769821"/>
          </a:xfrm>
        </p:spPr>
        <p:txBody>
          <a:bodyPr/>
          <a:lstStyle/>
          <a:p>
            <a:r>
              <a:rPr lang="cs-CZ" b="1" dirty="0"/>
              <a:t>CELKOVÝ ROZSAH </a:t>
            </a:r>
            <a:r>
              <a:rPr lang="cs-CZ" dirty="0"/>
              <a:t>POHYBU:  SE </a:t>
            </a:r>
            <a:r>
              <a:rPr lang="cs-CZ" dirty="0">
                <a:solidFill>
                  <a:srgbClr val="FF0000"/>
                </a:solidFill>
              </a:rPr>
              <a:t>ZMENŠUJE</a:t>
            </a:r>
            <a:r>
              <a:rPr lang="cs-CZ" dirty="0"/>
              <a:t>,</a:t>
            </a:r>
          </a:p>
          <a:p>
            <a:endParaRPr lang="cs-CZ" dirty="0"/>
          </a:p>
          <a:p>
            <a:r>
              <a:rPr lang="cs-CZ" b="1" dirty="0"/>
              <a:t>KLOUBNÍ VŮLE:  </a:t>
            </a:r>
            <a:r>
              <a:rPr lang="cs-CZ" dirty="0">
                <a:solidFill>
                  <a:srgbClr val="FF0000"/>
                </a:solidFill>
              </a:rPr>
              <a:t>MIZÍ</a:t>
            </a:r>
            <a:r>
              <a:rPr lang="cs-CZ" dirty="0"/>
              <a:t> VŠEMI SMĚRY,</a:t>
            </a:r>
          </a:p>
          <a:p>
            <a:endParaRPr lang="cs-CZ" dirty="0"/>
          </a:p>
          <a:p>
            <a:r>
              <a:rPr lang="cs-CZ" b="1" dirty="0"/>
              <a:t>SVALY:  </a:t>
            </a:r>
            <a:r>
              <a:rPr lang="cs-CZ" dirty="0">
                <a:solidFill>
                  <a:srgbClr val="FF0000"/>
                </a:solidFill>
              </a:rPr>
              <a:t>HYPERTONIE</a:t>
            </a:r>
            <a:r>
              <a:rPr lang="cs-CZ" b="1" dirty="0"/>
              <a:t> </a:t>
            </a:r>
            <a:r>
              <a:rPr lang="cs-CZ" dirty="0"/>
              <a:t>FLEXORŮ A EXTENZORŮ.</a:t>
            </a:r>
          </a:p>
        </p:txBody>
      </p:sp>
    </p:spTree>
    <p:extLst>
      <p:ext uri="{BB962C8B-B14F-4D97-AF65-F5344CB8AC3E}">
        <p14:creationId xmlns:p14="http://schemas.microsoft.com/office/powerpoint/2010/main" val="84204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C3F2E-B941-AA80-3068-AF481402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ZÁNĚTLIVÝ SCÉNÁŘ PŘI FT LÉČBĚ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4F946-8327-645D-45B8-7D0DF2B9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06662"/>
            <a:ext cx="9390185" cy="4351338"/>
          </a:xfrm>
        </p:spPr>
        <p:txBody>
          <a:bodyPr/>
          <a:lstStyle/>
          <a:p>
            <a:r>
              <a:rPr lang="cs-CZ" dirty="0"/>
              <a:t>FT LÉČBA MŮŽE VÝRAZNĚ </a:t>
            </a:r>
            <a:r>
              <a:rPr lang="cs-CZ" dirty="0">
                <a:solidFill>
                  <a:srgbClr val="FF0000"/>
                </a:solidFill>
              </a:rPr>
              <a:t>ULEVIT, ALE JEN KRÁTCE 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/>
              <a:t>INFEKČNÍ ZÁNĚT </a:t>
            </a:r>
            <a:r>
              <a:rPr lang="cs-CZ" dirty="0">
                <a:solidFill>
                  <a:srgbClr val="FF0000"/>
                </a:solidFill>
              </a:rPr>
              <a:t>PŮSOBÍ STÁLE </a:t>
            </a:r>
            <a:r>
              <a:rPr lang="cs-CZ" dirty="0"/>
              <a:t>A DRÁŽDÍ.</a:t>
            </a:r>
          </a:p>
          <a:p>
            <a:endParaRPr lang="cs-CZ" dirty="0"/>
          </a:p>
          <a:p>
            <a:r>
              <a:rPr lang="cs-CZ" dirty="0"/>
              <a:t>BĚHEM RHB LÉČBY MŮŽE BÝT KLIENTOVI LÉPE, ALE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  PO UKONČENÍ SE STAV VRACÍ DO PŮVODNÍHO STAVU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062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E6707-7D55-3DE9-C7B8-68DC6522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LABORATORNÍ NÁLEZY MÁRKERŮ ZÁNĚTU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54700-9DB0-BC8D-60C8-BFF634FA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477" y="2506662"/>
            <a:ext cx="10515600" cy="4351338"/>
          </a:xfrm>
        </p:spPr>
        <p:txBody>
          <a:bodyPr/>
          <a:lstStyle/>
          <a:p>
            <a:pPr algn="ctr"/>
            <a:r>
              <a:rPr lang="cs-CZ" dirty="0"/>
              <a:t>PŘI </a:t>
            </a:r>
            <a:r>
              <a:rPr lang="cs-CZ" dirty="0">
                <a:solidFill>
                  <a:srgbClr val="FF0000"/>
                </a:solidFill>
              </a:rPr>
              <a:t>CHRONICKÉM</a:t>
            </a:r>
            <a:r>
              <a:rPr lang="cs-CZ" dirty="0"/>
              <a:t> INFEKČNÍM ZÁNĚTU BÝVÁ NÁLEZ </a:t>
            </a:r>
            <a:r>
              <a:rPr lang="cs-CZ" dirty="0">
                <a:solidFill>
                  <a:srgbClr val="FF0000"/>
                </a:solidFill>
              </a:rPr>
              <a:t>NEGATIVNÍ</a:t>
            </a:r>
            <a:r>
              <a:rPr lang="cs-CZ" dirty="0"/>
              <a:t>!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LÉKAŘ PROTO O ZÁNĚTLIVÉ PŘÍČINĚ NEUVAŽUJE. </a:t>
            </a:r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rgbClr val="FF0000"/>
                </a:solidFill>
              </a:rPr>
              <a:t>POHYBOVÝ APARÁT ALE MŮŽE VŠE PROZRADIT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94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81AD4-608F-16A5-12C0-FCF0D0C0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BC41D-786D-1B67-FB8B-892718C8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2747"/>
            <a:ext cx="10515600" cy="5430960"/>
          </a:xfrm>
        </p:spPr>
        <p:txBody>
          <a:bodyPr/>
          <a:lstStyle/>
          <a:p>
            <a:pPr algn="ctr"/>
            <a:r>
              <a:rPr lang="cs-CZ" dirty="0"/>
              <a:t>SVÍTÁ NA LEPŠÍ ČASY V </a:t>
            </a:r>
            <a:r>
              <a:rPr lang="cs-CZ" dirty="0">
                <a:solidFill>
                  <a:srgbClr val="FF0000"/>
                </a:solidFill>
              </a:rPr>
              <a:t>PROPOJENÍ ZÁPADNÍ A VÝCHODNÍ MEDICÍNY</a:t>
            </a:r>
            <a:r>
              <a:rPr lang="cs-CZ" dirty="0"/>
              <a:t>?</a:t>
            </a:r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b="1" dirty="0"/>
              <a:t>AKUPUNKTURNÍ BOD </a:t>
            </a:r>
            <a:r>
              <a:rPr lang="cs-CZ" dirty="0"/>
              <a:t>OBSAHUJE </a:t>
            </a:r>
            <a:r>
              <a:rPr lang="cs-CZ" dirty="0">
                <a:solidFill>
                  <a:srgbClr val="FF0000"/>
                </a:solidFill>
              </a:rPr>
              <a:t>NEROVÁ VLÁKNA TYPU C</a:t>
            </a:r>
            <a:r>
              <a:rPr lang="cs-CZ" dirty="0"/>
              <a:t>, KTERÁ SOUČASNĚ ŘÍDÍ VNITŘNÍ ORGÁNY A CÉVY.</a:t>
            </a:r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b="1" dirty="0"/>
              <a:t>HLAVA</a:t>
            </a:r>
            <a:r>
              <a:rPr lang="cs-CZ" dirty="0"/>
              <a:t>: DOMINANCE MERIDIÁNŮ ORGÁNŮ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TRÁVÍCÍ SOUSTAVY      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D675A9-45E4-7B20-E45F-BD8DEA3D97E9}"/>
              </a:ext>
            </a:extLst>
          </p:cNvPr>
          <p:cNvSpPr txBox="1"/>
          <p:nvPr/>
        </p:nvSpPr>
        <p:spPr>
          <a:xfrm>
            <a:off x="202520" y="5384800"/>
            <a:ext cx="10313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STŘEVNÍ MOZEK</a:t>
            </a:r>
            <a:r>
              <a:rPr lang="cs-CZ" sz="2800" dirty="0"/>
              <a:t>: BUNĚK SYMPATIKU A PARASYMPATIKU STEJNÉ</a:t>
            </a:r>
          </a:p>
          <a:p>
            <a:r>
              <a:rPr lang="cs-CZ" sz="2800" dirty="0"/>
              <a:t>                                         MNOŽSTVÍ JAKO V MOZKU.</a:t>
            </a:r>
          </a:p>
        </p:txBody>
      </p:sp>
      <p:pic>
        <p:nvPicPr>
          <p:cNvPr id="6" name="Obrázek 5" descr="Obsah obrázku text, umění&#10;&#10;Obsah generovaný pomocí AI může být nesprávný.">
            <a:extLst>
              <a:ext uri="{FF2B5EF4-FFF2-40B4-BE49-F238E27FC236}">
                <a16:creationId xmlns:a16="http://schemas.microsoft.com/office/drawing/2014/main" id="{61DF5D8E-6550-CD39-8942-5B7EC3E1C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69" y="2047629"/>
            <a:ext cx="1946031" cy="34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8651A-7F99-E37D-040A-ABE8900E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ÚLOHA MANUÁLNÍ MEDICÍNY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3D7F7-E905-2E05-ACF0-2F285438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algn="ctr"/>
            <a:r>
              <a:rPr lang="cs-CZ" dirty="0"/>
              <a:t>JE SCHOPNÁ ZJISTIT VŠECHNY </a:t>
            </a:r>
            <a:r>
              <a:rPr lang="cs-CZ" dirty="0">
                <a:solidFill>
                  <a:srgbClr val="FF0000"/>
                </a:solidFill>
              </a:rPr>
              <a:t>JEMNÉ ZMĚNY </a:t>
            </a:r>
            <a:r>
              <a:rPr lang="cs-CZ" dirty="0"/>
              <a:t>V POHYBOVÉM APARÁTU UVEDENÉ VÝŠE, I KDYŽ JSOU VÝSLEDKY ZOBRAZOVACÍCH A LABORATORNÍCH VÝSLEDKŮ </a:t>
            </a:r>
            <a:r>
              <a:rPr lang="cs-CZ" dirty="0">
                <a:solidFill>
                  <a:srgbClr val="FF0000"/>
                </a:solidFill>
              </a:rPr>
              <a:t>NEGATIVNÍ</a:t>
            </a:r>
            <a:r>
              <a:rPr lang="cs-CZ" dirty="0"/>
              <a:t>!</a:t>
            </a:r>
          </a:p>
          <a:p>
            <a:pPr algn="ctr"/>
            <a:r>
              <a:rPr lang="cs-CZ" dirty="0"/>
              <a:t>ŘADA NAŠICH KLIENTŮ SE TAK DOSTÁVÁ DO </a:t>
            </a:r>
            <a:r>
              <a:rPr lang="cs-CZ" dirty="0">
                <a:solidFill>
                  <a:srgbClr val="FF0000"/>
                </a:solidFill>
              </a:rPr>
              <a:t>SLEPÉ ULIČKY</a:t>
            </a:r>
            <a:r>
              <a:rPr lang="cs-CZ" dirty="0"/>
              <a:t>.</a:t>
            </a:r>
          </a:p>
          <a:p>
            <a:pPr algn="ctr"/>
            <a:r>
              <a:rPr lang="cs-CZ" dirty="0"/>
              <a:t>ČASTÝM ZÁVĚREM JE PAK </a:t>
            </a:r>
            <a:r>
              <a:rPr lang="cs-CZ" dirty="0">
                <a:solidFill>
                  <a:srgbClr val="FF0000"/>
                </a:solidFill>
              </a:rPr>
              <a:t>PSYCHOSOMATIKA</a:t>
            </a:r>
            <a:r>
              <a:rPr lang="cs-CZ" dirty="0"/>
              <a:t>. </a:t>
            </a:r>
          </a:p>
          <a:p>
            <a:pPr algn="ctr"/>
            <a:r>
              <a:rPr lang="cs-CZ" b="1" dirty="0"/>
              <a:t>OSA STŘEVA – MOZEK </a:t>
            </a:r>
            <a:r>
              <a:rPr lang="cs-CZ" dirty="0"/>
              <a:t>JE KRÁSNÝM </a:t>
            </a:r>
            <a:r>
              <a:rPr lang="cs-CZ"/>
              <a:t>PŘÍKLADEM </a:t>
            </a:r>
            <a:r>
              <a:rPr lang="cs-CZ">
                <a:solidFill>
                  <a:srgbClr val="FF0000"/>
                </a:solidFill>
              </a:rPr>
              <a:t>SOMATOPSYCHIKY</a:t>
            </a:r>
            <a:r>
              <a:rPr lang="cs-CZ" dirty="0">
                <a:solidFill>
                  <a:srgbClr val="FF0000"/>
                </a:solidFill>
              </a:rPr>
              <a:t>!</a:t>
            </a:r>
            <a:r>
              <a:rPr lang="cs-CZ"/>
              <a:t> 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dirty="0">
                <a:solidFill>
                  <a:srgbClr val="FF0000"/>
                </a:solidFill>
              </a:rPr>
              <a:t>EVIDENCE BASED MEDICINE BOHUŽEL MANUÁLNÍ VYŠETŘENÍ ZA DŮKAZ NEPOVAŽUJE!</a:t>
            </a:r>
          </a:p>
        </p:txBody>
      </p:sp>
    </p:spTree>
    <p:extLst>
      <p:ext uri="{BB962C8B-B14F-4D97-AF65-F5344CB8AC3E}">
        <p14:creationId xmlns:p14="http://schemas.microsoft.com/office/powerpoint/2010/main" val="202856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CCAD-3ADC-CB5F-E415-A0C3BEBF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D55D9-B390-69E4-5258-006ACE8E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9" y="2411779"/>
            <a:ext cx="11918462" cy="4351338"/>
          </a:xfrm>
        </p:spPr>
        <p:txBody>
          <a:bodyPr/>
          <a:lstStyle/>
          <a:p>
            <a:pPr algn="ctr"/>
            <a:r>
              <a:rPr lang="cs-CZ" dirty="0"/>
              <a:t>KROMĚ </a:t>
            </a:r>
            <a:r>
              <a:rPr lang="cs-CZ" dirty="0">
                <a:solidFill>
                  <a:srgbClr val="FF0000"/>
                </a:solidFill>
              </a:rPr>
              <a:t>ALOPATIK</a:t>
            </a:r>
            <a:r>
              <a:rPr lang="cs-CZ" dirty="0"/>
              <a:t> (ANTIVIROTIKA, ANTIBIOTIKA) MAJÍ ŠIROKÉ UPLATNĚNÍ</a:t>
            </a:r>
          </a:p>
          <a:p>
            <a:pPr marL="0" indent="0" algn="ctr">
              <a:buNone/>
            </a:pPr>
            <a:r>
              <a:rPr lang="cs-CZ" dirty="0"/>
              <a:t>PŘI LÉČBĚ INFEKCÍ A PŘI POVZBUZENÍ VNITŘNÍCH ORGÁNŮ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LÉČIVA ALTERNATIVNÍ MEDICÍNY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dirty="0"/>
              <a:t>V TOMTO ODKAZUJI NA NÁSLEDUJÍCÍ PŘEDNÁŠKU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MUDr. Zdeňky Růžičkové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957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42EC0-C837-A305-9DB3-D4D8BA4D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80" y="341599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pic>
        <p:nvPicPr>
          <p:cNvPr id="1026" name="Picture 2" descr="Bezplatný obrázek: slunce, svítání, západ slunce, voda, pláž, horizont ...">
            <a:extLst>
              <a:ext uri="{FF2B5EF4-FFF2-40B4-BE49-F238E27FC236}">
                <a16:creationId xmlns:a16="http://schemas.microsoft.com/office/drawing/2014/main" id="{78A04B23-CDE6-5BA2-7465-C4F5CE79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4" y="1581579"/>
            <a:ext cx="7585788" cy="51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7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E4781-FB24-B4D6-082D-13BDFDC1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003" y="365125"/>
            <a:ext cx="4107511" cy="1325563"/>
          </a:xfrm>
        </p:spPr>
        <p:txBody>
          <a:bodyPr/>
          <a:lstStyle/>
          <a:p>
            <a:r>
              <a:rPr lang="cs-CZ" b="1" dirty="0"/>
              <a:t>DVA LIDI V NÁS 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4204C7C-2BC9-59C1-783C-92D708BA5E79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661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rgbClr val="FF0000"/>
                </a:solidFill>
              </a:rPr>
              <a:t>ANATOMIE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b="1" dirty="0"/>
              <a:t>Somatická část těla </a:t>
            </a:r>
            <a:r>
              <a:rPr lang="cs-CZ" sz="4000" dirty="0"/>
              <a:t>(</a:t>
            </a:r>
            <a:r>
              <a:rPr lang="cs-CZ" sz="4000" dirty="0">
                <a:solidFill>
                  <a:schemeClr val="accent1"/>
                </a:solidFill>
              </a:rPr>
              <a:t>modře</a:t>
            </a:r>
            <a:r>
              <a:rPr lang="cs-CZ" sz="4000" dirty="0"/>
              <a:t>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dirty="0"/>
              <a:t>kůže, podkoží, pohybový aparát,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b="1" dirty="0"/>
              <a:t>Viscerální část těla </a:t>
            </a:r>
            <a:r>
              <a:rPr lang="cs-CZ" sz="4000" dirty="0"/>
              <a:t>(</a:t>
            </a:r>
            <a:r>
              <a:rPr lang="cs-CZ" sz="4000" dirty="0">
                <a:solidFill>
                  <a:srgbClr val="FF0000"/>
                </a:solidFill>
              </a:rPr>
              <a:t>červeně</a:t>
            </a:r>
            <a:r>
              <a:rPr lang="cs-CZ" sz="4000" dirty="0"/>
              <a:t>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dirty="0"/>
              <a:t>vnitřní orgány, cévy v končetinách,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dirty="0"/>
              <a:t>potní žlázy v kůži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4BA99-00B3-B123-2C14-CD651424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16" y="365125"/>
            <a:ext cx="2261075" cy="61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C0A92-AF7F-72F3-C470-147D4436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KDYŽ 2 LIDI, TAK 2 NERVOVÉ SYSTÉMY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0A1424-C22E-797D-5AC0-8E8C93804454}"/>
              </a:ext>
            </a:extLst>
          </p:cNvPr>
          <p:cNvSpPr txBox="1"/>
          <p:nvPr/>
        </p:nvSpPr>
        <p:spPr>
          <a:xfrm>
            <a:off x="254442" y="1749288"/>
            <a:ext cx="11640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SOMATICKÝ </a:t>
            </a:r>
            <a:r>
              <a:rPr lang="cs-CZ" sz="3600" b="1" dirty="0"/>
              <a:t>NERVOVÝ SYSTÉM </a:t>
            </a:r>
          </a:p>
          <a:p>
            <a:r>
              <a:rPr lang="cs-CZ" sz="3200" b="1" dirty="0"/>
              <a:t>Pleteně</a:t>
            </a:r>
            <a:r>
              <a:rPr lang="cs-CZ" sz="3200" dirty="0"/>
              <a:t>: plexus </a:t>
            </a:r>
            <a:r>
              <a:rPr lang="cs-CZ" sz="3200" dirty="0" err="1"/>
              <a:t>cervicalis</a:t>
            </a:r>
            <a:r>
              <a:rPr lang="cs-CZ" sz="3200" dirty="0"/>
              <a:t>, </a:t>
            </a:r>
            <a:r>
              <a:rPr lang="cs-CZ" sz="3200" dirty="0" err="1"/>
              <a:t>brachialis</a:t>
            </a:r>
            <a:r>
              <a:rPr lang="cs-CZ" sz="3200" dirty="0"/>
              <a:t>, </a:t>
            </a:r>
            <a:r>
              <a:rPr lang="cs-CZ" sz="3200" dirty="0" err="1"/>
              <a:t>lumbalis</a:t>
            </a:r>
            <a:r>
              <a:rPr lang="cs-CZ" sz="3200" dirty="0"/>
              <a:t>, </a:t>
            </a:r>
            <a:r>
              <a:rPr lang="cs-CZ" sz="3200" dirty="0" err="1"/>
              <a:t>sacralis</a:t>
            </a:r>
            <a:endParaRPr lang="cs-CZ" sz="3200" dirty="0"/>
          </a:p>
          <a:p>
            <a:endParaRPr lang="cs-CZ" sz="3200" dirty="0"/>
          </a:p>
          <a:p>
            <a:r>
              <a:rPr lang="cs-CZ" sz="3200" b="1" dirty="0"/>
              <a:t>Mezižeberní nervy </a:t>
            </a:r>
            <a:r>
              <a:rPr lang="cs-CZ" sz="3200" dirty="0"/>
              <a:t>(</a:t>
            </a:r>
            <a:r>
              <a:rPr lang="cs-CZ" sz="3200" dirty="0" err="1"/>
              <a:t>nn</a:t>
            </a:r>
            <a:r>
              <a:rPr lang="cs-CZ" sz="3200" dirty="0"/>
              <a:t>. </a:t>
            </a:r>
            <a:r>
              <a:rPr lang="cs-CZ" sz="3200" dirty="0" err="1"/>
              <a:t>intercostales</a:t>
            </a:r>
            <a:r>
              <a:rPr lang="cs-CZ" sz="3200" dirty="0"/>
              <a:t>)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3200" b="1" dirty="0">
                <a:solidFill>
                  <a:srgbClr val="FF0000"/>
                </a:solidFill>
              </a:rPr>
              <a:t>AUTONOMNÍ</a:t>
            </a:r>
            <a:r>
              <a:rPr lang="cs-CZ" sz="3200" b="1" dirty="0"/>
              <a:t> (VEGETATIVNÍ, VISCERÁLNÍ NERVOVÝ SYSTÉM)</a:t>
            </a:r>
          </a:p>
          <a:p>
            <a:endParaRPr lang="cs-CZ" sz="3200" b="1" dirty="0"/>
          </a:p>
          <a:p>
            <a:r>
              <a:rPr lang="cs-CZ" sz="3200" b="1" dirty="0"/>
              <a:t>sympatikus, parasympatikus</a:t>
            </a:r>
          </a:p>
        </p:txBody>
      </p:sp>
    </p:spTree>
    <p:extLst>
      <p:ext uri="{BB962C8B-B14F-4D97-AF65-F5344CB8AC3E}">
        <p14:creationId xmlns:p14="http://schemas.microsoft.com/office/powerpoint/2010/main" val="26415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24F44-95D2-87D5-DC51-7111C26F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84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KDYŽ 2 NERVOVÉ SYSTÉMY, TAK 2 BOLESTI  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9E9CF-CD17-93F5-ACBA-B1EB284DA8EA}"/>
              </a:ext>
            </a:extLst>
          </p:cNvPr>
          <p:cNvSpPr txBox="1"/>
          <p:nvPr/>
        </p:nvSpPr>
        <p:spPr>
          <a:xfrm>
            <a:off x="0" y="1613118"/>
            <a:ext cx="1185863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SOMATICKÁ BOLEST </a:t>
            </a:r>
            <a:r>
              <a:rPr lang="cs-CZ" sz="2800" dirty="0"/>
              <a:t>= </a:t>
            </a:r>
            <a:r>
              <a:rPr lang="cs-CZ" sz="2400" b="1" dirty="0"/>
              <a:t>POVRCHOVÁ, OSTRÁ, VELMI DOBŘE LOKALIZOVATENÁ</a:t>
            </a:r>
          </a:p>
          <a:p>
            <a:r>
              <a:rPr lang="cs-CZ" sz="2400" dirty="0"/>
              <a:t>			         (kořenová, </a:t>
            </a:r>
            <a:r>
              <a:rPr lang="cs-CZ" sz="2400" dirty="0" err="1"/>
              <a:t>pseudokořenová</a:t>
            </a:r>
            <a:r>
              <a:rPr lang="cs-CZ" sz="2400" dirty="0"/>
              <a:t>)</a:t>
            </a:r>
          </a:p>
          <a:p>
            <a:r>
              <a:rPr lang="cs-CZ" sz="2400" dirty="0"/>
              <a:t>			       - TÝKÁ SE HLAVNĚ </a:t>
            </a:r>
            <a:r>
              <a:rPr lang="cs-CZ" sz="2400" dirty="0">
                <a:solidFill>
                  <a:srgbClr val="FF0000"/>
                </a:solidFill>
              </a:rPr>
              <a:t>KŮŽE, PODKOŽÍ A POHYBOVÉHO APARÁTU</a:t>
            </a:r>
            <a:r>
              <a:rPr lang="cs-CZ" sz="2400" dirty="0"/>
              <a:t>,</a:t>
            </a:r>
          </a:p>
          <a:p>
            <a:r>
              <a:rPr lang="cs-CZ" sz="2400" dirty="0"/>
              <a:t>			       - </a:t>
            </a:r>
            <a:r>
              <a:rPr lang="cs-CZ" sz="2400" dirty="0">
                <a:solidFill>
                  <a:srgbClr val="FF0000"/>
                </a:solidFill>
              </a:rPr>
              <a:t>ZPROSTŘEDKOVANÁ PLETEŇEMI A MEZIŽEBERNÍMI NERVY</a:t>
            </a:r>
          </a:p>
          <a:p>
            <a:r>
              <a:rPr lang="cs-CZ" sz="2400" dirty="0"/>
              <a:t>			         (= somatický nervový systém)</a:t>
            </a:r>
          </a:p>
          <a:p>
            <a:endParaRPr lang="cs-CZ" sz="2800" dirty="0"/>
          </a:p>
          <a:p>
            <a:r>
              <a:rPr lang="cs-CZ" sz="2800" b="1" dirty="0"/>
              <a:t>VISCERÁLNÍ BOLEST</a:t>
            </a:r>
            <a:r>
              <a:rPr lang="cs-CZ" sz="2800" dirty="0"/>
              <a:t> = </a:t>
            </a:r>
            <a:r>
              <a:rPr lang="cs-CZ" sz="2400" b="1" dirty="0"/>
              <a:t>HLUBOKÁ, TUPÁ, NEPŘESNĚ LOKALIZOVATELNÁ </a:t>
            </a:r>
            <a:r>
              <a:rPr lang="cs-CZ" sz="2400" dirty="0"/>
              <a:t>(difuzní)</a:t>
            </a:r>
          </a:p>
          <a:p>
            <a:r>
              <a:rPr lang="cs-CZ" sz="2400" dirty="0"/>
              <a:t>			       - VYCHÁZÍ HLAVNĚ </a:t>
            </a:r>
            <a:r>
              <a:rPr lang="cs-CZ" sz="2400" dirty="0">
                <a:solidFill>
                  <a:srgbClr val="FF0000"/>
                </a:solidFill>
              </a:rPr>
              <a:t>Z VNITŘNÍCH ORGÁNŮ</a:t>
            </a:r>
          </a:p>
          <a:p>
            <a:r>
              <a:rPr lang="cs-CZ" sz="2400" dirty="0"/>
              <a:t>			       - NA POVRCH TĚLA JE </a:t>
            </a:r>
            <a:r>
              <a:rPr lang="cs-CZ" sz="2400" dirty="0">
                <a:solidFill>
                  <a:srgbClr val="FF0000"/>
                </a:solidFill>
              </a:rPr>
              <a:t>PŘENESENÁ</a:t>
            </a:r>
            <a:r>
              <a:rPr lang="cs-CZ" sz="2400" dirty="0"/>
              <a:t> (HAZ, HEADOVY ZÓNY,</a:t>
            </a:r>
          </a:p>
          <a:p>
            <a:r>
              <a:rPr lang="cs-CZ" sz="2400" dirty="0"/>
              <a:t>			         REFERRED PAIN),</a:t>
            </a:r>
          </a:p>
          <a:p>
            <a:r>
              <a:rPr lang="cs-CZ" sz="2400" dirty="0"/>
              <a:t>			       - </a:t>
            </a:r>
            <a:r>
              <a:rPr lang="cs-CZ" sz="2400" dirty="0">
                <a:solidFill>
                  <a:srgbClr val="FF0000"/>
                </a:solidFill>
              </a:rPr>
              <a:t>ZPROSTŘEDKOVANÁ ANS </a:t>
            </a:r>
            <a:r>
              <a:rPr lang="cs-CZ" sz="2400" dirty="0"/>
              <a:t>(SYMPATIKUS, PARASYMPATIKUS)</a:t>
            </a:r>
          </a:p>
        </p:txBody>
      </p:sp>
    </p:spTree>
    <p:extLst>
      <p:ext uri="{BB962C8B-B14F-4D97-AF65-F5344CB8AC3E}">
        <p14:creationId xmlns:p14="http://schemas.microsoft.com/office/powerpoint/2010/main" val="260110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2E0AD-7E19-60BF-DE2C-82EAFCCA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941"/>
            <a:ext cx="48527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PROPOJENÍ ORGÁNŮ </a:t>
            </a:r>
            <a:br>
              <a:rPr lang="cs-CZ" b="1" dirty="0"/>
            </a:br>
            <a:r>
              <a:rPr lang="cs-CZ" b="1" dirty="0"/>
              <a:t>S OBRATLI PÁTEŘE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D285049-3017-FE5A-B82A-E094C588C7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45710" y="710550"/>
          <a:ext cx="6989197" cy="4293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161">
                  <a:extLst>
                    <a:ext uri="{9D8B030D-6E8A-4147-A177-3AD203B41FA5}">
                      <a16:colId xmlns:a16="http://schemas.microsoft.com/office/drawing/2014/main" val="1789758363"/>
                    </a:ext>
                  </a:extLst>
                </a:gridCol>
                <a:gridCol w="2093431">
                  <a:extLst>
                    <a:ext uri="{9D8B030D-6E8A-4147-A177-3AD203B41FA5}">
                      <a16:colId xmlns:a16="http://schemas.microsoft.com/office/drawing/2014/main" val="1056173043"/>
                    </a:ext>
                  </a:extLst>
                </a:gridCol>
                <a:gridCol w="2196605">
                  <a:extLst>
                    <a:ext uri="{9D8B030D-6E8A-4147-A177-3AD203B41FA5}">
                      <a16:colId xmlns:a16="http://schemas.microsoft.com/office/drawing/2014/main" val="3602425840"/>
                    </a:ext>
                  </a:extLst>
                </a:gridCol>
              </a:tblGrid>
              <a:tr h="445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Vnitřní orgán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Míšní segmenty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Obratle páteře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79254729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Dýchací aparát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Th 1 – 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1 – 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87047698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Srdce, krevní oběh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4 - 5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4 – 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96070574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Žaludek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6 - 7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6 – 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4613306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Játra, žlučník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8 - 10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8 – 11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18496924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Střeva, slinivka břišní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11 - 12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Th</a:t>
                      </a:r>
                      <a:r>
                        <a:rPr lang="cs-CZ" sz="2400" dirty="0">
                          <a:effectLst/>
                        </a:rPr>
                        <a:t> 11 – L1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18581490"/>
                  </a:ext>
                </a:extLst>
              </a:tr>
              <a:tr h="90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Močopohlavní soustava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L 1 - 3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L 1 - 4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4617975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3A39350-9DDB-4F01-E2AA-1B12763B790F}"/>
              </a:ext>
            </a:extLst>
          </p:cNvPr>
          <p:cNvGraphicFramePr>
            <a:graphicFrameLocks noGrp="1"/>
          </p:cNvGraphicFramePr>
          <p:nvPr/>
        </p:nvGraphicFramePr>
        <p:xfrm>
          <a:off x="4945710" y="5156223"/>
          <a:ext cx="6973294" cy="1652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3258">
                  <a:extLst>
                    <a:ext uri="{9D8B030D-6E8A-4147-A177-3AD203B41FA5}">
                      <a16:colId xmlns:a16="http://schemas.microsoft.com/office/drawing/2014/main" val="3506281815"/>
                    </a:ext>
                  </a:extLst>
                </a:gridCol>
                <a:gridCol w="2093431">
                  <a:extLst>
                    <a:ext uri="{9D8B030D-6E8A-4147-A177-3AD203B41FA5}">
                      <a16:colId xmlns:a16="http://schemas.microsoft.com/office/drawing/2014/main" val="3677592980"/>
                    </a:ext>
                  </a:extLst>
                </a:gridCol>
                <a:gridCol w="2196605">
                  <a:extLst>
                    <a:ext uri="{9D8B030D-6E8A-4147-A177-3AD203B41FA5}">
                      <a16:colId xmlns:a16="http://schemas.microsoft.com/office/drawing/2014/main" val="2771972171"/>
                    </a:ext>
                  </a:extLst>
                </a:gridCol>
              </a:tblGrid>
              <a:tr h="749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 b="1" dirty="0">
                          <a:solidFill>
                            <a:schemeClr val="accent1"/>
                          </a:solidFill>
                          <a:effectLst/>
                        </a:rPr>
                        <a:t>Dolní ½ tlustého střeva</a:t>
                      </a:r>
                      <a:endParaRPr lang="cs-CZ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L 4 – 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L 4 – S 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504690"/>
                  </a:ext>
                </a:extLst>
              </a:tr>
              <a:tr h="83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 b="1" dirty="0">
                          <a:solidFill>
                            <a:schemeClr val="accent1"/>
                          </a:solidFill>
                          <a:effectLst/>
                        </a:rPr>
                        <a:t>Močopohlavní soustava</a:t>
                      </a:r>
                      <a:endParaRPr lang="cs-CZ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S 2 – S 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S 2 – S 5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0192844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BD92B4E-2BBD-759A-CC9B-6B08EF63B954}"/>
              </a:ext>
            </a:extLst>
          </p:cNvPr>
          <p:cNvSpPr txBox="1"/>
          <p:nvPr/>
        </p:nvSpPr>
        <p:spPr>
          <a:xfrm>
            <a:off x="-1116582" y="1377504"/>
            <a:ext cx="589770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PROPOJENO</a:t>
            </a:r>
          </a:p>
          <a:p>
            <a:pPr algn="ctr"/>
            <a:r>
              <a:rPr lang="cs-CZ" sz="3200" b="1" dirty="0"/>
              <a:t>AUTONOMNÍM </a:t>
            </a:r>
          </a:p>
          <a:p>
            <a:pPr algn="ctr"/>
            <a:r>
              <a:rPr lang="cs-CZ" sz="3200" b="1" dirty="0"/>
              <a:t>NERVOVÝM </a:t>
            </a:r>
          </a:p>
          <a:p>
            <a:pPr algn="ctr"/>
            <a:r>
              <a:rPr lang="cs-CZ" sz="3200" b="1" dirty="0"/>
              <a:t>SYSTÉMEM</a:t>
            </a:r>
          </a:p>
          <a:p>
            <a:pPr algn="ctr"/>
            <a:endParaRPr lang="cs-CZ" sz="3200" dirty="0"/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                                       SYMPATIKUS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>
                <a:solidFill>
                  <a:srgbClr val="0070C0"/>
                </a:solidFill>
              </a:rPr>
              <a:t>                              PARASYMPATIKUS</a:t>
            </a:r>
          </a:p>
        </p:txBody>
      </p:sp>
    </p:spTree>
    <p:extLst>
      <p:ext uri="{BB962C8B-B14F-4D97-AF65-F5344CB8AC3E}">
        <p14:creationId xmlns:p14="http://schemas.microsoft.com/office/powerpoint/2010/main" val="292083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6B6AA-7FF8-2FC9-1FAE-F18C8021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20" y="-13221"/>
            <a:ext cx="10515600" cy="1325563"/>
          </a:xfrm>
        </p:spPr>
        <p:txBody>
          <a:bodyPr/>
          <a:lstStyle/>
          <a:p>
            <a:r>
              <a:rPr lang="cs-CZ" b="1" dirty="0"/>
              <a:t>PROPOJENÍ VNITŘNÍ ORGÁNŮ S KONČETINAMI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1A82F-65C5-4AB3-8DB1-DB8CC663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3" y="1375576"/>
            <a:ext cx="11553245" cy="52637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                             ČÍNSKÁ MEDICÍNA</a:t>
            </a:r>
            <a:r>
              <a:rPr lang="cs-CZ" dirty="0"/>
              <a:t>: </a:t>
            </a:r>
            <a:r>
              <a:rPr lang="cs-CZ" b="1" dirty="0"/>
              <a:t>AKUPUNKTURNÍ DRÁHY </a:t>
            </a:r>
          </a:p>
          <a:p>
            <a:pPr marL="0" indent="0">
              <a:buNone/>
            </a:pPr>
            <a:r>
              <a:rPr lang="cs-CZ" dirty="0"/>
              <a:t>                                               JSOU TO NERVOVÉ KANÁLY V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AUTONOMNÍM NERVOVÉM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SYSTÉMU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                                 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                              </a:t>
            </a:r>
          </a:p>
          <a:p>
            <a:pPr marL="0" indent="0">
              <a:buNone/>
            </a:pPr>
            <a:r>
              <a:rPr lang="cs-CZ" b="1" dirty="0"/>
              <a:t>                                         ZÁPADNÍ NEUROANATOMIE</a:t>
            </a:r>
          </a:p>
          <a:p>
            <a:pPr marL="0" indent="0">
              <a:buNone/>
            </a:pPr>
            <a:r>
              <a:rPr lang="cs-CZ" b="1" dirty="0"/>
              <a:t>                                                      (sympatikus) </a:t>
            </a:r>
          </a:p>
        </p:txBody>
      </p:sp>
      <p:sp>
        <p:nvSpPr>
          <p:cNvPr id="11" name="AutoShape 6" descr="Akupunkturní model člověka Muž na dřevěném podstavci 60cm TCM Bohemia">
            <a:extLst>
              <a:ext uri="{FF2B5EF4-FFF2-40B4-BE49-F238E27FC236}">
                <a16:creationId xmlns:a16="http://schemas.microsoft.com/office/drawing/2014/main" id="{DAC29081-CE13-DF99-C8C2-2ABCD23A5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8" descr="Akupunkturní model člověka Muž na dřevěném podstavci 60cm TCM Bohemia">
            <a:extLst>
              <a:ext uri="{FF2B5EF4-FFF2-40B4-BE49-F238E27FC236}">
                <a16:creationId xmlns:a16="http://schemas.microsoft.com/office/drawing/2014/main" id="{B9A1D852-7322-EBE7-8D02-5A07AF018F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2439B5D-C106-70D9-7E2E-F710DEFC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090" y="1203480"/>
            <a:ext cx="2286663" cy="5654520"/>
          </a:xfrm>
          <a:prstGeom prst="rect">
            <a:avLst/>
          </a:prstGeom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61251F4F-4D89-BFF2-9418-942A1C3FD064}"/>
              </a:ext>
            </a:extLst>
          </p:cNvPr>
          <p:cNvGrpSpPr/>
          <p:nvPr/>
        </p:nvGrpSpPr>
        <p:grpSpPr>
          <a:xfrm>
            <a:off x="287738" y="1690688"/>
            <a:ext cx="3139274" cy="5060882"/>
            <a:chOff x="0" y="0"/>
            <a:chExt cx="2811780" cy="4332027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14201300-2FDB-250A-4302-3B11E2ACAB55}"/>
                </a:ext>
              </a:extLst>
            </p:cNvPr>
            <p:cNvGrpSpPr/>
            <p:nvPr/>
          </p:nvGrpSpPr>
          <p:grpSpPr>
            <a:xfrm>
              <a:off x="0" y="0"/>
              <a:ext cx="2105357" cy="4332027"/>
              <a:chOff x="0" y="0"/>
              <a:chExt cx="2105357" cy="4332027"/>
            </a:xfrm>
          </p:grpSpPr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F553FA5B-B9D5-0523-FFA2-AD00B7331EC1}"/>
                  </a:ext>
                </a:extLst>
              </p:cNvPr>
              <p:cNvGrpSpPr/>
              <p:nvPr/>
            </p:nvGrpSpPr>
            <p:grpSpPr>
              <a:xfrm>
                <a:off x="0" y="0"/>
                <a:ext cx="2105357" cy="4233064"/>
                <a:chOff x="0" y="0"/>
                <a:chExt cx="2448272" cy="3606110"/>
              </a:xfrm>
            </p:grpSpPr>
            <p:pic>
              <p:nvPicPr>
                <p:cNvPr id="34" name="Obrázek 33">
                  <a:extLst>
                    <a:ext uri="{FF2B5EF4-FFF2-40B4-BE49-F238E27FC236}">
                      <a16:creationId xmlns:a16="http://schemas.microsoft.com/office/drawing/2014/main" id="{7278DA36-F6A9-DA50-E5FC-A737A383E517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48272" cy="3606110"/>
                </a:xfrm>
                <a:prstGeom prst="rect">
                  <a:avLst/>
                </a:prstGeom>
                <a:noFill/>
              </p:spPr>
            </p:pic>
            <p:sp>
              <p:nvSpPr>
                <p:cNvPr id="35" name="Obdélník 34">
                  <a:extLst>
                    <a:ext uri="{FF2B5EF4-FFF2-40B4-BE49-F238E27FC236}">
                      <a16:creationId xmlns:a16="http://schemas.microsoft.com/office/drawing/2014/main" id="{C5E79088-0B53-0001-E34E-B1C74974F5C9}"/>
                    </a:ext>
                  </a:extLst>
                </p:cNvPr>
                <p:cNvSpPr/>
                <p:nvPr/>
              </p:nvSpPr>
              <p:spPr>
                <a:xfrm>
                  <a:off x="2088232" y="3030046"/>
                  <a:ext cx="36004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1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752E1B31-34AA-9AE8-DB38-B994EE1A0CE5}"/>
                  </a:ext>
                </a:extLst>
              </p:cNvPr>
              <p:cNvSpPr/>
              <p:nvPr/>
            </p:nvSpPr>
            <p:spPr>
              <a:xfrm rot="811252">
                <a:off x="963930" y="681990"/>
                <a:ext cx="335280" cy="11049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4E0DA740-3EAC-F878-17FA-7CE33CD3CFB6}"/>
                  </a:ext>
                </a:extLst>
              </p:cNvPr>
              <p:cNvSpPr/>
              <p:nvPr/>
            </p:nvSpPr>
            <p:spPr>
              <a:xfrm rot="811252">
                <a:off x="624840" y="1676400"/>
                <a:ext cx="335280" cy="1333557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2EF5093B-1FB9-C5E3-118B-D4ADB04AC6D9}"/>
                  </a:ext>
                </a:extLst>
              </p:cNvPr>
              <p:cNvSpPr/>
              <p:nvPr/>
            </p:nvSpPr>
            <p:spPr>
              <a:xfrm rot="335462">
                <a:off x="1089660" y="1946910"/>
                <a:ext cx="421616" cy="1333557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3" name="Ovál 32">
                <a:extLst>
                  <a:ext uri="{FF2B5EF4-FFF2-40B4-BE49-F238E27FC236}">
                    <a16:creationId xmlns:a16="http://schemas.microsoft.com/office/drawing/2014/main" id="{7B2C9FA5-1E24-DC10-3B7F-04F9530703BC}"/>
                  </a:ext>
                </a:extLst>
              </p:cNvPr>
              <p:cNvSpPr/>
              <p:nvPr/>
            </p:nvSpPr>
            <p:spPr>
              <a:xfrm rot="335462">
                <a:off x="990600" y="2998470"/>
                <a:ext cx="421616" cy="133355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25" name="Textové pole 2">
              <a:extLst>
                <a:ext uri="{FF2B5EF4-FFF2-40B4-BE49-F238E27FC236}">
                  <a16:creationId xmlns:a16="http://schemas.microsoft.com/office/drawing/2014/main" id="{0E11AC7E-44A6-C649-BDAD-F9D5972E0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060" y="868680"/>
              <a:ext cx="731520" cy="449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b="1" kern="1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SRDCE A ŽALUDEK</a:t>
              </a:r>
              <a:endParaRPr lang="cs-CZ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ové pole 2">
              <a:extLst>
                <a:ext uri="{FF2B5EF4-FFF2-40B4-BE49-F238E27FC236}">
                  <a16:creationId xmlns:a16="http://schemas.microsoft.com/office/drawing/2014/main" id="{4E6361E4-6803-DA62-A306-2A64E66EE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860" y="1844040"/>
              <a:ext cx="731520" cy="449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b="1" kern="10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DÝCHACÍ SYSTÉM</a:t>
              </a:r>
              <a:endParaRPr lang="cs-CZ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ové pole 2">
              <a:extLst>
                <a:ext uri="{FF2B5EF4-FFF2-40B4-BE49-F238E27FC236}">
                  <a16:creationId xmlns:a16="http://schemas.microsoft.com/office/drawing/2014/main" id="{509970EB-810A-5546-5C57-38B478919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440" y="2506980"/>
              <a:ext cx="731520" cy="449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b="1" kern="10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TRÁVÍCÍ SYSTÉM</a:t>
              </a:r>
              <a:endParaRPr lang="cs-CZ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ové pole 2">
              <a:extLst>
                <a:ext uri="{FF2B5EF4-FFF2-40B4-BE49-F238E27FC236}">
                  <a16:creationId xmlns:a16="http://schemas.microsoft.com/office/drawing/2014/main" id="{A59FA101-E9D5-24C8-E2B3-AD17BF4ED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436620"/>
              <a:ext cx="1211580" cy="449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316480" algn="l"/>
                </a:tabLst>
              </a:pPr>
              <a:r>
                <a:rPr lang="cs-CZ" sz="1100" b="1" kern="10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MOČOPOHLAVNÍ                                            SOUSTAVA</a:t>
              </a:r>
              <a:endParaRPr lang="cs-CZ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B594A2A-DE7E-FB23-0474-A1CBB4C3AC41}"/>
              </a:ext>
            </a:extLst>
          </p:cNvPr>
          <p:cNvCxnSpPr/>
          <p:nvPr/>
        </p:nvCxnSpPr>
        <p:spPr>
          <a:xfrm>
            <a:off x="1739674" y="1097280"/>
            <a:ext cx="7722378" cy="553867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50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06402-EC93-D8AD-59E4-759FA8C2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MIKROBIOM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3CA63-0B1E-95AB-2945-6A2B96AA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315"/>
            <a:ext cx="10515600" cy="4351338"/>
          </a:xfrm>
        </p:spPr>
        <p:txBody>
          <a:bodyPr/>
          <a:lstStyle/>
          <a:p>
            <a:pPr algn="ctr"/>
            <a:r>
              <a:rPr lang="cs-CZ" dirty="0"/>
              <a:t>MNOHO VĚDECKÝCH STUDIÍ V POSLEDNÍCH DESTILETÍCH,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DYSFUNKCE MIKROBIOMU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NEGATIVNĚ OVLIVŇUJE MOZKOVÉ FUNKCE VŠEHO DRUHU 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PROTO DNES JIŽ </a:t>
            </a:r>
            <a:r>
              <a:rPr lang="cs-CZ" b="1" dirty="0"/>
              <a:t>OFICIÁLNÍ TERMÍN</a:t>
            </a:r>
          </a:p>
          <a:p>
            <a:pPr marL="0" indent="0" algn="ctr">
              <a:buNone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OSA STŘEVA – MOZEK (gut – brain </a:t>
            </a:r>
            <a:r>
              <a:rPr lang="cs-CZ" dirty="0" err="1">
                <a:solidFill>
                  <a:srgbClr val="FF0000"/>
                </a:solidFill>
              </a:rPr>
              <a:t>axes</a:t>
            </a:r>
            <a:r>
              <a:rPr lang="cs-CZ" dirty="0">
                <a:solidFill>
                  <a:srgbClr val="FF0000"/>
                </a:solidFill>
              </a:rPr>
              <a:t> pro webové vyhledávače) </a:t>
            </a:r>
          </a:p>
        </p:txBody>
      </p:sp>
    </p:spTree>
    <p:extLst>
      <p:ext uri="{BB962C8B-B14F-4D97-AF65-F5344CB8AC3E}">
        <p14:creationId xmlns:p14="http://schemas.microsoft.com/office/powerpoint/2010/main" val="209359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93DBF-B9A9-C1EF-3AF8-BAA3FB94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FUNKCE ZDRAVÉHO KLOUBU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3467A-2994-8AD9-91DD-0A4C4D2D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38" y="1343818"/>
            <a:ext cx="10515600" cy="4833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BE5BE8-D255-7FD3-2D0E-709D768A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33" y="2457450"/>
            <a:ext cx="7953701" cy="392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7567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1024</Words>
  <Application>Microsoft Office PowerPoint</Application>
  <PresentationFormat>Širokoúhlá obrazovka</PresentationFormat>
  <Paragraphs>201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Times New Roman</vt:lpstr>
      <vt:lpstr>Wingdings</vt:lpstr>
      <vt:lpstr>Motiv Office</vt:lpstr>
      <vt:lpstr>          OSA STŘEVA MOZEK </vt:lpstr>
      <vt:lpstr>ÚVOD</vt:lpstr>
      <vt:lpstr>DVA LIDI V NÁS </vt:lpstr>
      <vt:lpstr>KDYŽ 2 LIDI, TAK 2 NERVOVÉ SYSTÉMY</vt:lpstr>
      <vt:lpstr>KDYŽ 2 NERVOVÉ SYSTÉMY, TAK 2 BOLESTI   </vt:lpstr>
      <vt:lpstr>PROPOJENÍ ORGÁNŮ  S OBRATLI PÁTEŘE</vt:lpstr>
      <vt:lpstr>PROPOJENÍ VNITŘNÍ ORGÁNŮ S KONČETINAMI </vt:lpstr>
      <vt:lpstr>MIKROBIOM</vt:lpstr>
      <vt:lpstr>FUNKCE ZDRAVÉHO KLOUBU </vt:lpstr>
      <vt:lpstr>NORMA</vt:lpstr>
      <vt:lpstr>KLOUBNÍ BARIÉRY, KLOUBNÍ VŮLE</vt:lpstr>
      <vt:lpstr>VIROVÝ ZÁNĚT</vt:lpstr>
      <vt:lpstr>DYSFUNKCE (OSLABENÍ) VNITŘNÍCH ORGÁNŮ</vt:lpstr>
      <vt:lpstr>DŮSLEDKY PRO FUNKCI KLOUBU U VIRÓZ A DYSFUNKCÍ ORGÁNŮ</vt:lpstr>
      <vt:lpstr>JEN MIMOCHODEM …..</vt:lpstr>
      <vt:lpstr>BAKTERIÁLNÍ ZÁNĚT PATOLOGICKÉ OMEZENÍ HYBNOSTI KLOUBŮ V DŮSLEDKU ZKRACOVÁNÍ VAZIVA VĚDECKY ŘEČENO:  DEGRADACE MEZIBUNĚČNÉ HMOTY VAZIVA</vt:lpstr>
      <vt:lpstr>DŮSLEDKY PRO FUNKCI KLOUBU</vt:lpstr>
      <vt:lpstr>ZÁNĚTLIVÝ SCÉNÁŘ PŘI FT LÉČBĚ</vt:lpstr>
      <vt:lpstr>LABORATORNÍ NÁLEZY MÁRKERŮ ZÁNĚTU</vt:lpstr>
      <vt:lpstr> ÚLOHA MANUÁLNÍ MEDICÍNY</vt:lpstr>
      <vt:lpstr>TERAPIE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Miroslav Tichý</dc:creator>
  <cp:lastModifiedBy>Miroslav Tichý</cp:lastModifiedBy>
  <cp:revision>2</cp:revision>
  <dcterms:created xsi:type="dcterms:W3CDTF">2025-03-28T06:33:29Z</dcterms:created>
  <dcterms:modified xsi:type="dcterms:W3CDTF">2025-07-03T04:47:01Z</dcterms:modified>
</cp:coreProperties>
</file>