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1697" r:id="rId9"/>
    <p:sldId id="1698" r:id="rId10"/>
    <p:sldId id="1690" r:id="rId11"/>
    <p:sldId id="1691" r:id="rId12"/>
    <p:sldId id="1692" r:id="rId13"/>
    <p:sldId id="1693" r:id="rId14"/>
    <p:sldId id="1694" r:id="rId15"/>
    <p:sldId id="1695" r:id="rId16"/>
    <p:sldId id="1696" r:id="rId17"/>
    <p:sldId id="1699" r:id="rId18"/>
    <p:sldId id="1700" r:id="rId19"/>
    <p:sldId id="1701" r:id="rId20"/>
    <p:sldId id="264" r:id="rId21"/>
    <p:sldId id="303" r:id="rId22"/>
    <p:sldId id="1669" r:id="rId23"/>
    <p:sldId id="1670" r:id="rId24"/>
    <p:sldId id="1671" r:id="rId25"/>
    <p:sldId id="1688" r:id="rId26"/>
    <p:sldId id="1672" r:id="rId27"/>
    <p:sldId id="1673" r:id="rId28"/>
    <p:sldId id="1684" r:id="rId29"/>
    <p:sldId id="1675" r:id="rId30"/>
    <p:sldId id="1676" r:id="rId31"/>
    <p:sldId id="1666" r:id="rId32"/>
    <p:sldId id="1667" r:id="rId33"/>
    <p:sldId id="1668" r:id="rId34"/>
    <p:sldId id="1689" r:id="rId35"/>
    <p:sldId id="258" r:id="rId36"/>
    <p:sldId id="265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00E"/>
    <a:srgbClr val="FF6600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21C23-21E6-694D-0638-EB82E4E9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FD6661-779F-EFC7-BA5B-5C8D933CA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907ED4-2E00-163A-53F1-C794D153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84CF99-AE3D-40A3-1437-AF333789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10F003-3FD0-F86A-62AC-3FA741AD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80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C8C20-15E8-34DD-5EA9-A4ABCDF3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FF42C9-9CBB-DC3F-88B5-A2CD5274E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E06211-673F-5964-E351-A6ACF564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8628E5-D614-BD51-D354-1587CB6F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E6FF1-5E94-964A-2A99-30FAF167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5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57D3A6-DE66-BC00-2A26-96AB76BA3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358AD8-57F6-7A9C-4C03-B1F94B28E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F645FC-7A8C-A35A-B5F8-81E655F7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E79EFD-A9BB-B613-FAE9-353F7DB4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B61045-7565-0CF4-9DA3-160C25B6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52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0108D-4203-C37C-D5A7-9E1D9CA6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68252-2ECF-69A7-D15E-F0728364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ADA4B2-7D07-8A45-E29B-3598906E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363278-5F51-E18A-CE53-6BADDDCA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AFF008-BE70-C366-5FB5-C67E7D00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82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00719-C434-51EB-BC1D-E406D6E3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6A052C-44F7-B854-C960-58CA7AE9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F40D2-6498-737A-5195-7C5440C5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65A565-78C9-2EB6-B678-9F747200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6F6D4-69C1-4188-4506-2046CACF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40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7A565-7570-875E-E3B4-4AEB7E13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7EB04C-31A6-0C6F-1456-D0E8091BC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52E3AA-3B09-753B-926E-BA78A40EB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749FD6-7038-74BD-9325-32D331BA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A00338-E0D8-28DF-9B98-0D77A7FB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BC9719-4678-6B68-9004-AA3B8932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4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8B7A9-D7D9-80C0-793B-9FF1B926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3EECF3-54AC-1868-7FBC-A93BA2305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9D91FE-0066-3DD1-6C21-91E5D21C2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6F67CE-2E63-40DB-4D33-DEF97FC97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C4BD44-BA08-671E-AB4F-D3C77D6F3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B3A043-1C33-165A-3E4C-F2B40BF3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3A02D-31BD-C4AA-579C-B3AD93F2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E2BB11-D608-2F33-0734-12CCBA89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6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2D298-BFAB-CF78-8C02-4899FEAB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AA8752-BE12-9AD9-BDC8-A8A19F03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CC7A3F-7E74-74E2-8C0E-AEE066A8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74D535-14CF-2223-8195-2B2634C2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5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9381AA-857D-0398-EC14-47FFDE1B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DD3BF9-8A7F-8DE5-94C7-2621F3AF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246A96-6572-95A2-AAEE-8B77122C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8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88C87-D3E9-C7DC-D697-5DE678A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A8C12-EB0F-7C99-1235-E35DEC8A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088464-01B1-C08D-A085-714F46197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9C1696-0CC9-57C4-E21C-29E2AF16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E97375-F536-44BB-AF42-48BCC8EB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FBB762-E25E-40B9-AAAE-23AAE1B8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4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CD75-8D96-DDFF-21D9-9C0BC9EC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792596-A2D7-22FD-D467-57FACA459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3561AF-E377-A196-B622-82D871B89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6BA76-F464-AA0A-EBDA-E22CD6DF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0FA631-7441-B294-5F36-86A3E641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F2E09B-E6E8-E3AC-6ADD-176E0837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0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E4AA47-17C3-671E-6FFE-4475FE86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7EE401-21A0-0A1D-0812-D27290A23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7475D-E1C0-AAEE-353A-A5DDA94F6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26CA-0F19-4979-BC82-995906B43D46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236A1-38F2-E79B-4F43-382F4ADC4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4FB26-ED31-5862-BBDE-E89AB1826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7A36-9BFA-4321-BE8B-A601446F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49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zena-in.cz/clanek/jednoduchy-test-odhali-vzacna-onemocneni-metoda-suche-kapky-krve-muze-pomoci-i-s-vasi-diagnozou#google_vignett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2BFFCFB-021A-A5AD-B59B-F758B030BFA1}"/>
              </a:ext>
            </a:extLst>
          </p:cNvPr>
          <p:cNvSpPr txBox="1"/>
          <p:nvPr/>
        </p:nvSpPr>
        <p:spPr>
          <a:xfrm>
            <a:off x="956929" y="308344"/>
            <a:ext cx="846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Role PLDD v péči o dítě</a:t>
            </a:r>
            <a:endParaRPr lang="cs-CZ" sz="7200" dirty="0">
              <a:solidFill>
                <a:srgbClr val="F6E00E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A44878-B59B-9712-960B-78FDE8B5F5DB}"/>
              </a:ext>
            </a:extLst>
          </p:cNvPr>
          <p:cNvSpPr txBox="1"/>
          <p:nvPr/>
        </p:nvSpPr>
        <p:spPr>
          <a:xfrm>
            <a:off x="956929" y="1424763"/>
            <a:ext cx="84635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MUDr. Zdeňka Růžičková</a:t>
            </a:r>
          </a:p>
          <a:p>
            <a:r>
              <a:rPr lang="cs-CZ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Dětské zdravotní středisko, s. r. o. </a:t>
            </a:r>
          </a:p>
          <a:p>
            <a:r>
              <a:rPr lang="cs-CZ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Karlovy Vary – Doubí</a:t>
            </a:r>
          </a:p>
        </p:txBody>
      </p:sp>
    </p:spTree>
    <p:extLst>
      <p:ext uri="{BB962C8B-B14F-4D97-AF65-F5344CB8AC3E}">
        <p14:creationId xmlns:p14="http://schemas.microsoft.com/office/powerpoint/2010/main" val="136223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118D5-7A58-569E-3D35-82D57569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E4264B7-CC95-EF61-2C7C-19D75221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</a:t>
            </a:r>
            <a:endParaRPr lang="cs-CZ" sz="5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FFC16E-2E9C-CAA8-3007-1A10D4DF3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82" y="249189"/>
            <a:ext cx="7697974" cy="6421709"/>
          </a:xfrm>
        </p:spPr>
      </p:pic>
    </p:spTree>
    <p:extLst>
      <p:ext uri="{BB962C8B-B14F-4D97-AF65-F5344CB8AC3E}">
        <p14:creationId xmlns:p14="http://schemas.microsoft.com/office/powerpoint/2010/main" val="351920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B56E9-F8B0-E7FA-1FEF-26DFA076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81E61E4-AC55-E87B-A4E5-4628B920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</a:t>
            </a:r>
            <a:endParaRPr lang="cs-CZ" sz="50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9370390-2B03-C07B-4678-5653F7145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79" y="198891"/>
            <a:ext cx="7737974" cy="6460217"/>
          </a:xfrm>
        </p:spPr>
      </p:pic>
    </p:spTree>
    <p:extLst>
      <p:ext uri="{BB962C8B-B14F-4D97-AF65-F5344CB8AC3E}">
        <p14:creationId xmlns:p14="http://schemas.microsoft.com/office/powerpoint/2010/main" val="114125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E3ED9-EE31-B47D-D02E-6F8B0556E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69DD9D-0722-ED24-A760-68485558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</a:t>
            </a:r>
            <a:endParaRPr lang="cs-CZ" sz="5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A60109-65B0-1BF9-14AB-DB502CF72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40" y="179166"/>
            <a:ext cx="6475742" cy="6499668"/>
          </a:xfrm>
        </p:spPr>
      </p:pic>
    </p:spTree>
    <p:extLst>
      <p:ext uri="{BB962C8B-B14F-4D97-AF65-F5344CB8AC3E}">
        <p14:creationId xmlns:p14="http://schemas.microsoft.com/office/powerpoint/2010/main" val="244678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D312B-9031-0DFB-8482-1D0B001E5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65A5199-049B-0E5D-A1EE-226FD6517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" y="746144"/>
            <a:ext cx="5760579" cy="5048250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8F73A8-1A5F-4819-3B7E-F7B3C3A0C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67" y="746144"/>
            <a:ext cx="6159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0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55E81-DE52-401E-4EAE-613B3A8C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8AE42D7-7700-EB89-E50E-92885361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</a:t>
            </a:r>
            <a:endParaRPr lang="cs-CZ" sz="50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8C754A1-5860-C4E6-4F1C-036B8C72D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5" y="159541"/>
            <a:ext cx="7544903" cy="6538917"/>
          </a:xfrm>
        </p:spPr>
      </p:pic>
    </p:spTree>
    <p:extLst>
      <p:ext uri="{BB962C8B-B14F-4D97-AF65-F5344CB8AC3E}">
        <p14:creationId xmlns:p14="http://schemas.microsoft.com/office/powerpoint/2010/main" val="344237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CC2EF-B116-127B-5405-CAEEF6FD4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862B0EF-7A6F-49A6-70D0-708FE96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</a:t>
            </a:r>
            <a:endParaRPr lang="cs-CZ" sz="5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38473D-80E2-DBBB-1A2D-342E8D3E7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07" y="132694"/>
            <a:ext cx="6977458" cy="6592611"/>
          </a:xfrm>
        </p:spPr>
      </p:pic>
    </p:spTree>
    <p:extLst>
      <p:ext uri="{BB962C8B-B14F-4D97-AF65-F5344CB8AC3E}">
        <p14:creationId xmlns:p14="http://schemas.microsoft.com/office/powerpoint/2010/main" val="171301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97F73-8A3B-82C0-C43C-1A8BBCF3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CC9E16-BF6F-97EA-E507-08F72EC99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" y="645409"/>
            <a:ext cx="6010708" cy="504825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D8F6D6-64BE-8ABF-EBE6-1CF4B7B2C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58" y="645409"/>
            <a:ext cx="58737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53252-6CF0-B4E3-3F2F-7D32BCB1D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240C8BF-242D-EEFD-D815-3AA92EA5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     Vít, nar. 16. 8. 2022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C4C13B2-2766-9A4A-2D8A-5E64A999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605516"/>
            <a:ext cx="10749518" cy="4497571"/>
          </a:xfrm>
          <a:solidFill>
            <a:schemeClr val="bg1">
              <a:alpha val="74000"/>
            </a:schemeClr>
          </a:solidFill>
          <a:effectLst>
            <a:softEdge rad="50800"/>
          </a:effectLst>
        </p:spPr>
        <p:txBody>
          <a:bodyPr>
            <a:normAutofit fontScale="85000" lnSpcReduction="20000"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Překlad </a:t>
            </a:r>
          </a:p>
          <a:p>
            <a:pPr marL="0" indent="0">
              <a:buNone/>
            </a:pPr>
            <a:r>
              <a:rPr lang="cs-CZ" sz="4500" b="1" dirty="0">
                <a:solidFill>
                  <a:srgbClr val="C00000"/>
                </a:solidFill>
              </a:rPr>
              <a:t>  na Kliniku dětské chirurgie 2. LF UK a FN Motol</a:t>
            </a:r>
          </a:p>
          <a:p>
            <a:pPr marL="0" indent="0">
              <a:buNone/>
            </a:pPr>
            <a:r>
              <a:rPr lang="cs-CZ" sz="4500" b="1" dirty="0">
                <a:solidFill>
                  <a:srgbClr val="C00000"/>
                </a:solidFill>
              </a:rPr>
              <a:t>  Hospitalizace 3. 7. 2025 – 15. 7. 2025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Operace 3. 7. 2025</a:t>
            </a:r>
            <a:endParaRPr lang="cs-CZ" sz="30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4500" b="1" dirty="0">
                <a:solidFill>
                  <a:srgbClr val="C00000"/>
                </a:solidFill>
              </a:rPr>
              <a:t>  Torakotomie vpravo, dolní plicní lobektomie   </a:t>
            </a:r>
          </a:p>
          <a:p>
            <a:pPr marL="0" indent="0">
              <a:buNone/>
            </a:pPr>
            <a:r>
              <a:rPr lang="cs-CZ" sz="4500" b="1" dirty="0">
                <a:solidFill>
                  <a:srgbClr val="C00000"/>
                </a:solidFill>
              </a:rPr>
              <a:t>  vpravo, hrudní drén</a:t>
            </a:r>
          </a:p>
          <a:p>
            <a:pPr marL="0" indent="0">
              <a:buNone/>
            </a:pPr>
            <a:r>
              <a:rPr lang="cs-CZ" sz="4500" b="1" dirty="0" err="1">
                <a:solidFill>
                  <a:srgbClr val="C00000"/>
                </a:solidFill>
              </a:rPr>
              <a:t>Th</a:t>
            </a:r>
            <a:r>
              <a:rPr lang="cs-CZ" sz="4500" b="1" dirty="0">
                <a:solidFill>
                  <a:srgbClr val="C00000"/>
                </a:solidFill>
              </a:rPr>
              <a:t>: Pooperační péče, monitorace funkcí, ATB,  </a:t>
            </a:r>
          </a:p>
          <a:p>
            <a:pPr marL="0" indent="0">
              <a:buNone/>
            </a:pPr>
            <a:r>
              <a:rPr lang="cs-CZ" sz="4500" b="1" dirty="0">
                <a:solidFill>
                  <a:srgbClr val="C00000"/>
                </a:solidFill>
              </a:rPr>
              <a:t>  </a:t>
            </a:r>
            <a:r>
              <a:rPr lang="cs-CZ" sz="4500" b="1" dirty="0" err="1">
                <a:solidFill>
                  <a:srgbClr val="C00000"/>
                </a:solidFill>
              </a:rPr>
              <a:t>Ventolin</a:t>
            </a:r>
            <a:r>
              <a:rPr lang="cs-CZ" sz="4500" b="1" dirty="0">
                <a:solidFill>
                  <a:srgbClr val="C00000"/>
                </a:solidFill>
              </a:rPr>
              <a:t>, </a:t>
            </a:r>
            <a:r>
              <a:rPr lang="cs-CZ" sz="4500" b="1" dirty="0" err="1">
                <a:solidFill>
                  <a:srgbClr val="C00000"/>
                </a:solidFill>
              </a:rPr>
              <a:t>Furosemid</a:t>
            </a:r>
            <a:r>
              <a:rPr lang="cs-CZ" sz="4500" b="1" dirty="0">
                <a:solidFill>
                  <a:srgbClr val="C00000"/>
                </a:solidFill>
              </a:rPr>
              <a:t>, Noradrenalin…</a:t>
            </a:r>
          </a:p>
          <a:p>
            <a:pPr marL="0" indent="0">
              <a:buNone/>
            </a:pPr>
            <a:endParaRPr lang="cs-CZ" sz="4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92727-F55A-8A7E-FCFB-D06B5394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FD1BE24-8A34-9F40-C325-43593205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     Vít, nar. 16. 8. 2022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20F691-671E-5D3A-5B49-BA4B0DBBF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605516"/>
            <a:ext cx="10749518" cy="4497571"/>
          </a:xfrm>
          <a:solidFill>
            <a:schemeClr val="bg1">
              <a:alpha val="74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rgbClr val="C00000"/>
                </a:solidFill>
              </a:rPr>
              <a:t>18. 7. 2025</a:t>
            </a:r>
          </a:p>
          <a:p>
            <a:pPr marL="0" indent="0">
              <a:buNone/>
            </a:pPr>
            <a:r>
              <a:rPr lang="cs-CZ" sz="3800" b="1" dirty="0">
                <a:solidFill>
                  <a:srgbClr val="C00000"/>
                </a:solidFill>
              </a:rPr>
              <a:t>  Domácí péče</a:t>
            </a:r>
          </a:p>
          <a:p>
            <a:pPr marL="0" indent="0">
              <a:buNone/>
            </a:pPr>
            <a:r>
              <a:rPr lang="cs-CZ" sz="3800" b="1" dirty="0">
                <a:solidFill>
                  <a:srgbClr val="C00000"/>
                </a:solidFill>
              </a:rPr>
              <a:t>  </a:t>
            </a:r>
            <a:r>
              <a:rPr lang="cs-CZ" sz="3800" b="1" dirty="0" err="1">
                <a:solidFill>
                  <a:srgbClr val="C00000"/>
                </a:solidFill>
              </a:rPr>
              <a:t>Amoksiklav</a:t>
            </a:r>
            <a:r>
              <a:rPr lang="cs-CZ" sz="3800" b="1" dirty="0">
                <a:solidFill>
                  <a:srgbClr val="C00000"/>
                </a:solidFill>
              </a:rPr>
              <a:t> do 28. 7. 2025, </a:t>
            </a:r>
            <a:r>
              <a:rPr lang="cs-CZ" sz="3800" b="1" dirty="0" err="1">
                <a:solidFill>
                  <a:srgbClr val="C00000"/>
                </a:solidFill>
              </a:rPr>
              <a:t>Arnica</a:t>
            </a:r>
            <a:r>
              <a:rPr lang="cs-CZ" sz="3800" b="1" dirty="0">
                <a:solidFill>
                  <a:srgbClr val="C00000"/>
                </a:solidFill>
              </a:rPr>
              <a:t> Montana</a:t>
            </a:r>
          </a:p>
          <a:p>
            <a:pPr marL="0" indent="0">
              <a:buNone/>
            </a:pPr>
            <a:r>
              <a:rPr lang="cs-CZ" sz="3800" b="1" dirty="0">
                <a:solidFill>
                  <a:srgbClr val="C00000"/>
                </a:solidFill>
              </a:rPr>
              <a:t>  RHB</a:t>
            </a:r>
          </a:p>
          <a:p>
            <a:r>
              <a:rPr lang="cs-CZ" sz="3800" b="1" dirty="0">
                <a:solidFill>
                  <a:srgbClr val="C00000"/>
                </a:solidFill>
              </a:rPr>
              <a:t>Návrh na lázně – Lázně Kynžvart</a:t>
            </a:r>
          </a:p>
          <a:p>
            <a:pPr marL="0" indent="0">
              <a:buNone/>
            </a:pPr>
            <a:r>
              <a:rPr lang="cs-CZ" sz="3800" b="1" dirty="0">
                <a:solidFill>
                  <a:srgbClr val="C00000"/>
                </a:solidFill>
              </a:rPr>
              <a:t>  Schváleno ZP 20. 8. 2025</a:t>
            </a:r>
          </a:p>
        </p:txBody>
      </p:sp>
    </p:spTree>
    <p:extLst>
      <p:ext uri="{BB962C8B-B14F-4D97-AF65-F5344CB8AC3E}">
        <p14:creationId xmlns:p14="http://schemas.microsoft.com/office/powerpoint/2010/main" val="134608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AEF5-34F4-BDB7-4F91-58A4C774A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67C78A7-4717-686E-3A73-6B7A7CA5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Vzácná onemocnění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99A21EF-BDB7-D603-6472-2B0BD0A8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026503" cy="3785190"/>
          </a:xfr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Nové poznatky a znalosti v diagnostice  a terapii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Diagnostika vzácných onemocnění – kapka suché krve</a:t>
            </a:r>
          </a:p>
          <a:p>
            <a:endParaRPr lang="cs-CZ" sz="35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8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7EA9BC7-8601-B2B6-8F5D-C5433399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Jaká je role PLDD v péči o dítě?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AC7000-2430-1E44-E80D-EC776D31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372" y="2222204"/>
            <a:ext cx="6315740" cy="2892055"/>
          </a:xfr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8000" b="1" dirty="0">
                <a:solidFill>
                  <a:srgbClr val="C00000"/>
                </a:solidFill>
              </a:rPr>
              <a:t>KLÍČOVÁ!</a:t>
            </a:r>
          </a:p>
          <a:p>
            <a:pPr marL="0" indent="0" algn="ctr">
              <a:buNone/>
            </a:pP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652F-A7D0-0139-FE74-75566249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E9D640A-BFB0-B6B2-71C2-E21F1D78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 err="1">
                <a:solidFill>
                  <a:srgbClr val="F6E00E"/>
                </a:solidFill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5000" dirty="0" err="1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ukopolysacharidóza</a:t>
            </a:r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II. typu</a:t>
            </a:r>
            <a:endParaRPr lang="cs-CZ" sz="5000" dirty="0">
              <a:solidFill>
                <a:srgbClr val="F6E00E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ED2AAD1-C71F-B9A5-7FAA-9A32886C8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026503" cy="3785190"/>
          </a:xfr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Zjištěna metodou kapky </a:t>
            </a:r>
            <a:r>
              <a:rPr lang="cs-CZ" sz="4500" b="1">
                <a:solidFill>
                  <a:srgbClr val="C00000"/>
                </a:solidFill>
              </a:rPr>
              <a:t>suché krve</a:t>
            </a:r>
          </a:p>
          <a:p>
            <a:pPr marL="0" indent="0">
              <a:buNone/>
            </a:pPr>
            <a:endParaRPr lang="cs-CZ" sz="4500" b="1" dirty="0">
              <a:solidFill>
                <a:srgbClr val="C00000"/>
              </a:solidFill>
            </a:endParaRPr>
          </a:p>
          <a:p>
            <a:r>
              <a:rPr lang="cs-CZ" sz="19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https://zena-in.cz/clanek/jednoduchy-test-odhali-vzacna-onemocneni-metoda-suche-kapky-krve-muze-pomoci-i-s-vasi-diagnozou#google_vignette</a:t>
            </a:r>
            <a:endParaRPr lang="cs-CZ" sz="1900" i="1" dirty="0"/>
          </a:p>
          <a:p>
            <a:r>
              <a:rPr lang="cs-CZ" sz="1900" i="1" dirty="0"/>
              <a:t>https://zena-in.cz/clanek/mukopolysacharidoza-smrtelne-onemocneni-ktere-lekari-detem-mnohdy-diagnostikuji-az-prilis-pozde</a:t>
            </a:r>
          </a:p>
          <a:p>
            <a:endParaRPr lang="cs-CZ" sz="35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6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A002-04E4-2075-B05A-610079C0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083" y="2200778"/>
            <a:ext cx="8976904" cy="22126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Mohla by to být mukopolysacharidóza? Přínos testování metodou suché krevní kapky při </a:t>
            </a:r>
            <a:r>
              <a:rPr lang="cs-CZ" sz="4000" b="1" dirty="0" err="1">
                <a:solidFill>
                  <a:srgbClr val="C00000"/>
                </a:solidFill>
              </a:rPr>
              <a:t>screeningu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 err="1">
                <a:solidFill>
                  <a:srgbClr val="C00000"/>
                </a:solidFill>
              </a:rPr>
              <a:t>mukopolysacharidóz</a:t>
            </a:r>
            <a:br>
              <a:rPr lang="cs-CZ" sz="3200" b="1" dirty="0">
                <a:solidFill>
                  <a:srgbClr val="C00000"/>
                </a:solidFill>
              </a:rPr>
            </a:b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376B3-3FDD-CEA0-DCB4-B312C0CAE719}"/>
              </a:ext>
            </a:extLst>
          </p:cNvPr>
          <p:cNvSpPr txBox="1"/>
          <p:nvPr/>
        </p:nvSpPr>
        <p:spPr>
          <a:xfrm>
            <a:off x="1634083" y="367593"/>
            <a:ext cx="9090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rgbClr val="00567A"/>
                </a:solidFill>
                <a:latin typeface="+mj-lt"/>
              </a:rPr>
              <a:t>XV. Setkání českých a slovenských dětských revmatologů, revmatologických sester a fyzioterapeutů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DCCB3A-ADD3-8A5A-5187-14AA3353713A}"/>
              </a:ext>
            </a:extLst>
          </p:cNvPr>
          <p:cNvSpPr txBox="1">
            <a:spLocks noChangeArrowheads="1"/>
          </p:cNvSpPr>
          <p:nvPr/>
        </p:nvSpPr>
        <p:spPr>
          <a:xfrm>
            <a:off x="1634083" y="4572000"/>
            <a:ext cx="6400800" cy="111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400" dirty="0"/>
              <a:t>Marcel </a:t>
            </a:r>
            <a:r>
              <a:rPr lang="cs-CZ" altLang="cs-CZ" sz="2400" dirty="0" err="1"/>
              <a:t>Schüller</a:t>
            </a:r>
            <a:endParaRPr lang="cs-CZ" alt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Pediatrická klinika FN Brno a LF 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1CECB-FBAC-EF8F-7440-737FB0CAAB9F}"/>
              </a:ext>
            </a:extLst>
          </p:cNvPr>
          <p:cNvSpPr txBox="1"/>
          <p:nvPr/>
        </p:nvSpPr>
        <p:spPr>
          <a:xfrm>
            <a:off x="1634084" y="6490409"/>
            <a:ext cx="6881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Určeno pro odbornou veřejnost. MAT-CZ-2401049-1.0-11/2024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2B1330-1F01-43DF-B59F-3462E3BC6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890" y="5598621"/>
            <a:ext cx="1877731" cy="6645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16C13A-B0B7-43E3-9E28-83BC7FE3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554" y="5625647"/>
            <a:ext cx="684762" cy="4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4DEBD-6080-41FB-88BA-F0909E35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Mukopolysacharidózy</a:t>
            </a:r>
            <a:r>
              <a:rPr lang="cs-CZ" b="1" dirty="0">
                <a:solidFill>
                  <a:srgbClr val="C00000"/>
                </a:solidFill>
              </a:rPr>
              <a:t> (MPS)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6B8753-899D-47B5-8A05-E95B9119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cs-CZ" sz="2600" dirty="0"/>
              <a:t>dědičná metabolická onemocnění ze skupiny </a:t>
            </a:r>
            <a:r>
              <a:rPr lang="cs-CZ" sz="2600" dirty="0" err="1"/>
              <a:t>lyzosomálních</a:t>
            </a:r>
            <a:r>
              <a:rPr lang="cs-CZ" sz="2600" dirty="0"/>
              <a:t> </a:t>
            </a:r>
            <a:r>
              <a:rPr lang="cs-CZ" sz="2600" b="1" dirty="0">
                <a:solidFill>
                  <a:srgbClr val="C00000"/>
                </a:solidFill>
              </a:rPr>
              <a:t>střádavých nemocí</a:t>
            </a:r>
            <a:r>
              <a:rPr lang="cs-CZ" sz="2600" dirty="0"/>
              <a:t>, postihují děti i dospělé pacienty</a:t>
            </a:r>
            <a:endParaRPr lang="cs-CZ" sz="2600" dirty="0">
              <a:solidFill>
                <a:srgbClr val="000000"/>
              </a:solidFill>
            </a:endParaRPr>
          </a:p>
          <a:p>
            <a:r>
              <a:rPr lang="cs-CZ" sz="2600" dirty="0">
                <a:solidFill>
                  <a:srgbClr val="211D1E"/>
                </a:solidFill>
              </a:rPr>
              <a:t>chronická progresivní onemocnění s </a:t>
            </a:r>
            <a:r>
              <a:rPr lang="cs-CZ" sz="2600" b="1" dirty="0">
                <a:solidFill>
                  <a:srgbClr val="C00000"/>
                </a:solidFill>
              </a:rPr>
              <a:t>širokou variabilitou klinických příznaků</a:t>
            </a:r>
            <a:endParaRPr lang="cs-CZ" sz="2600" dirty="0"/>
          </a:p>
          <a:p>
            <a:pPr defTabSz="457200"/>
            <a:r>
              <a:rPr lang="cs-CZ" sz="2600" b="1" dirty="0">
                <a:solidFill>
                  <a:srgbClr val="C00000"/>
                </a:solidFill>
              </a:rPr>
              <a:t>deficity specifických enzymů</a:t>
            </a:r>
            <a:r>
              <a:rPr lang="cs-CZ" sz="2600" dirty="0"/>
              <a:t> (</a:t>
            </a:r>
            <a:r>
              <a:rPr lang="cs-CZ" sz="2600" dirty="0" err="1"/>
              <a:t>lyzosomálních</a:t>
            </a:r>
            <a:r>
              <a:rPr lang="cs-CZ" sz="2600" dirty="0"/>
              <a:t> kyselých hydroláz odbourávajících </a:t>
            </a:r>
            <a:r>
              <a:rPr lang="cs-CZ" sz="2600" dirty="0" err="1"/>
              <a:t>glykosaminoglykany</a:t>
            </a:r>
            <a:r>
              <a:rPr lang="cs-CZ" sz="2600" dirty="0"/>
              <a:t> - GAG) 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sz="2600" dirty="0"/>
              <a:t>hromadění v tkáních </a:t>
            </a:r>
          </a:p>
          <a:p>
            <a:pPr defTabSz="457200"/>
            <a:r>
              <a:rPr lang="cs-CZ" sz="2600" dirty="0"/>
              <a:t>GAG (např. </a:t>
            </a:r>
            <a:r>
              <a:rPr lang="cs-CZ" sz="2600" dirty="0" err="1"/>
              <a:t>dermatansulfát</a:t>
            </a:r>
            <a:r>
              <a:rPr lang="cs-CZ" sz="2600" dirty="0"/>
              <a:t>, </a:t>
            </a:r>
            <a:r>
              <a:rPr lang="cs-CZ" sz="2600" dirty="0" err="1"/>
              <a:t>heparansulfát</a:t>
            </a:r>
            <a:r>
              <a:rPr lang="cs-CZ" sz="2600" dirty="0"/>
              <a:t>, </a:t>
            </a:r>
            <a:r>
              <a:rPr lang="cs-CZ" sz="2600" dirty="0" err="1"/>
              <a:t>keratansulfát</a:t>
            </a:r>
            <a:r>
              <a:rPr lang="cs-CZ" sz="2600" dirty="0"/>
              <a:t>) 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cs-CZ" sz="2600" dirty="0"/>
              <a:t> důležitá složka extracelulární matrix 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cs-CZ" sz="2600" dirty="0"/>
              <a:t>stavba pojivové tkáně</a:t>
            </a:r>
          </a:p>
          <a:p>
            <a:pPr defTabSz="457200"/>
            <a:r>
              <a:rPr lang="cs-CZ" sz="2600" dirty="0"/>
              <a:t>Dědičnost MPS: </a:t>
            </a:r>
            <a:r>
              <a:rPr lang="cs-CZ" sz="2600" b="1" dirty="0">
                <a:solidFill>
                  <a:srgbClr val="C00000"/>
                </a:solidFill>
              </a:rPr>
              <a:t>autozomálně recesivní</a:t>
            </a:r>
            <a:r>
              <a:rPr lang="cs-CZ" sz="2600" dirty="0"/>
              <a:t>, jen MPS II </a:t>
            </a:r>
            <a:r>
              <a:rPr lang="cs-CZ" sz="2600" b="1" dirty="0" err="1">
                <a:solidFill>
                  <a:srgbClr val="C00000"/>
                </a:solidFill>
              </a:rPr>
              <a:t>gonozomálně</a:t>
            </a:r>
            <a:r>
              <a:rPr lang="cs-CZ" sz="2600" b="1" dirty="0">
                <a:solidFill>
                  <a:srgbClr val="C00000"/>
                </a:solidFill>
              </a:rPr>
              <a:t> recesivní </a:t>
            </a:r>
            <a:r>
              <a:rPr lang="cs-CZ" sz="2600" dirty="0"/>
              <a:t>(chromozom X)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C300E-F512-4A57-BC7C-13A60786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Typy </a:t>
            </a:r>
            <a:r>
              <a:rPr lang="cs-CZ" b="1" dirty="0" err="1">
                <a:solidFill>
                  <a:srgbClr val="C00000"/>
                </a:solidFill>
              </a:rPr>
              <a:t>mukopolysacharidóz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6A7347-EFAB-4B51-81CE-8C5F50D1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 popsaných enzymů </a:t>
            </a:r>
            <a:r>
              <a:rPr lang="cs-CZ"/>
              <a:t>odbourávajících GAG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cs-CZ" dirty="0"/>
              <a:t> 7 různých typů MPS</a:t>
            </a:r>
          </a:p>
          <a:p>
            <a:endParaRPr lang="cs-CZ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I</a:t>
            </a:r>
            <a:r>
              <a:rPr lang="cs-CZ" altLang="cs-CZ" dirty="0">
                <a:latin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</a:rPr>
              <a:t>Hurler</a:t>
            </a:r>
            <a:r>
              <a:rPr lang="cs-CZ" altLang="cs-CZ" dirty="0">
                <a:latin typeface="Arial" panose="020B0604020202020204" pitchFamily="34" charset="0"/>
              </a:rPr>
              <a:t> / </a:t>
            </a:r>
            <a:r>
              <a:rPr lang="cs-CZ" altLang="cs-CZ" dirty="0" err="1">
                <a:latin typeface="Arial" panose="020B0604020202020204" pitchFamily="34" charset="0"/>
              </a:rPr>
              <a:t>Hurler-Scheie</a:t>
            </a:r>
            <a:r>
              <a:rPr lang="cs-CZ" altLang="cs-CZ" dirty="0">
                <a:latin typeface="Arial" panose="020B0604020202020204" pitchFamily="34" charset="0"/>
              </a:rPr>
              <a:t> / </a:t>
            </a:r>
            <a:r>
              <a:rPr lang="cs-CZ" altLang="cs-CZ" dirty="0" err="1">
                <a:latin typeface="Arial" panose="020B0604020202020204" pitchFamily="34" charset="0"/>
              </a:rPr>
              <a:t>Scheie</a:t>
            </a:r>
            <a:r>
              <a:rPr lang="cs-CZ" altLang="cs-CZ" dirty="0">
                <a:latin typeface="Arial" panose="020B0604020202020204" pitchFamily="34" charset="0"/>
              </a:rPr>
              <a:t> syndrom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II</a:t>
            </a:r>
            <a:r>
              <a:rPr lang="cs-CZ" altLang="cs-CZ" dirty="0">
                <a:latin typeface="Arial" panose="020B0604020202020204" pitchFamily="34" charset="0"/>
              </a:rPr>
              <a:t>: Hunter syndrom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III</a:t>
            </a:r>
            <a:r>
              <a:rPr lang="cs-CZ" altLang="cs-CZ" dirty="0">
                <a:latin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</a:rPr>
              <a:t>Sanfilippo</a:t>
            </a:r>
            <a:r>
              <a:rPr lang="cs-CZ" altLang="cs-CZ" dirty="0">
                <a:latin typeface="Arial" panose="020B0604020202020204" pitchFamily="34" charset="0"/>
              </a:rPr>
              <a:t> syndrom A–D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IV</a:t>
            </a:r>
            <a:r>
              <a:rPr lang="cs-CZ" altLang="cs-CZ" dirty="0">
                <a:latin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</a:rPr>
              <a:t>Morquio</a:t>
            </a:r>
            <a:r>
              <a:rPr lang="cs-CZ" altLang="cs-CZ" dirty="0">
                <a:latin typeface="Arial" panose="020B0604020202020204" pitchFamily="34" charset="0"/>
              </a:rPr>
              <a:t> syndrom A, B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VI</a:t>
            </a:r>
            <a:r>
              <a:rPr lang="cs-CZ" altLang="cs-CZ" dirty="0">
                <a:latin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</a:rPr>
              <a:t>Maroteaux</a:t>
            </a:r>
            <a:r>
              <a:rPr lang="cs-CZ" altLang="cs-CZ" dirty="0">
                <a:latin typeface="Arial" panose="020B0604020202020204" pitchFamily="34" charset="0"/>
              </a:rPr>
              <a:t>-Lamy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VII</a:t>
            </a:r>
            <a:r>
              <a:rPr lang="cs-CZ" altLang="cs-CZ" dirty="0">
                <a:latin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</a:rPr>
              <a:t>Sly</a:t>
            </a:r>
            <a:r>
              <a:rPr lang="cs-CZ" altLang="cs-CZ" dirty="0">
                <a:latin typeface="Arial" panose="020B0604020202020204" pitchFamily="34" charset="0"/>
              </a:rPr>
              <a:t> syndrom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Arial" panose="020B0604020202020204" pitchFamily="34" charset="0"/>
              </a:rPr>
              <a:t>MPS IX</a:t>
            </a:r>
            <a:r>
              <a:rPr lang="cs-CZ" altLang="cs-CZ" dirty="0">
                <a:latin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</a:rPr>
              <a:t>Natowicz</a:t>
            </a:r>
            <a:r>
              <a:rPr lang="cs-CZ" altLang="cs-CZ" dirty="0">
                <a:latin typeface="Arial" panose="020B0604020202020204" pitchFamily="34" charset="0"/>
              </a:rPr>
              <a:t> syndrom </a:t>
            </a:r>
          </a:p>
          <a:p>
            <a:endParaRPr lang="cs-CZ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1E7782B-771D-40C5-BDBE-6AC1463801AE}"/>
              </a:ext>
            </a:extLst>
          </p:cNvPr>
          <p:cNvSpPr txBox="1"/>
          <p:nvPr/>
        </p:nvSpPr>
        <p:spPr>
          <a:xfrm>
            <a:off x="7112977" y="6492875"/>
            <a:ext cx="47467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808080"/>
                </a:solidFill>
              </a:rPr>
              <a:t>Reference:</a:t>
            </a:r>
            <a:r>
              <a:rPr lang="en-US" sz="12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</a:t>
            </a:r>
            <a:r>
              <a:rPr lang="cs-CZ" sz="1200" b="1" dirty="0">
                <a:solidFill>
                  <a:prstClr val="white">
                    <a:lumMod val="50000"/>
                  </a:prstClr>
                </a:solidFill>
                <a:cs typeface="Arial"/>
              </a:rPr>
              <a:t>1.</a:t>
            </a:r>
            <a:r>
              <a:rPr lang="cs-CZ" sz="1200" dirty="0">
                <a:solidFill>
                  <a:prstClr val="white">
                    <a:lumMod val="50000"/>
                  </a:prstClr>
                </a:solidFill>
                <a:cs typeface="Arial"/>
              </a:rPr>
              <a:t> EHLER, Edvard. Vzácná onemocnění. Olomouc: Solen, 2014.</a:t>
            </a:r>
          </a:p>
        </p:txBody>
      </p:sp>
    </p:spTree>
    <p:extLst>
      <p:ext uri="{BB962C8B-B14F-4D97-AF65-F5344CB8AC3E}">
        <p14:creationId xmlns:p14="http://schemas.microsoft.com/office/powerpoint/2010/main" val="2731467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B79DD-D77E-448A-B922-06669C63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Klinické projevy </a:t>
            </a:r>
            <a:r>
              <a:rPr lang="cs-CZ" b="1" dirty="0" err="1">
                <a:solidFill>
                  <a:srgbClr val="C00000"/>
                </a:solidFill>
              </a:rPr>
              <a:t>mukopolysacharidóz</a:t>
            </a:r>
            <a:endParaRPr lang="cs-CZ" b="1" dirty="0">
              <a:solidFill>
                <a:srgbClr val="C00000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E9DA5ED-20C1-4D81-9F99-4E693CD77110}"/>
              </a:ext>
            </a:extLst>
          </p:cNvPr>
          <p:cNvGrpSpPr/>
          <p:nvPr/>
        </p:nvGrpSpPr>
        <p:grpSpPr>
          <a:xfrm>
            <a:off x="738554" y="1257300"/>
            <a:ext cx="7276401" cy="5235575"/>
            <a:chOff x="5078194" y="1568110"/>
            <a:chExt cx="5106323" cy="391136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30538195-9521-426E-AE88-3EA4742B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94" y="1568110"/>
              <a:ext cx="5106323" cy="3911362"/>
            </a:xfrm>
            <a:prstGeom prst="rect">
              <a:avLst/>
            </a:prstGeom>
          </p:spPr>
        </p:pic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AEE4F80-9789-4A50-AE71-4E349A341F1A}"/>
                </a:ext>
              </a:extLst>
            </p:cNvPr>
            <p:cNvSpPr txBox="1"/>
            <p:nvPr/>
          </p:nvSpPr>
          <p:spPr>
            <a:xfrm>
              <a:off x="5078194" y="1605539"/>
              <a:ext cx="1546798" cy="451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600" b="1" dirty="0">
                  <a:solidFill>
                    <a:srgbClr val="00567A"/>
                  </a:solidFill>
                </a:rPr>
                <a:t>Klinické </a:t>
              </a:r>
            </a:p>
            <a:p>
              <a:pPr algn="ctr"/>
              <a:r>
                <a:rPr lang="cs-CZ" sz="1600" b="1" dirty="0">
                  <a:solidFill>
                    <a:srgbClr val="00567A"/>
                  </a:solidFill>
                </a:rPr>
                <a:t>zobrazení</a:t>
              </a:r>
              <a:endParaRPr lang="en-IN" sz="1600" b="1" dirty="0">
                <a:solidFill>
                  <a:srgbClr val="00567A"/>
                </a:solidFill>
                <a:latin typeface="Gotham Bold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751B628-CEA0-4464-8773-60544B242045}"/>
                </a:ext>
              </a:extLst>
            </p:cNvPr>
            <p:cNvSpPr txBox="1"/>
            <p:nvPr/>
          </p:nvSpPr>
          <p:spPr>
            <a:xfrm>
              <a:off x="6870225" y="1614219"/>
              <a:ext cx="1266566" cy="641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600" b="1" dirty="0">
                  <a:solidFill>
                    <a:srgbClr val="00567A"/>
                  </a:solidFill>
                </a:rPr>
                <a:t>Nejčastější příznaky</a:t>
              </a:r>
            </a:p>
            <a:p>
              <a:pPr algn="ctr"/>
              <a:r>
                <a:rPr lang="cs-CZ" sz="1600" b="1" dirty="0">
                  <a:solidFill>
                    <a:srgbClr val="00567A"/>
                  </a:solidFill>
                </a:rPr>
                <a:t>a symptomy</a:t>
              </a:r>
              <a:r>
                <a:rPr lang="cs-CZ" sz="1600" b="1" baseline="30000" dirty="0">
                  <a:solidFill>
                    <a:srgbClr val="00567A"/>
                  </a:solidFill>
                </a:rPr>
                <a:t>1,2*</a:t>
              </a:r>
              <a:endParaRPr lang="en-IN" sz="1600" b="1" baseline="30000" dirty="0">
                <a:solidFill>
                  <a:srgbClr val="00567A"/>
                </a:solidFill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537A844-11A6-47FD-B489-810D9766038E}"/>
                </a:ext>
              </a:extLst>
            </p:cNvPr>
            <p:cNvSpPr txBox="1"/>
            <p:nvPr/>
          </p:nvSpPr>
          <p:spPr>
            <a:xfrm>
              <a:off x="8417024" y="1667758"/>
              <a:ext cx="1767493" cy="261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dirty="0">
                  <a:solidFill>
                    <a:srgbClr val="00567A"/>
                  </a:solidFill>
                </a:rPr>
                <a:t>Charakteristické rysy</a:t>
              </a:r>
              <a:r>
                <a:rPr lang="cs-CZ" sz="1600" b="1" baseline="30000" dirty="0">
                  <a:solidFill>
                    <a:srgbClr val="00567A"/>
                  </a:solidFill>
                </a:rPr>
                <a:t>3,4</a:t>
              </a:r>
              <a:endParaRPr lang="en-IN" sz="1600" b="1" baseline="30000" dirty="0">
                <a:solidFill>
                  <a:srgbClr val="00567A"/>
                </a:solidFill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72E8E14-F3BA-4B3C-B3FB-A261AA8033A9}"/>
                </a:ext>
              </a:extLst>
            </p:cNvPr>
            <p:cNvSpPr txBox="1"/>
            <p:nvPr/>
          </p:nvSpPr>
          <p:spPr>
            <a:xfrm>
              <a:off x="6779049" y="2065736"/>
              <a:ext cx="1562786" cy="641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cs-CZ" sz="1600" b="1" dirty="0">
                  <a:solidFill>
                    <a:srgbClr val="FFFFFF"/>
                  </a:solidFill>
                  <a:latin typeface="Gotham-Bold"/>
                </a:rPr>
                <a:t>Kostní změny- </a:t>
              </a:r>
              <a:r>
                <a:rPr lang="cs-CZ" sz="1600" b="1" i="1" dirty="0">
                  <a:solidFill>
                    <a:srgbClr val="FFFFFF"/>
                  </a:solidFill>
                  <a:latin typeface="Gotham-Bold"/>
                </a:rPr>
                <a:t>dysostosis multiplex</a:t>
              </a:r>
            </a:p>
            <a:p>
              <a:pPr algn="l"/>
              <a:r>
                <a:rPr lang="cs-CZ" sz="1600" b="1" dirty="0">
                  <a:solidFill>
                    <a:srgbClr val="FFFFFF"/>
                  </a:solidFill>
                  <a:latin typeface="Gotham-Bold"/>
                </a:rPr>
                <a:t>Ztuhlost/bolest kloubů</a:t>
              </a:r>
              <a:endParaRPr lang="en-IN" sz="1600" baseline="30000" dirty="0">
                <a:solidFill>
                  <a:schemeClr val="bg1"/>
                </a:solidFill>
                <a:latin typeface="Gotham Book" panose="02000603040000090004" pitchFamily="2" charset="77"/>
                <a:cs typeface="Gotham Bold" pitchFamily="2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B327ABE-E0F1-4233-9227-25238EE131CA}"/>
                </a:ext>
              </a:extLst>
            </p:cNvPr>
            <p:cNvSpPr txBox="1"/>
            <p:nvPr/>
          </p:nvSpPr>
          <p:spPr>
            <a:xfrm>
              <a:off x="6797010" y="2854758"/>
              <a:ext cx="1455713" cy="261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cs-CZ" sz="1600" b="1" dirty="0">
                  <a:solidFill>
                    <a:srgbClr val="FFFFFF"/>
                  </a:solidFill>
                  <a:latin typeface="Gotham-Bold"/>
                </a:rPr>
                <a:t>Omezená funkce ruky</a:t>
              </a:r>
              <a:endParaRPr lang="en-IN" sz="1600" b="1" dirty="0">
                <a:solidFill>
                  <a:srgbClr val="FFFFFF"/>
                </a:solidFill>
                <a:latin typeface="Gotham-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5328112-7FCE-442C-A6C7-E5A8F7E24F1D}"/>
                </a:ext>
              </a:extLst>
            </p:cNvPr>
            <p:cNvSpPr txBox="1"/>
            <p:nvPr/>
          </p:nvSpPr>
          <p:spPr>
            <a:xfrm>
              <a:off x="6797010" y="3566011"/>
              <a:ext cx="1773044" cy="261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dirty="0">
                  <a:solidFill>
                    <a:srgbClr val="FFFFFF"/>
                  </a:solidFill>
                  <a:latin typeface="Gotham-Bold"/>
                </a:rPr>
                <a:t>Opakované hernie</a:t>
              </a:r>
              <a:endParaRPr lang="en-IN" sz="1600" b="1" dirty="0">
                <a:solidFill>
                  <a:srgbClr val="FFFFFF"/>
                </a:solidFill>
                <a:latin typeface="Gotham-Bold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9F3C43C-E0EF-40E9-B08E-5F08A1731079}"/>
                </a:ext>
              </a:extLst>
            </p:cNvPr>
            <p:cNvSpPr txBox="1"/>
            <p:nvPr/>
          </p:nvSpPr>
          <p:spPr>
            <a:xfrm>
              <a:off x="6797011" y="4252005"/>
              <a:ext cx="1773044" cy="261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</a:rPr>
                <a:t>Oční změny</a:t>
              </a:r>
              <a:endParaRPr lang="en-IN" sz="1600" baseline="30000" dirty="0">
                <a:solidFill>
                  <a:schemeClr val="bg1"/>
                </a:solidFill>
                <a:latin typeface="Gotham Book" panose="02000603040000090004" pitchFamily="2" charset="77"/>
                <a:cs typeface="Gotham Bold" pitchFamily="2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655659F-80AF-4DA6-AB50-DD162A4B805D}"/>
                </a:ext>
              </a:extLst>
            </p:cNvPr>
            <p:cNvSpPr txBox="1"/>
            <p:nvPr/>
          </p:nvSpPr>
          <p:spPr>
            <a:xfrm>
              <a:off x="6797011" y="4830578"/>
              <a:ext cx="1773044" cy="261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600" b="1" dirty="0">
                  <a:solidFill>
                    <a:srgbClr val="FFFFFF"/>
                  </a:solidFill>
                </a:rPr>
                <a:t>ORL problematika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5BDE4C3-7E00-4A77-9CA6-8C4BE5E92D73}"/>
                </a:ext>
              </a:extLst>
            </p:cNvPr>
            <p:cNvSpPr txBox="1"/>
            <p:nvPr/>
          </p:nvSpPr>
          <p:spPr>
            <a:xfrm>
              <a:off x="8298295" y="2076337"/>
              <a:ext cx="1773044" cy="605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500" dirty="0">
                  <a:solidFill>
                    <a:srgbClr val="000000"/>
                  </a:solidFill>
                  <a:ea typeface="Gotham Book"/>
                  <a:cs typeface="Gotham Book"/>
                </a:rPr>
                <a:t>• Omezená flexe ramene</a:t>
              </a:r>
            </a:p>
            <a:p>
              <a:r>
                <a:rPr lang="cs-CZ" sz="1500" dirty="0">
                  <a:solidFill>
                    <a:srgbClr val="000000"/>
                  </a:solidFill>
                  <a:ea typeface="Gotham Book"/>
                  <a:cs typeface="Gotham Book"/>
                </a:rPr>
                <a:t>• Kontraktury </a:t>
              </a:r>
              <a:r>
                <a:rPr lang="cs-CZ" sz="1500" b="1" dirty="0">
                  <a:solidFill>
                    <a:srgbClr val="00567A"/>
                  </a:solidFill>
                  <a:ea typeface="Gotham Book"/>
                  <a:cs typeface="Gotham Book"/>
                </a:rPr>
                <a:t>bez zánětu</a:t>
              </a:r>
            </a:p>
            <a:p>
              <a:r>
                <a:rPr lang="cs-CZ" sz="1500" dirty="0">
                  <a:solidFill>
                    <a:srgbClr val="000000"/>
                  </a:solidFill>
                  <a:ea typeface="Gotham Book"/>
                  <a:cs typeface="Gotham Book"/>
                </a:rPr>
                <a:t>• Chůze na špičkách</a:t>
              </a:r>
              <a:endParaRPr lang="en-IN" sz="1500" baseline="30000" dirty="0">
                <a:cs typeface="Gotham Bold" pitchFamily="2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DF52D28-8611-4B10-BAB4-53ECA9993A2B}"/>
                </a:ext>
              </a:extLst>
            </p:cNvPr>
            <p:cNvSpPr txBox="1"/>
            <p:nvPr/>
          </p:nvSpPr>
          <p:spPr>
            <a:xfrm>
              <a:off x="8298295" y="2753913"/>
              <a:ext cx="1773044" cy="605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500" dirty="0">
                  <a:solidFill>
                    <a:srgbClr val="000000"/>
                  </a:solidFill>
                </a:rPr>
                <a:t>• Kloubní kontraktury</a:t>
              </a:r>
            </a:p>
            <a:p>
              <a:r>
                <a:rPr lang="cs-CZ" sz="1500" dirty="0">
                  <a:solidFill>
                    <a:srgbClr val="000000"/>
                  </a:solidFill>
                </a:rPr>
                <a:t>• Drápovitá ruka</a:t>
              </a:r>
            </a:p>
            <a:p>
              <a:r>
                <a:rPr lang="cs-CZ" sz="1500" dirty="0">
                  <a:solidFill>
                    <a:srgbClr val="000000"/>
                  </a:solidFill>
                </a:rPr>
                <a:t>• Syndrom karpálního tunelu</a:t>
              </a:r>
              <a:endParaRPr lang="en-IN" sz="1500" dirty="0">
                <a:solidFill>
                  <a:srgbClr val="000000"/>
                </a:solidFill>
                <a:latin typeface="Gotham Book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D781BBB-1C6B-4661-BEF6-F9C1961F9F29}"/>
                </a:ext>
              </a:extLst>
            </p:cNvPr>
            <p:cNvSpPr txBox="1"/>
            <p:nvPr/>
          </p:nvSpPr>
          <p:spPr>
            <a:xfrm>
              <a:off x="8345521" y="3439608"/>
              <a:ext cx="1773044" cy="427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500" dirty="0">
                  <a:solidFill>
                    <a:srgbClr val="000000"/>
                  </a:solidFill>
                </a:rPr>
                <a:t>• </a:t>
              </a:r>
              <a:r>
                <a:rPr lang="pl-PL" sz="1500" dirty="0">
                  <a:solidFill>
                    <a:srgbClr val="000000"/>
                  </a:solidFill>
                </a:rPr>
                <a:t>Opakované hernie, zejména u dětí starších 2,5 roku</a:t>
              </a:r>
              <a:r>
                <a:rPr lang="cs-CZ" sz="1500" baseline="300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B1A0FE4-7189-48D4-AE66-2C19F8274E3E}"/>
                </a:ext>
              </a:extLst>
            </p:cNvPr>
            <p:cNvSpPr txBox="1"/>
            <p:nvPr/>
          </p:nvSpPr>
          <p:spPr>
            <a:xfrm>
              <a:off x="8291328" y="4168165"/>
              <a:ext cx="1773044" cy="427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500" dirty="0">
                  <a:solidFill>
                    <a:srgbClr val="000000"/>
                  </a:solidFill>
                </a:rPr>
                <a:t>• Zákal rohovky (bilaterální)</a:t>
              </a:r>
            </a:p>
            <a:p>
              <a:r>
                <a:rPr lang="cs-CZ" sz="1500" dirty="0">
                  <a:solidFill>
                    <a:srgbClr val="000000"/>
                  </a:solidFill>
                </a:rPr>
                <a:t>• Fotofobie</a:t>
              </a:r>
              <a:endParaRPr lang="en-IN" sz="15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C411568-B18E-49C1-9332-AFDE6647A596}"/>
                </a:ext>
              </a:extLst>
            </p:cNvPr>
            <p:cNvSpPr txBox="1"/>
            <p:nvPr/>
          </p:nvSpPr>
          <p:spPr>
            <a:xfrm>
              <a:off x="8298295" y="4528753"/>
              <a:ext cx="1820270" cy="827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cs-CZ" sz="600" dirty="0">
                <a:solidFill>
                  <a:srgbClr val="000000"/>
                </a:solidFill>
                <a:latin typeface="Gotham Book"/>
                <a:ea typeface="Gotham Book"/>
                <a:cs typeface="Gotham Book"/>
              </a:endParaRPr>
            </a:p>
            <a:p>
              <a:pPr algn="l"/>
              <a:r>
                <a:rPr lang="cs-CZ" sz="1500" dirty="0">
                  <a:solidFill>
                    <a:srgbClr val="000000"/>
                  </a:solidFill>
                </a:rPr>
                <a:t>• Opakované záněty středního</a:t>
              </a:r>
            </a:p>
            <a:p>
              <a:pPr algn="l"/>
              <a:r>
                <a:rPr lang="cs-CZ" sz="1500" dirty="0">
                  <a:solidFill>
                    <a:srgbClr val="000000"/>
                  </a:solidFill>
                </a:rPr>
                <a:t>ucha, sinusitida</a:t>
              </a:r>
            </a:p>
            <a:p>
              <a:pPr algn="l"/>
              <a:r>
                <a:rPr lang="cs-CZ" sz="1500" dirty="0">
                  <a:solidFill>
                    <a:srgbClr val="000000"/>
                  </a:solidFill>
                </a:rPr>
                <a:t>•</a:t>
              </a:r>
              <a:r>
                <a:rPr lang="pl-PL" sz="1500" dirty="0">
                  <a:solidFill>
                    <a:srgbClr val="000000"/>
                  </a:solidFill>
                </a:rPr>
                <a:t>Adenoidektomie/tonzilekto-mie u dětí do 5 let</a:t>
              </a:r>
              <a:r>
                <a:rPr lang="cs-CZ" sz="1500" baseline="30000" dirty="0">
                  <a:solidFill>
                    <a:srgbClr val="000000"/>
                  </a:solidFill>
                </a:rPr>
                <a:t>4</a:t>
              </a:r>
              <a:endParaRPr lang="en-IN" sz="150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D0158F-3F17-4335-9482-62F95C08C0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7861" y="3785457"/>
            <a:ext cx="3488273" cy="25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Kraniofaciální dysmorfie</a:t>
            </a:r>
          </a:p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Hepatosplenomegalie</a:t>
            </a:r>
          </a:p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Neurologické postižení</a:t>
            </a:r>
          </a:p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Opoždění psychomotorického vývoje</a:t>
            </a:r>
          </a:p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Poruchy růstu</a:t>
            </a:r>
          </a:p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Kardiologické a plicní postižení</a:t>
            </a:r>
          </a:p>
          <a:p>
            <a:pPr marL="1800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cs-CZ" sz="1800" dirty="0"/>
              <a:t>…..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endParaRPr lang="cs-CZ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38F5FB1A-CA36-42C1-9516-04520BAF187C}"/>
              </a:ext>
            </a:extLst>
          </p:cNvPr>
          <p:cNvSpPr/>
          <p:nvPr/>
        </p:nvSpPr>
        <p:spPr>
          <a:xfrm>
            <a:off x="9387417" y="2878177"/>
            <a:ext cx="455100" cy="456669"/>
          </a:xfrm>
          <a:prstGeom prst="mathPlus">
            <a:avLst/>
          </a:prstGeom>
          <a:solidFill>
            <a:srgbClr val="0F56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0FE538EB-D448-4781-8B25-766F2FCC8652}"/>
              </a:ext>
            </a:extLst>
          </p:cNvPr>
          <p:cNvSpPr txBox="1"/>
          <p:nvPr/>
        </p:nvSpPr>
        <p:spPr>
          <a:xfrm>
            <a:off x="942996" y="6410838"/>
            <a:ext cx="10933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Reference</a:t>
            </a:r>
            <a:r>
              <a:rPr lang="da-DK" sz="1000" b="1" dirty="0">
                <a:solidFill>
                  <a:prstClr val="white">
                    <a:lumMod val="50000"/>
                  </a:prstClr>
                </a:solidFill>
                <a:latin typeface="Gotham Book" panose="02000603040000090004"/>
                <a:cs typeface="Arial"/>
              </a:rPr>
              <a:t>.</a:t>
            </a:r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: 1</a:t>
            </a:r>
            <a:r>
              <a:rPr lang="cs-CZ" sz="10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.Cimaz R, Vijay S, Haase C, et al. Clin Exp Rheumatol. 2006;24(2):196-202; </a:t>
            </a:r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2.</a:t>
            </a:r>
            <a:r>
              <a:rPr lang="cs-CZ" sz="10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Pastores GM, Arn P, Beck M, et al. Mol Genet Metab. 2007;91(1):37-47. ; </a:t>
            </a:r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3.</a:t>
            </a:r>
            <a:r>
              <a:rPr lang="cs-CZ" sz="10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Neufeld EF, Muenzer J. In: Valle DL, Antonarakis S, et al. The Online Metabolic and Molecular Bases of Inherited Disease. McGraw-Hill; 2014.; </a:t>
            </a:r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4.</a:t>
            </a:r>
            <a:r>
              <a:rPr lang="cs-CZ" sz="10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Arn P, Wraith JE, Underhill L. J Pediatr. 2009;154(6):859-864.e3. </a:t>
            </a:r>
            <a:endParaRPr lang="cs-CZ" sz="10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149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4DEBD-6080-41FB-88BA-F0909E35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Léčba </a:t>
            </a:r>
            <a:r>
              <a:rPr lang="cs-CZ" b="1" dirty="0" err="1">
                <a:solidFill>
                  <a:srgbClr val="C00000"/>
                </a:solidFill>
              </a:rPr>
              <a:t>mukopolysacharidóz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6B8753-899D-47B5-8A05-E95B9119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4797"/>
          </a:xfrm>
        </p:spPr>
        <p:txBody>
          <a:bodyPr>
            <a:normAutofit lnSpcReduction="10000"/>
          </a:bodyPr>
          <a:lstStyle/>
          <a:p>
            <a:pPr defTabSz="457200"/>
            <a:r>
              <a:rPr lang="cs-CZ" sz="2600" b="1" dirty="0">
                <a:solidFill>
                  <a:srgbClr val="C00000"/>
                </a:solidFill>
              </a:rPr>
              <a:t>Enzymová substituční terapie</a:t>
            </a:r>
            <a:r>
              <a:rPr lang="cs-CZ" sz="2600" b="1" dirty="0"/>
              <a:t> </a:t>
            </a:r>
            <a:r>
              <a:rPr lang="cs-CZ" sz="2600" dirty="0"/>
              <a:t>(ERT)</a:t>
            </a:r>
          </a:p>
          <a:p>
            <a:pPr lvl="1" defTabSz="457200"/>
            <a:r>
              <a:rPr lang="cs-CZ" sz="2200" dirty="0" err="1"/>
              <a:t>i.v</a:t>
            </a:r>
            <a:r>
              <a:rPr lang="cs-CZ" sz="2200" dirty="0"/>
              <a:t>. aplikace rekombinantního enzymu (1 x týdně)</a:t>
            </a:r>
          </a:p>
          <a:p>
            <a:pPr lvl="1" defTabSz="457200"/>
            <a:r>
              <a:rPr lang="cs-CZ" sz="2200" dirty="0"/>
              <a:t>Neproniká hematoencefalickou bariérou (HEB)</a:t>
            </a:r>
          </a:p>
          <a:p>
            <a:pPr defTabSz="457200"/>
            <a:r>
              <a:rPr lang="cs-CZ" sz="2600" b="1" dirty="0">
                <a:solidFill>
                  <a:srgbClr val="C00000"/>
                </a:solidFill>
              </a:rPr>
              <a:t>Transplantace hematopoetických kmenových buněk </a:t>
            </a:r>
            <a:r>
              <a:rPr lang="cs-CZ" sz="2600" dirty="0"/>
              <a:t>(HSCT)</a:t>
            </a:r>
          </a:p>
          <a:p>
            <a:pPr lvl="1" defTabSz="457200"/>
            <a:r>
              <a:rPr lang="cs-CZ" sz="2200" dirty="0"/>
              <a:t>Průnik HEB</a:t>
            </a:r>
          </a:p>
          <a:p>
            <a:pPr lvl="1" defTabSz="457200"/>
            <a:r>
              <a:rPr lang="cs-CZ" sz="2200" dirty="0"/>
              <a:t>Rizika </a:t>
            </a:r>
            <a:endParaRPr lang="cs-CZ" sz="2600" dirty="0"/>
          </a:p>
          <a:p>
            <a:pPr defTabSz="457200"/>
            <a:r>
              <a:rPr lang="cs-CZ" sz="2600" dirty="0">
                <a:solidFill>
                  <a:srgbClr val="C00000"/>
                </a:solidFill>
              </a:rPr>
              <a:t>Kombinace</a:t>
            </a:r>
            <a:r>
              <a:rPr lang="cs-CZ" sz="2600" dirty="0"/>
              <a:t> ERT a HSCT</a:t>
            </a:r>
          </a:p>
          <a:p>
            <a:pPr defTabSz="457200"/>
            <a:endParaRPr lang="cs-CZ" sz="2600" dirty="0"/>
          </a:p>
          <a:p>
            <a:pPr defTabSz="457200"/>
            <a:r>
              <a:rPr lang="cs-CZ" sz="2600" dirty="0"/>
              <a:t>Symptomatická terapie</a:t>
            </a:r>
          </a:p>
          <a:p>
            <a:pPr defTabSz="457200"/>
            <a:r>
              <a:rPr lang="cs-CZ" sz="2600" dirty="0"/>
              <a:t>Chirurgická terapie (ortopedie, ORL, oční…)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87580" y="6176963"/>
            <a:ext cx="716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Gotham Bold"/>
              </a:rPr>
              <a:t>Taylor</a:t>
            </a:r>
            <a:r>
              <a:rPr lang="cs-CZ" sz="1200" dirty="0">
                <a:latin typeface="Gotham Bold"/>
              </a:rPr>
              <a:t> M et al. </a:t>
            </a:r>
            <a:r>
              <a:rPr lang="cs-CZ" sz="1200" dirty="0" err="1">
                <a:latin typeface="Gotham Bold"/>
              </a:rPr>
              <a:t>Hematopoietic</a:t>
            </a:r>
            <a:r>
              <a:rPr lang="cs-CZ" sz="1200" dirty="0">
                <a:latin typeface="Gotham Bold"/>
              </a:rPr>
              <a:t> Stem Cell </a:t>
            </a:r>
            <a:r>
              <a:rPr lang="cs-CZ" sz="1200" dirty="0" err="1">
                <a:latin typeface="Gotham Bold"/>
              </a:rPr>
              <a:t>Transplantation</a:t>
            </a:r>
            <a:r>
              <a:rPr lang="cs-CZ" sz="1200" dirty="0">
                <a:latin typeface="Gotham Bold"/>
              </a:rPr>
              <a:t> </a:t>
            </a:r>
            <a:r>
              <a:rPr lang="cs-CZ" sz="1200" dirty="0" err="1">
                <a:latin typeface="Gotham Bold"/>
              </a:rPr>
              <a:t>for</a:t>
            </a:r>
            <a:r>
              <a:rPr lang="cs-CZ" sz="1200" dirty="0">
                <a:latin typeface="Gotham Bold"/>
              </a:rPr>
              <a:t> </a:t>
            </a:r>
            <a:r>
              <a:rPr lang="cs-CZ" sz="1200" dirty="0" err="1">
                <a:latin typeface="Gotham Bold"/>
              </a:rPr>
              <a:t>Mucopolysaccharidoses</a:t>
            </a:r>
            <a:r>
              <a:rPr lang="cs-CZ" sz="1200" dirty="0">
                <a:latin typeface="Gotham Bold"/>
              </a:rPr>
              <a:t>: Past, </a:t>
            </a:r>
            <a:r>
              <a:rPr lang="cs-CZ" sz="1200" dirty="0" err="1">
                <a:latin typeface="Gotham Bold"/>
              </a:rPr>
              <a:t>Present</a:t>
            </a:r>
            <a:r>
              <a:rPr lang="cs-CZ" sz="1200" dirty="0">
                <a:latin typeface="Gotham Bold"/>
              </a:rPr>
              <a:t>, and </a:t>
            </a:r>
            <a:r>
              <a:rPr lang="cs-CZ" sz="1200" dirty="0" err="1">
                <a:latin typeface="Gotham Bold"/>
              </a:rPr>
              <a:t>Future</a:t>
            </a:r>
            <a:r>
              <a:rPr lang="cs-CZ" sz="1200" dirty="0">
                <a:latin typeface="Gotham Bold"/>
              </a:rPr>
              <a:t>.</a:t>
            </a:r>
          </a:p>
          <a:p>
            <a:r>
              <a:rPr lang="cs-CZ" sz="1200" dirty="0" err="1">
                <a:latin typeface="Gotham Bold"/>
              </a:rPr>
              <a:t>Biol</a:t>
            </a:r>
            <a:r>
              <a:rPr lang="cs-CZ" sz="1200" dirty="0">
                <a:latin typeface="Gotham Bold"/>
              </a:rPr>
              <a:t> </a:t>
            </a:r>
            <a:r>
              <a:rPr lang="cs-CZ" sz="1200" dirty="0" err="1">
                <a:latin typeface="Gotham Bold"/>
              </a:rPr>
              <a:t>Blood</a:t>
            </a:r>
            <a:r>
              <a:rPr lang="cs-CZ" sz="1200" dirty="0">
                <a:latin typeface="Gotham Bold"/>
              </a:rPr>
              <a:t> </a:t>
            </a:r>
            <a:r>
              <a:rPr lang="cs-CZ" sz="1200" dirty="0" err="1">
                <a:latin typeface="Gotham Bold"/>
              </a:rPr>
              <a:t>Marrow</a:t>
            </a:r>
            <a:r>
              <a:rPr lang="cs-CZ" sz="1200" dirty="0">
                <a:latin typeface="Gotham Bold"/>
              </a:rPr>
              <a:t> </a:t>
            </a:r>
            <a:r>
              <a:rPr lang="cs-CZ" sz="1200" dirty="0" err="1">
                <a:latin typeface="Gotham Bold"/>
              </a:rPr>
              <a:t>Transplant</a:t>
            </a:r>
            <a:r>
              <a:rPr lang="cs-CZ" sz="1200" dirty="0">
                <a:latin typeface="Gotham Bold"/>
              </a:rPr>
              <a:t>. 2019 Jul;25(7):e226-e246.</a:t>
            </a:r>
          </a:p>
        </p:txBody>
      </p:sp>
    </p:spTree>
    <p:extLst>
      <p:ext uri="{BB962C8B-B14F-4D97-AF65-F5344CB8AC3E}">
        <p14:creationId xmlns:p14="http://schemas.microsoft.com/office/powerpoint/2010/main" val="356551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13AC6-8E8E-4903-AA00-51ABEF6C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Testy používané v diagnostickém procesu MPS</a:t>
            </a:r>
            <a:endParaRPr lang="cs-CZ" b="1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65FAD0DE-34CE-4A71-A4A8-72C93E6AECFE}"/>
              </a:ext>
            </a:extLst>
          </p:cNvPr>
          <p:cNvGrpSpPr/>
          <p:nvPr/>
        </p:nvGrpSpPr>
        <p:grpSpPr>
          <a:xfrm>
            <a:off x="1732085" y="1547446"/>
            <a:ext cx="8255977" cy="4211515"/>
            <a:chOff x="2157211" y="1421935"/>
            <a:chExt cx="8246697" cy="432287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E1FE9E5-7202-4944-B7EE-4AA12AC5337E}"/>
                </a:ext>
              </a:extLst>
            </p:cNvPr>
            <p:cNvSpPr/>
            <p:nvPr/>
          </p:nvSpPr>
          <p:spPr>
            <a:xfrm>
              <a:off x="2819869" y="1434183"/>
              <a:ext cx="6937590" cy="1273544"/>
            </a:xfrm>
            <a:prstGeom prst="roundRect">
              <a:avLst>
                <a:gd name="adj" fmla="val 7712"/>
              </a:avLst>
            </a:prstGeom>
            <a:noFill/>
            <a:ln>
              <a:solidFill>
                <a:srgbClr val="005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9DC3E6"/>
                </a:solidFill>
              </a:endParaRPr>
            </a:p>
          </p:txBody>
        </p:sp>
        <p:sp>
          <p:nvSpPr>
            <p:cNvPr id="6" name="Content Placeholder 6">
              <a:extLst>
                <a:ext uri="{FF2B5EF4-FFF2-40B4-BE49-F238E27FC236}">
                  <a16:creationId xmlns:a16="http://schemas.microsoft.com/office/drawing/2014/main" id="{208D25F5-1678-4DAA-98AF-7566DCF32D4E}"/>
                </a:ext>
              </a:extLst>
            </p:cNvPr>
            <p:cNvSpPr txBox="1"/>
            <p:nvPr/>
          </p:nvSpPr>
          <p:spPr>
            <a:xfrm>
              <a:off x="3420546" y="1520392"/>
              <a:ext cx="6418397" cy="1074039"/>
            </a:xfrm>
            <a:prstGeom prst="rect">
              <a:avLst/>
            </a:prstGeom>
          </p:spPr>
          <p:txBody>
            <a:bodyPr vert="horz" lIns="68580" tIns="34291" rIns="68580" bIns="3429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567A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400" b="1" dirty="0">
                  <a:solidFill>
                    <a:srgbClr val="000000"/>
                  </a:solidFill>
                  <a:latin typeface="Gotham Bold"/>
                  <a:ea typeface="Gotham Bold"/>
                  <a:cs typeface="Gotham Bold"/>
                </a:rPr>
                <a:t>Vyšetření GAG v moči</a:t>
              </a:r>
              <a:r>
                <a:rPr lang="cs-CZ" sz="1400" b="1" baseline="30000" dirty="0">
                  <a:solidFill>
                    <a:srgbClr val="000000"/>
                  </a:solidFill>
                  <a:latin typeface="Gotham Bold"/>
                  <a:ea typeface="Gotham Bold"/>
                  <a:cs typeface="Gotham Bold"/>
                </a:rPr>
                <a:t>1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Hromadění GAG v lyzosomech může vést </a:t>
              </a:r>
              <a:r>
                <a:rPr lang="cs-CZ" sz="1400" b="1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ke zvýšení GAG v moči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Může být kvalitativní nebo kvantitativní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Užitečná počáteční metoda skríningu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endParaRPr lang="en-US" sz="1051" baseline="30000" dirty="0">
                <a:solidFill>
                  <a:srgbClr val="000000"/>
                </a:solidFill>
                <a:latin typeface="Gotham Book" panose="02000603040000090004" pitchFamily="2" charset="77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D81B25B1-74C5-4CF1-8F91-C522A632D073}"/>
                </a:ext>
              </a:extLst>
            </p:cNvPr>
            <p:cNvSpPr/>
            <p:nvPr/>
          </p:nvSpPr>
          <p:spPr>
            <a:xfrm>
              <a:off x="2157211" y="1421935"/>
              <a:ext cx="1298214" cy="12982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E26E9F5B-17A6-4774-A327-399EECB468F0}"/>
                </a:ext>
              </a:extLst>
            </p:cNvPr>
            <p:cNvSpPr txBox="1"/>
            <p:nvPr/>
          </p:nvSpPr>
          <p:spPr>
            <a:xfrm>
              <a:off x="3420548" y="2981856"/>
              <a:ext cx="6080900" cy="1225583"/>
            </a:xfrm>
            <a:prstGeom prst="rect">
              <a:avLst/>
            </a:prstGeom>
          </p:spPr>
          <p:txBody>
            <a:bodyPr vert="horz" lIns="68580" tIns="34291" rIns="68580" bIns="3429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567A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400" b="1" dirty="0">
                  <a:solidFill>
                    <a:srgbClr val="000000"/>
                  </a:solidFill>
                  <a:latin typeface="Gotham Bold"/>
                  <a:ea typeface="Gotham Bold"/>
                  <a:cs typeface="Gotham Bold"/>
                </a:rPr>
                <a:t>Test funkce enzymu</a:t>
              </a:r>
              <a:r>
                <a:rPr lang="cs-CZ" sz="1400" b="1" baseline="30000" dirty="0">
                  <a:solidFill>
                    <a:srgbClr val="000000"/>
                  </a:solidFill>
                  <a:latin typeface="Gotham Bold"/>
                  <a:ea typeface="Gotham Bold"/>
                  <a:cs typeface="Gotham Bold"/>
                </a:rPr>
                <a:t>1,2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Měří aktivitu enzymu</a:t>
              </a:r>
              <a:endParaRPr lang="cs-CZ" sz="1400" i="1" dirty="0">
                <a:solidFill>
                  <a:srgbClr val="000000"/>
                </a:solidFill>
                <a:latin typeface="Gotham Book"/>
                <a:ea typeface="Gotham Book"/>
                <a:cs typeface="Gotham Book"/>
              </a:endParaRP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Může potvrdit diagnózu MPS 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Lze měřit v leukocytech, </a:t>
              </a:r>
              <a:r>
                <a:rPr lang="cs-CZ" sz="1400" dirty="0">
                  <a:solidFill>
                    <a:srgbClr val="000000"/>
                  </a:solidFill>
                  <a:latin typeface="Gotham Bold"/>
                  <a:ea typeface="Gotham Book"/>
                  <a:cs typeface="Gotham Book"/>
                </a:rPr>
                <a:t>plazmě, </a:t>
              </a:r>
              <a:r>
                <a:rPr lang="cs-CZ" sz="1400" dirty="0">
                  <a:solidFill>
                    <a:srgbClr val="000000"/>
                  </a:solidFill>
                  <a:latin typeface="Gotham Bold"/>
                </a:rPr>
                <a:t>séru, suché krevní kapce nebo kultivovaných fibroblastech</a:t>
              </a:r>
              <a:endParaRPr lang="en-US" sz="1400" dirty="0">
                <a:solidFill>
                  <a:srgbClr val="000000"/>
                </a:solidFill>
                <a:latin typeface="Gotham Bold"/>
              </a:endParaRPr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CFC67C83-35C6-4020-ABF7-A2AAA9F83445}"/>
                </a:ext>
              </a:extLst>
            </p:cNvPr>
            <p:cNvSpPr/>
            <p:nvPr/>
          </p:nvSpPr>
          <p:spPr>
            <a:xfrm>
              <a:off x="2819869" y="2945345"/>
              <a:ext cx="6891290" cy="1273544"/>
            </a:xfrm>
            <a:prstGeom prst="roundRect">
              <a:avLst>
                <a:gd name="adj" fmla="val 7712"/>
              </a:avLst>
            </a:prstGeom>
            <a:noFill/>
            <a:ln>
              <a:solidFill>
                <a:srgbClr val="005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6DFAEFB6-F434-41E7-ACF1-193583AD5955}"/>
                </a:ext>
              </a:extLst>
            </p:cNvPr>
            <p:cNvSpPr/>
            <p:nvPr/>
          </p:nvSpPr>
          <p:spPr>
            <a:xfrm>
              <a:off x="2157211" y="2943577"/>
              <a:ext cx="1298214" cy="12982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3F4EA59B-871A-4B88-B113-77DC4E1295F3}"/>
                </a:ext>
              </a:extLst>
            </p:cNvPr>
            <p:cNvSpPr/>
            <p:nvPr/>
          </p:nvSpPr>
          <p:spPr>
            <a:xfrm>
              <a:off x="2819868" y="4448361"/>
              <a:ext cx="6891289" cy="1273544"/>
            </a:xfrm>
            <a:prstGeom prst="roundRect">
              <a:avLst>
                <a:gd name="adj" fmla="val 7712"/>
              </a:avLst>
            </a:prstGeom>
            <a:noFill/>
            <a:ln>
              <a:solidFill>
                <a:srgbClr val="005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754B12A0-7E3F-4C8C-BE71-17C92F9E61D9}"/>
                </a:ext>
              </a:extLst>
            </p:cNvPr>
            <p:cNvSpPr/>
            <p:nvPr/>
          </p:nvSpPr>
          <p:spPr>
            <a:xfrm>
              <a:off x="2157211" y="4446593"/>
              <a:ext cx="1298214" cy="12982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D302466C-CD87-49F2-895E-E52EF584A80C}"/>
                </a:ext>
              </a:extLst>
            </p:cNvPr>
            <p:cNvSpPr txBox="1"/>
            <p:nvPr/>
          </p:nvSpPr>
          <p:spPr>
            <a:xfrm>
              <a:off x="3420547" y="4625734"/>
              <a:ext cx="6983361" cy="920528"/>
            </a:xfrm>
            <a:prstGeom prst="rect">
              <a:avLst/>
            </a:prstGeom>
          </p:spPr>
          <p:txBody>
            <a:bodyPr vert="horz" lIns="68580" tIns="34291" rIns="68580" bIns="3429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567A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400" b="1" dirty="0">
                  <a:solidFill>
                    <a:srgbClr val="000000"/>
                  </a:solidFill>
                  <a:latin typeface="Gotham Bold"/>
                  <a:ea typeface="Gotham Bold"/>
                  <a:cs typeface="Gotham Bold"/>
                </a:rPr>
                <a:t>Genetické testování</a:t>
              </a:r>
              <a:r>
                <a:rPr lang="cs-CZ" sz="1400" b="1" baseline="30000" dirty="0">
                  <a:solidFill>
                    <a:srgbClr val="000000"/>
                  </a:solidFill>
                  <a:latin typeface="Gotham Bold"/>
                  <a:ea typeface="Gotham Bold"/>
                  <a:cs typeface="Gotham Bold"/>
                </a:rPr>
                <a:t>1,2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Dokáže identifikovat patogenní varianty genu </a:t>
              </a:r>
            </a:p>
            <a:p>
              <a:pPr lvl="1">
                <a:buClr>
                  <a:srgbClr val="00567A"/>
                </a:buClr>
                <a:buFont typeface="Calibri" panose="020F0502020204030204" pitchFamily="34" charset="0"/>
                <a:buChar char="◦"/>
              </a:pPr>
              <a:r>
                <a:rPr lang="cs-CZ" sz="1400" dirty="0">
                  <a:solidFill>
                    <a:srgbClr val="000000"/>
                  </a:solidFill>
                  <a:latin typeface="Gotham Book"/>
                  <a:ea typeface="Gotham Book"/>
                  <a:cs typeface="Gotham Book"/>
                </a:rPr>
                <a:t>Může potvrdit diagnózu MPS 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A564AF4-1A8B-4FC1-BDE2-F7EC638A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23" y="1727504"/>
              <a:ext cx="540195" cy="682351"/>
            </a:xfrm>
            <a:prstGeom prst="rect">
              <a:avLst/>
            </a:prstGeom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AFC9F51E-C72C-4FE1-B9D2-0DCE58647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74" y="4777088"/>
              <a:ext cx="775400" cy="677248"/>
            </a:xfrm>
            <a:prstGeom prst="rect">
              <a:avLst/>
            </a:prstGeom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67E213BF-1A1F-40AD-933B-668314AF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827" y="3244853"/>
              <a:ext cx="632585" cy="655062"/>
            </a:xfrm>
            <a:prstGeom prst="rect">
              <a:avLst/>
            </a:prstGeom>
          </p:spPr>
        </p:pic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76677D4A-F927-4EC5-80B1-7772D21F4DD2}"/>
              </a:ext>
            </a:extLst>
          </p:cNvPr>
          <p:cNvSpPr txBox="1"/>
          <p:nvPr/>
        </p:nvSpPr>
        <p:spPr>
          <a:xfrm>
            <a:off x="1643815" y="5982521"/>
            <a:ext cx="8344247" cy="97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Zkratky</a:t>
            </a:r>
          </a:p>
          <a:p>
            <a:r>
              <a:rPr lang="cs-CZ" sz="10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GAG, glykosaminoglykan; MPS, mukopolysacharidóza.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Gotham Book" panose="02000603040000090004"/>
            </a:endParaRPr>
          </a:p>
          <a:p>
            <a:r>
              <a:rPr lang="cs-CZ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Reference:</a:t>
            </a:r>
            <a:r>
              <a:rPr lang="en-US" sz="10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: 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. Lehman TJA, Miller N, Norquist B, Underhill L,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Keutzer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 J. Diagnosis of the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mucopolysaccharidoses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.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Rheumatology (Oxford).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2011;50(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suppl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 5):v41-v48.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2.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Muenzer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 J, Wraith JE, Clarke LA. International Consensus Panel on Management and Treatment of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Mucopolysaccharidosis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 I.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Mucopolysaccharidosis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 I: management and treatment guidelines.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Pediatrics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. 2009;123(1):19-29.</a:t>
            </a:r>
          </a:p>
          <a:p>
            <a:endParaRPr lang="en-US" sz="751" dirty="0">
              <a:solidFill>
                <a:schemeClr val="bg1">
                  <a:lumMod val="50000"/>
                </a:schemeClr>
              </a:solidFill>
              <a:latin typeface="Gotham Book" panose="02000603040000090004"/>
            </a:endParaRPr>
          </a:p>
        </p:txBody>
      </p:sp>
    </p:spTree>
    <p:extLst>
      <p:ext uri="{BB962C8B-B14F-4D97-AF65-F5344CB8AC3E}">
        <p14:creationId xmlns:p14="http://schemas.microsoft.com/office/powerpoint/2010/main" val="60795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BD76C-C7C5-4F3E-9AC0-2804E2AD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Screening</a:t>
            </a:r>
            <a:r>
              <a:rPr lang="cs-CZ" b="1" dirty="0">
                <a:solidFill>
                  <a:srgbClr val="C00000"/>
                </a:solidFill>
              </a:rPr>
              <a:t> MPS – metoda suché krevní kapky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C192D5-2289-4BEA-B2AD-A519EE80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Jednoduchý odběr</a:t>
            </a:r>
          </a:p>
          <a:p>
            <a:r>
              <a:rPr lang="cs-CZ" altLang="cs-CZ" sz="2200" dirty="0"/>
              <a:t>Jednoduchá logistika, bezplatné zpracování</a:t>
            </a:r>
          </a:p>
          <a:p>
            <a:r>
              <a:rPr lang="cs-CZ" altLang="cs-CZ" sz="2200" dirty="0"/>
              <a:t>Aktivita enzymů – MPS I, II, IIIB, IVA, VI, VII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6746AA-E0D5-4BD5-8216-3801E6182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67" y="3549651"/>
            <a:ext cx="54133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918FF5F-D448-4478-B62C-8A97F16A1519}"/>
              </a:ext>
            </a:extLst>
          </p:cNvPr>
          <p:cNvSpPr txBox="1"/>
          <p:nvPr/>
        </p:nvSpPr>
        <p:spPr>
          <a:xfrm>
            <a:off x="6323423" y="6311900"/>
            <a:ext cx="2622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050" dirty="0"/>
              <a:t>Fotografie použitá se souhlasem Sanofi s.r.o.</a:t>
            </a:r>
          </a:p>
        </p:txBody>
      </p:sp>
    </p:spTree>
    <p:extLst>
      <p:ext uri="{BB962C8B-B14F-4D97-AF65-F5344CB8AC3E}">
        <p14:creationId xmlns:p14="http://schemas.microsoft.com/office/powerpoint/2010/main" val="392350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3E57-F602-4307-983E-82AEA610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38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C00000"/>
                </a:solidFill>
              </a:rPr>
              <a:t>Screening</a:t>
            </a:r>
            <a:r>
              <a:rPr lang="cs-CZ" sz="3600" b="1" dirty="0">
                <a:solidFill>
                  <a:srgbClr val="C00000"/>
                </a:solidFill>
              </a:rPr>
              <a:t> MPS – metoda suché krevní kapky</a:t>
            </a:r>
            <a:br>
              <a:rPr lang="cs-CZ" sz="3600" b="1" dirty="0">
                <a:solidFill>
                  <a:srgbClr val="C00000"/>
                </a:solidFill>
              </a:rPr>
            </a:br>
            <a:r>
              <a:rPr lang="cs-CZ" sz="3600" b="1" dirty="0">
                <a:solidFill>
                  <a:srgbClr val="C00000"/>
                </a:solidFill>
              </a:rPr>
              <a:t>Jak na to?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B09CF3-BC97-4165-B6BA-67D8DF6F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445"/>
            <a:ext cx="10515600" cy="4479132"/>
          </a:xfrm>
        </p:spPr>
        <p:txBody>
          <a:bodyPr>
            <a:normAutofit lnSpcReduction="10000"/>
          </a:bodyPr>
          <a:lstStyle/>
          <a:p>
            <a:r>
              <a:rPr lang="cs-CZ" altLang="cs-CZ" sz="2400" dirty="0"/>
              <a:t>Bezplatný balíček si můžete objednat na stránce </a:t>
            </a:r>
            <a:r>
              <a:rPr lang="cs-CZ" altLang="cs-CZ" sz="2400" dirty="0">
                <a:solidFill>
                  <a:srgbClr val="C00000"/>
                </a:solidFill>
              </a:rPr>
              <a:t>www.spravnadiagnoza.cz </a:t>
            </a:r>
            <a:endParaRPr lang="cs-CZ" altLang="cs-CZ" sz="2400" dirty="0"/>
          </a:p>
          <a:p>
            <a:endParaRPr lang="cs-CZ" altLang="cs-CZ" sz="2400" b="1" dirty="0"/>
          </a:p>
          <a:p>
            <a:r>
              <a:rPr lang="cs-CZ" altLang="cs-CZ" sz="2400" b="1" dirty="0"/>
              <a:t>Součásti balíčku</a:t>
            </a:r>
          </a:p>
          <a:p>
            <a:pPr lvl="1"/>
            <a:r>
              <a:rPr lang="cs-CZ" altLang="cs-CZ" dirty="0"/>
              <a:t>Sběrná kartička </a:t>
            </a:r>
          </a:p>
          <a:p>
            <a:pPr lvl="1"/>
            <a:r>
              <a:rPr lang="cs-CZ" altLang="cs-CZ" dirty="0"/>
              <a:t>Návod</a:t>
            </a:r>
          </a:p>
          <a:p>
            <a:pPr lvl="1"/>
            <a:r>
              <a:rPr lang="cs-CZ" altLang="cs-CZ" dirty="0"/>
              <a:t>Informovaný souhlas s vyšetřením</a:t>
            </a:r>
          </a:p>
          <a:p>
            <a:pPr lvl="1"/>
            <a:r>
              <a:rPr lang="cs-CZ" altLang="cs-CZ" dirty="0"/>
              <a:t>Obálka se známkou k odeslání do FN Brno</a:t>
            </a:r>
          </a:p>
          <a:p>
            <a:endParaRPr lang="cs-CZ" altLang="cs-CZ" sz="2400" b="1" dirty="0"/>
          </a:p>
          <a:p>
            <a:r>
              <a:rPr lang="cs-CZ" altLang="cs-CZ" sz="2400" b="1" dirty="0"/>
              <a:t>Ve FN Brno zajistíme</a:t>
            </a:r>
          </a:p>
          <a:p>
            <a:pPr lvl="1"/>
            <a:r>
              <a:rPr lang="cs-CZ" altLang="cs-CZ" dirty="0"/>
              <a:t>Zadání pacienta do databáze a odeslání do laboratoře ve Vídni</a:t>
            </a:r>
          </a:p>
          <a:p>
            <a:pPr lvl="1"/>
            <a:r>
              <a:rPr lang="cs-CZ" altLang="cs-CZ" dirty="0"/>
              <a:t>Distribuci výsledku odesílajícímu lékaři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E835E9-27FC-4DFB-AD58-C4899BB8B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41" y="2308306"/>
            <a:ext cx="4912417" cy="24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43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0297F-DF78-41F2-B45F-35D74939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Proč provádět </a:t>
            </a:r>
            <a:r>
              <a:rPr lang="cs-CZ" b="1" dirty="0" err="1">
                <a:solidFill>
                  <a:srgbClr val="C00000"/>
                </a:solidFill>
              </a:rPr>
              <a:t>screening</a:t>
            </a:r>
            <a:r>
              <a:rPr lang="cs-CZ" b="1" dirty="0">
                <a:solidFill>
                  <a:srgbClr val="C00000"/>
                </a:solidFill>
              </a:rPr>
              <a:t> na </a:t>
            </a:r>
            <a:r>
              <a:rPr lang="cs-CZ" b="1" dirty="0" err="1">
                <a:solidFill>
                  <a:srgbClr val="C00000"/>
                </a:solidFill>
              </a:rPr>
              <a:t>mukopolysacharidózy</a:t>
            </a:r>
            <a:r>
              <a:rPr lang="cs-CZ" b="1" dirty="0">
                <a:solidFill>
                  <a:srgbClr val="C00000"/>
                </a:solidFill>
              </a:rPr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ED7785-877C-47EA-B747-37A89858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462463"/>
          </a:xfrm>
        </p:spPr>
        <p:txBody>
          <a:bodyPr>
            <a:normAutofit/>
          </a:bodyPr>
          <a:lstStyle/>
          <a:p>
            <a:r>
              <a:rPr lang="cs-CZ" altLang="sk-SK" sz="2200" b="1" dirty="0">
                <a:solidFill>
                  <a:srgbClr val="C00000"/>
                </a:solidFill>
              </a:rPr>
              <a:t>MPS </a:t>
            </a:r>
            <a:r>
              <a:rPr lang="cs-CZ" altLang="sk-SK" sz="2200" dirty="0"/>
              <a:t>jsou</a:t>
            </a:r>
            <a:r>
              <a:rPr lang="cs-CZ" altLang="sk-SK" sz="2200" b="1" dirty="0">
                <a:solidFill>
                  <a:srgbClr val="C00000"/>
                </a:solidFill>
              </a:rPr>
              <a:t> heterogenní skupinou nemocí</a:t>
            </a:r>
            <a:r>
              <a:rPr lang="cs-CZ" altLang="sk-SK" sz="2200" b="1" baseline="30000" dirty="0">
                <a:solidFill>
                  <a:srgbClr val="C00000"/>
                </a:solidFill>
              </a:rPr>
              <a:t>1</a:t>
            </a:r>
          </a:p>
          <a:p>
            <a:r>
              <a:rPr lang="cs-CZ" altLang="sk-SK" sz="2200" dirty="0"/>
              <a:t>Hrozí </a:t>
            </a:r>
            <a:r>
              <a:rPr lang="cs-CZ" altLang="sk-SK" sz="2200" b="1" dirty="0">
                <a:solidFill>
                  <a:srgbClr val="C00000"/>
                </a:solidFill>
              </a:rPr>
              <a:t>dlouhá doba</a:t>
            </a:r>
            <a:r>
              <a:rPr lang="cs-CZ" altLang="sk-SK" sz="2200" dirty="0">
                <a:solidFill>
                  <a:srgbClr val="C00000"/>
                </a:solidFill>
              </a:rPr>
              <a:t> </a:t>
            </a:r>
            <a:r>
              <a:rPr lang="cs-CZ" altLang="sk-SK" sz="2200" dirty="0"/>
              <a:t>od prvních projevů nemoci po stanovení </a:t>
            </a:r>
            <a:r>
              <a:rPr lang="cs-CZ" altLang="sk-SK" sz="2200" b="1" dirty="0">
                <a:solidFill>
                  <a:srgbClr val="C00000"/>
                </a:solidFill>
              </a:rPr>
              <a:t>správné diagnózy</a:t>
            </a:r>
            <a:endParaRPr lang="cs-CZ" altLang="sk-SK" sz="2200" b="1" baseline="30000" dirty="0">
              <a:solidFill>
                <a:srgbClr val="C00000"/>
              </a:solidFill>
            </a:endParaRPr>
          </a:p>
          <a:p>
            <a:r>
              <a:rPr lang="cs-CZ" altLang="sk-SK" sz="2200" dirty="0"/>
              <a:t>MPS je </a:t>
            </a:r>
            <a:r>
              <a:rPr lang="cs-CZ" altLang="sk-SK" sz="2200" b="1" dirty="0">
                <a:solidFill>
                  <a:srgbClr val="C00000"/>
                </a:solidFill>
              </a:rPr>
              <a:t>progresívní nemoc</a:t>
            </a:r>
            <a:r>
              <a:rPr lang="cs-CZ" altLang="sk-S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cs-CZ" altLang="sk-SK" sz="2200" dirty="0"/>
              <a:t> ireverzibilní </a:t>
            </a:r>
            <a:r>
              <a:rPr lang="cs-CZ" altLang="sk-SK" sz="2200" dirty="0" err="1"/>
              <a:t>zm</a:t>
            </a:r>
            <a:r>
              <a:rPr lang="sk-SK" altLang="sk-SK" sz="2200" dirty="0"/>
              <a:t>ě</a:t>
            </a:r>
            <a:r>
              <a:rPr lang="cs-CZ" altLang="sk-SK" sz="2200" dirty="0"/>
              <a:t>ny,</a:t>
            </a:r>
            <a:r>
              <a:rPr lang="cs-CZ" altLang="sk-SK" sz="2200" baseline="30000" dirty="0"/>
              <a:t>2,3 </a:t>
            </a:r>
            <a:r>
              <a:rPr lang="cs-CZ" altLang="sk-SK" sz="2200" dirty="0"/>
              <a:t>zkrácení očekávané délky života</a:t>
            </a:r>
          </a:p>
          <a:p>
            <a:r>
              <a:rPr lang="cs-CZ" altLang="sk-SK" sz="2200" b="1" dirty="0">
                <a:solidFill>
                  <a:srgbClr val="C00000"/>
                </a:solidFill>
              </a:rPr>
              <a:t>Existuje léčba</a:t>
            </a:r>
            <a:r>
              <a:rPr lang="cs-CZ" altLang="sk-SK" sz="2200" b="1" baseline="30000" dirty="0">
                <a:solidFill>
                  <a:srgbClr val="C00000"/>
                </a:solidFill>
              </a:rPr>
              <a:t>3</a:t>
            </a:r>
          </a:p>
          <a:p>
            <a:r>
              <a:rPr lang="cs-CZ" altLang="sk-SK" sz="2200" dirty="0"/>
              <a:t>čím dřívější léčba, tím lepší výsledky</a:t>
            </a:r>
            <a:r>
              <a:rPr lang="cs-CZ" altLang="sk-SK" sz="2200" baseline="30000" dirty="0"/>
              <a:t>4</a:t>
            </a:r>
          </a:p>
          <a:p>
            <a:r>
              <a:rPr lang="cs-CZ" altLang="sk-SK" sz="2200" b="1" dirty="0" err="1"/>
              <a:t>Muskuloskeletární</a:t>
            </a:r>
            <a:r>
              <a:rPr lang="cs-CZ" altLang="sk-SK" sz="2200" b="1" dirty="0"/>
              <a:t> manifestace</a:t>
            </a:r>
            <a:r>
              <a:rPr lang="cs-CZ" altLang="sk-SK" sz="2200" dirty="0"/>
              <a:t> se vyskytují u všech forem MPS</a:t>
            </a:r>
            <a:r>
              <a:rPr lang="cs-CZ" altLang="sk-SK" sz="2200" baseline="30000" dirty="0"/>
              <a:t>1</a:t>
            </a:r>
          </a:p>
          <a:p>
            <a:r>
              <a:rPr lang="cs-CZ" altLang="sk-SK" sz="2200" dirty="0"/>
              <a:t>Pacienti s mírnou formou nemoci mohou být  </a:t>
            </a:r>
            <a:r>
              <a:rPr lang="cs-CZ" altLang="sk-SK" sz="2200" b="1" dirty="0">
                <a:solidFill>
                  <a:srgbClr val="C00000"/>
                </a:solidFill>
              </a:rPr>
              <a:t>dlouhodobě vedeni pod nesprávnou diagnózou</a:t>
            </a:r>
            <a:r>
              <a:rPr lang="cs-CZ" altLang="sk-SK" sz="2200" b="1" baseline="30000" dirty="0">
                <a:solidFill>
                  <a:srgbClr val="C00000"/>
                </a:solidFill>
              </a:rPr>
              <a:t>2</a:t>
            </a:r>
          </a:p>
          <a:p>
            <a:pPr lvl="1"/>
            <a:r>
              <a:rPr lang="cs-CZ" altLang="sk-SK" sz="2200" b="1" dirty="0"/>
              <a:t>JIA – juvenilní idiopatická artritida</a:t>
            </a:r>
          </a:p>
          <a:p>
            <a:pPr lvl="1"/>
            <a:r>
              <a:rPr lang="cs-CZ" altLang="sk-SK" sz="2200" b="1" dirty="0"/>
              <a:t>RA – revmatoidní artritida</a:t>
            </a:r>
          </a:p>
          <a:p>
            <a:pPr lvl="1"/>
            <a:endParaRPr lang="cs-CZ" altLang="sk-SK" sz="2200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68210A4F-1804-433E-8495-4BCE8A609C4C}"/>
              </a:ext>
            </a:extLst>
          </p:cNvPr>
          <p:cNvSpPr txBox="1"/>
          <p:nvPr/>
        </p:nvSpPr>
        <p:spPr>
          <a:xfrm>
            <a:off x="1899850" y="6283623"/>
            <a:ext cx="8245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808080"/>
                </a:solidFill>
                <a:ea typeface="Gotham Book"/>
                <a:cs typeface="Gotham Book"/>
              </a:rPr>
              <a:t>Reference:</a:t>
            </a:r>
            <a:r>
              <a:rPr lang="en-US" sz="1200" b="1" dirty="0">
                <a:solidFill>
                  <a:srgbClr val="808080"/>
                </a:solidFill>
                <a:ea typeface="Gotham Book"/>
                <a:cs typeface="Gotham Book"/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: 1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Morishita K et al. Rheumatology 2011;50:v19–v25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Michalík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J et al.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Mukopolysacharidóza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Společnost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pro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mukopolysacharidosu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2010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cs-CZ" sz="1200" b="1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altLang="sk-SK" sz="1200" dirty="0">
                <a:solidFill>
                  <a:schemeClr val="bg1">
                    <a:lumMod val="50000"/>
                  </a:schemeClr>
                </a:solidFill>
              </a:rPr>
              <a:t>Muenzer J Rheumatology 2011;50:v4–v12; </a:t>
            </a:r>
            <a:r>
              <a:rPr lang="sk-SK" altLang="sk-SK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sk-SK" altLang="sk-SK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sk-SK" sz="1200" dirty="0">
                <a:solidFill>
                  <a:schemeClr val="bg1">
                    <a:lumMod val="50000"/>
                  </a:schemeClr>
                </a:solidFill>
              </a:rPr>
              <a:t>Lehman TJA et al. Rheumatology 2011;50:v41–v48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C2D9E-B450-379C-6C56-FB7A47941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06A05CF-9970-1CFC-17B1-1CB024C7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6" y="365126"/>
            <a:ext cx="10248014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Jaká je role PLDD v péči o dítě?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8606053-DF3B-4B9B-0506-1C94D76E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7" y="1467293"/>
            <a:ext cx="9505507" cy="4720856"/>
          </a:xfr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endParaRPr lang="cs-CZ" sz="300" b="1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cs-CZ" sz="4500" b="1" dirty="0">
                <a:solidFill>
                  <a:srgbClr val="C00000"/>
                </a:solidFill>
              </a:rPr>
              <a:t>Hlavní koordinátor zdravotní péče o dítě ve zdraví a nemoci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cs-CZ" sz="4500" b="1" dirty="0">
                <a:solidFill>
                  <a:srgbClr val="C00000"/>
                </a:solidFill>
              </a:rPr>
              <a:t>Znalost RA, OA, SA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cs-CZ" sz="4500" b="1" dirty="0">
                <a:solidFill>
                  <a:srgbClr val="C00000"/>
                </a:solidFill>
              </a:rPr>
              <a:t>Znalost antropometrických údajů                  a frekvence onemocnění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cs-CZ" sz="4500" b="1" dirty="0">
                <a:solidFill>
                  <a:srgbClr val="C00000"/>
                </a:solidFill>
              </a:rPr>
              <a:t>Rádce pro celou rodinu</a:t>
            </a:r>
          </a:p>
          <a:p>
            <a:pPr marL="0" indent="0">
              <a:buNone/>
            </a:pPr>
            <a:endParaRPr lang="cs-CZ" sz="45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61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91EF5-D616-401A-80A2-07B1913A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/>
          <a:lstStyle/>
          <a:p>
            <a:r>
              <a:rPr lang="cs-CZ" altLang="sk-SK" b="1" dirty="0" err="1">
                <a:solidFill>
                  <a:srgbClr val="C00000"/>
                </a:solidFill>
              </a:rPr>
              <a:t>Screening</a:t>
            </a:r>
            <a:r>
              <a:rPr lang="cs-CZ" altLang="sk-SK" b="1" dirty="0">
                <a:solidFill>
                  <a:srgbClr val="C00000"/>
                </a:solidFill>
              </a:rPr>
              <a:t> MPS – výběr rizikové </a:t>
            </a:r>
            <a:r>
              <a:rPr lang="cs-CZ" altLang="sk-SK" b="1" dirty="0" err="1">
                <a:solidFill>
                  <a:srgbClr val="C00000"/>
                </a:solidFill>
              </a:rPr>
              <a:t>populac</a:t>
            </a:r>
            <a:r>
              <a:rPr lang="sk-SK" altLang="sk-SK" b="1" dirty="0">
                <a:solidFill>
                  <a:srgbClr val="C00000"/>
                </a:solidFill>
              </a:rPr>
              <a:t>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ECD72C-5F72-48E7-82D0-86410A3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78" y="2526732"/>
            <a:ext cx="8692662" cy="1135814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cs-CZ" altLang="sk-SK" dirty="0"/>
              <a:t>typicky </a:t>
            </a:r>
            <a:r>
              <a:rPr lang="cs-CZ" altLang="sk-SK" dirty="0" err="1"/>
              <a:t>polyartikulární</a:t>
            </a:r>
            <a:r>
              <a:rPr lang="cs-CZ" altLang="sk-SK" dirty="0"/>
              <a:t> </a:t>
            </a:r>
            <a:r>
              <a:rPr lang="cs-CZ" altLang="sk-SK" b="1" dirty="0">
                <a:solidFill>
                  <a:srgbClr val="C00000"/>
                </a:solidFill>
              </a:rPr>
              <a:t>kontraktury kloubů ruky – drápovitá ruka</a:t>
            </a:r>
            <a:r>
              <a:rPr lang="cs-CZ" altLang="sk-SK" b="1" baseline="30000" dirty="0">
                <a:solidFill>
                  <a:srgbClr val="C00000"/>
                </a:solidFill>
              </a:rPr>
              <a:t>2</a:t>
            </a:r>
            <a:endParaRPr lang="cs-CZ" altLang="sk-SK" b="1" dirty="0">
              <a:solidFill>
                <a:srgbClr val="C00000"/>
              </a:solidFill>
            </a:endParaRPr>
          </a:p>
          <a:p>
            <a:pPr marL="285750" indent="-285750"/>
            <a:r>
              <a:rPr lang="cs-CZ" altLang="sk-SK" dirty="0"/>
              <a:t>bez </a:t>
            </a:r>
            <a:r>
              <a:rPr lang="cs-CZ" altLang="sk-SK" b="1" dirty="0">
                <a:solidFill>
                  <a:srgbClr val="C00000"/>
                </a:solidFill>
              </a:rPr>
              <a:t>lokálních projevů zánětu </a:t>
            </a:r>
            <a:r>
              <a:rPr lang="cs-CZ" altLang="sk-SK" dirty="0"/>
              <a:t>(na kterémkoliv kloubu)</a:t>
            </a:r>
            <a:r>
              <a:rPr lang="cs-CZ" altLang="sk-SK" baseline="30000" dirty="0"/>
              <a:t>2</a:t>
            </a:r>
            <a:endParaRPr lang="cs-CZ" altLang="sk-SK" u="sng" dirty="0"/>
          </a:p>
          <a:p>
            <a:pPr marL="285750" indent="-285750"/>
            <a:r>
              <a:rPr lang="cs-CZ" altLang="sk-SK" dirty="0"/>
              <a:t>bez systémových známek zánětu</a:t>
            </a:r>
            <a:r>
              <a:rPr lang="cs-CZ" altLang="sk-SK" baseline="30000" dirty="0"/>
              <a:t>2</a:t>
            </a:r>
            <a:endParaRPr lang="cs-CZ" altLang="sk-SK" u="sng" dirty="0"/>
          </a:p>
          <a:p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40F17C2-D975-43A6-8119-8C439693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556" y="1468359"/>
            <a:ext cx="7967663" cy="787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sk-SK" sz="2400" dirty="0">
                <a:solidFill>
                  <a:schemeClr val="bg1"/>
                </a:solidFill>
                <a:latin typeface="Arial" panose="020B0604020202020204" pitchFamily="34" charset="0"/>
              </a:rPr>
              <a:t>Pacienti s bolestmi a kontrakturami kloubů bez konkomi</a:t>
            </a:r>
            <a:r>
              <a:rPr lang="sk-SK" altLang="sk-SK" sz="24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cs-CZ" altLang="sk-SK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antního</a:t>
            </a:r>
            <a:r>
              <a:rPr lang="cs-CZ" altLang="sk-SK" sz="2400" dirty="0">
                <a:solidFill>
                  <a:schemeClr val="bg1"/>
                </a:solidFill>
                <a:latin typeface="Arial" panose="020B0604020202020204" pitchFamily="34" charset="0"/>
              </a:rPr>
              <a:t> zánětu</a:t>
            </a:r>
            <a:r>
              <a:rPr lang="cs-CZ" altLang="sk-SK" sz="2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cs-CZ" altLang="sk-SK" sz="24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0" descr="B_Hands_xray.jpg (217Ã163)">
            <a:extLst>
              <a:ext uri="{FF2B5EF4-FFF2-40B4-BE49-F238E27FC236}">
                <a16:creationId xmlns:a16="http://schemas.microsoft.com/office/drawing/2014/main" id="{D36260E9-9DCA-4B22-AB0E-409044A0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349882"/>
            <a:ext cx="2456956" cy="18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_Hands_1.jpg (212Ã168)">
            <a:extLst>
              <a:ext uri="{FF2B5EF4-FFF2-40B4-BE49-F238E27FC236}">
                <a16:creationId xmlns:a16="http://schemas.microsoft.com/office/drawing/2014/main" id="{C7DB1E2C-7FC2-4C3F-A37C-0849337F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96" y="3349883"/>
            <a:ext cx="2329755" cy="184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14">
            <a:extLst>
              <a:ext uri="{FF2B5EF4-FFF2-40B4-BE49-F238E27FC236}">
                <a16:creationId xmlns:a16="http://schemas.microsoft.com/office/drawing/2014/main" id="{AC6FA131-62F9-4D88-91A3-9589D4E19555}"/>
              </a:ext>
            </a:extLst>
          </p:cNvPr>
          <p:cNvSpPr/>
          <p:nvPr/>
        </p:nvSpPr>
        <p:spPr>
          <a:xfrm>
            <a:off x="6728737" y="5312990"/>
            <a:ext cx="3648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cs-CZ" sz="1200" dirty="0"/>
              <a:t>Se souhlasem Dr. Gabriela, zdroj SG MPS I </a:t>
            </a:r>
            <a:r>
              <a:rPr lang="cs-CZ" sz="1200" dirty="0" err="1"/>
              <a:t>visual</a:t>
            </a:r>
            <a:r>
              <a:rPr lang="cs-CZ" sz="1200" dirty="0"/>
              <a:t> </a:t>
            </a:r>
            <a:r>
              <a:rPr lang="cs-CZ" sz="1200" dirty="0" err="1"/>
              <a:t>gallery</a:t>
            </a:r>
            <a:r>
              <a:rPr lang="cs-CZ" sz="1200" dirty="0"/>
              <a:t>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2F5F7ACC-9E7C-4EA4-9A12-1FB2B1C2C9C8}"/>
              </a:ext>
            </a:extLst>
          </p:cNvPr>
          <p:cNvSpPr txBox="1"/>
          <p:nvPr/>
        </p:nvSpPr>
        <p:spPr>
          <a:xfrm>
            <a:off x="1512150" y="6538684"/>
            <a:ext cx="8089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Reference:</a:t>
            </a:r>
            <a:r>
              <a:rPr lang="en-US" sz="12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Gotham Book" panose="02000603040000090004"/>
              </a:rPr>
              <a:t>:</a:t>
            </a:r>
            <a:r>
              <a:rPr lang="cs-CZ" sz="1200" b="1" dirty="0">
                <a:solidFill>
                  <a:prstClr val="white">
                    <a:lumMod val="50000"/>
                  </a:prstClr>
                </a:solidFill>
                <a:latin typeface="Gotham Book" panose="02000603040000090004"/>
              </a:rPr>
              <a:t> 1. </a:t>
            </a:r>
            <a:r>
              <a:rPr lang="fi-FI" altLang="sk-SK" sz="1200" dirty="0">
                <a:solidFill>
                  <a:schemeClr val="bg1">
                    <a:lumMod val="50000"/>
                  </a:schemeClr>
                </a:solidFill>
              </a:rPr>
              <a:t>Lehman TJA et al. Rheumatology 2011;50:v41–v48</a:t>
            </a:r>
            <a:r>
              <a:rPr lang="cs-CZ" altLang="sk-SK" sz="1200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cs-CZ" altLang="sk-SK" sz="12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cs-CZ" altLang="sk-SK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Gotham Book" panose="02000603040000090004"/>
              </a:rPr>
              <a:t>Morishita K et al. Rheumatology 2011;50:v19–v25</a:t>
            </a:r>
            <a:r>
              <a:rPr lang="cs-CZ" altLang="sk-SK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b="1" dirty="0">
                <a:solidFill>
                  <a:prstClr val="white">
                    <a:lumMod val="50000"/>
                  </a:prstClr>
                </a:solidFill>
                <a:latin typeface="Gotham Book" panose="02000603040000090004"/>
              </a:rPr>
              <a:t> </a:t>
            </a:r>
            <a:endParaRPr lang="cs-CZ" sz="12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CAB2D54-2D55-4D14-83A7-EB88BF17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536" y="5830384"/>
            <a:ext cx="6233702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Důležitost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chemeClr val="bg1"/>
                </a:solidFill>
              </a:rPr>
              <a:t>dětského revmatologa, ale i pediatra</a:t>
            </a:r>
          </a:p>
        </p:txBody>
      </p:sp>
    </p:spTree>
    <p:extLst>
      <p:ext uri="{BB962C8B-B14F-4D97-AF65-F5344CB8AC3E}">
        <p14:creationId xmlns:p14="http://schemas.microsoft.com/office/powerpoint/2010/main" val="1702549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C91AB-9D06-4D30-88CA-CAC4AC7B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Kazuistika – chlapec *12/2017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F036E2-4DB5-4EDD-AD60-E19AE480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RA</a:t>
            </a:r>
          </a:p>
          <a:p>
            <a:pPr lvl="1"/>
            <a:r>
              <a:rPr lang="cs-CZ" dirty="0"/>
              <a:t>Otec: </a:t>
            </a:r>
            <a:r>
              <a:rPr lang="cs-CZ" dirty="0" err="1"/>
              <a:t>pollinosis</a:t>
            </a:r>
            <a:r>
              <a:rPr lang="cs-CZ" dirty="0"/>
              <a:t>, anomálie prstů</a:t>
            </a:r>
          </a:p>
          <a:p>
            <a:pPr lvl="1"/>
            <a:r>
              <a:rPr lang="cs-CZ" dirty="0"/>
              <a:t>Matka: varixy, její matka: varixy, </a:t>
            </a:r>
            <a:r>
              <a:rPr lang="cs-CZ" dirty="0" err="1"/>
              <a:t>hypothyreóza</a:t>
            </a:r>
            <a:r>
              <a:rPr lang="cs-CZ" dirty="0"/>
              <a:t>, chronická otitis media, </a:t>
            </a:r>
            <a:r>
              <a:rPr lang="cs-CZ" dirty="0" err="1"/>
              <a:t>srd</a:t>
            </a:r>
            <a:r>
              <a:rPr lang="cs-CZ" dirty="0"/>
              <a:t>. šelest</a:t>
            </a:r>
          </a:p>
          <a:p>
            <a:r>
              <a:rPr lang="cs-CZ" b="1" dirty="0">
                <a:solidFill>
                  <a:srgbClr val="C00000"/>
                </a:solidFill>
              </a:rPr>
              <a:t>OA</a:t>
            </a:r>
          </a:p>
          <a:p>
            <a:pPr lvl="1"/>
            <a:r>
              <a:rPr lang="cs-CZ" dirty="0"/>
              <a:t>Ve 35. </a:t>
            </a:r>
            <a:r>
              <a:rPr lang="cs-CZ" dirty="0" err="1"/>
              <a:t>t.g</a:t>
            </a:r>
            <a:r>
              <a:rPr lang="cs-CZ" dirty="0"/>
              <a:t>. UZ </a:t>
            </a:r>
            <a:r>
              <a:rPr lang="cs-CZ" b="1" dirty="0" err="1"/>
              <a:t>bilat</a:t>
            </a:r>
            <a:r>
              <a:rPr lang="cs-CZ" b="1" dirty="0"/>
              <a:t>. </a:t>
            </a:r>
            <a:r>
              <a:rPr lang="cs-CZ" b="1" dirty="0" err="1"/>
              <a:t>hydronefróza</a:t>
            </a:r>
            <a:r>
              <a:rPr lang="cs-CZ" dirty="0"/>
              <a:t>, porod 40. </a:t>
            </a:r>
            <a:r>
              <a:rPr lang="cs-CZ" dirty="0" err="1"/>
              <a:t>t.g</a:t>
            </a:r>
            <a:r>
              <a:rPr lang="cs-CZ" dirty="0"/>
              <a:t>., 3720 g/52 cm, FT 54 hod, </a:t>
            </a:r>
            <a:r>
              <a:rPr lang="cs-CZ" dirty="0" err="1"/>
              <a:t>ost</a:t>
            </a:r>
            <a:r>
              <a:rPr lang="cs-CZ" dirty="0"/>
              <a:t>. PPA </a:t>
            </a:r>
            <a:r>
              <a:rPr lang="cs-CZ" dirty="0" err="1"/>
              <a:t>norm</a:t>
            </a:r>
            <a:r>
              <a:rPr lang="cs-CZ" dirty="0"/>
              <a:t>., </a:t>
            </a:r>
            <a:r>
              <a:rPr lang="cs-CZ" dirty="0" err="1"/>
              <a:t>nevýbavné</a:t>
            </a:r>
            <a:r>
              <a:rPr lang="cs-CZ" dirty="0"/>
              <a:t> OAE vlevo, kyčle </a:t>
            </a:r>
            <a:r>
              <a:rPr lang="cs-CZ" dirty="0" err="1"/>
              <a:t>norm</a:t>
            </a:r>
            <a:r>
              <a:rPr lang="cs-CZ" dirty="0"/>
              <a:t>., kojen, prospívá, chůze po 1. roce, řeč ve 3. roce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Nefrologie</a:t>
            </a:r>
            <a:r>
              <a:rPr lang="cs-CZ" b="1" dirty="0">
                <a:solidFill>
                  <a:srgbClr val="C00000"/>
                </a:solidFill>
              </a:rPr>
              <a:t>/urologie</a:t>
            </a:r>
          </a:p>
          <a:p>
            <a:pPr lvl="1"/>
            <a:r>
              <a:rPr lang="cs-CZ" dirty="0"/>
              <a:t>2018 – 2020 cca 8 x akutní </a:t>
            </a:r>
            <a:r>
              <a:rPr lang="cs-CZ" b="1" dirty="0"/>
              <a:t>pyelonefritida</a:t>
            </a:r>
            <a:r>
              <a:rPr lang="cs-CZ" dirty="0"/>
              <a:t>, profylaxe </a:t>
            </a:r>
            <a:r>
              <a:rPr lang="cs-CZ" dirty="0" err="1"/>
              <a:t>atb</a:t>
            </a:r>
            <a:r>
              <a:rPr lang="cs-CZ" dirty="0"/>
              <a:t>., hospitalizace</a:t>
            </a:r>
          </a:p>
          <a:p>
            <a:pPr lvl="1"/>
            <a:r>
              <a:rPr lang="cs-CZ" dirty="0"/>
              <a:t>2/18: </a:t>
            </a:r>
            <a:r>
              <a:rPr lang="cs-CZ" b="1" dirty="0"/>
              <a:t>VUR</a:t>
            </a:r>
            <a:r>
              <a:rPr lang="cs-CZ" dirty="0"/>
              <a:t> pasivní IV. st. vpravo, V. st. vlevo</a:t>
            </a:r>
          </a:p>
          <a:p>
            <a:pPr lvl="1"/>
            <a:r>
              <a:rPr lang="cs-CZ" dirty="0"/>
              <a:t>6/18: </a:t>
            </a:r>
            <a:r>
              <a:rPr lang="cs-CZ" dirty="0" err="1"/>
              <a:t>uretrocystoskopie</a:t>
            </a:r>
            <a:r>
              <a:rPr lang="cs-CZ" dirty="0"/>
              <a:t> + </a:t>
            </a:r>
            <a:r>
              <a:rPr lang="cs-CZ" b="1" dirty="0" err="1"/>
              <a:t>Urodex</a:t>
            </a:r>
            <a:endParaRPr lang="cs-CZ" b="1" dirty="0"/>
          </a:p>
          <a:p>
            <a:pPr lvl="1"/>
            <a:r>
              <a:rPr lang="cs-CZ" dirty="0"/>
              <a:t>1/20 </a:t>
            </a:r>
            <a:r>
              <a:rPr lang="cs-CZ" b="1" dirty="0"/>
              <a:t>reimplantace močovodu </a:t>
            </a:r>
            <a:r>
              <a:rPr lang="cs-CZ" dirty="0"/>
              <a:t>dle </a:t>
            </a:r>
            <a:r>
              <a:rPr lang="cs-CZ" dirty="0" err="1"/>
              <a:t>Cohena</a:t>
            </a:r>
            <a:r>
              <a:rPr lang="cs-CZ" dirty="0"/>
              <a:t>, cirkumcize</a:t>
            </a:r>
          </a:p>
          <a:p>
            <a:pPr lvl="1"/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63498-E3AC-4AA7-9FD7-DFB9A4583D43}"/>
              </a:ext>
            </a:extLst>
          </p:cNvPr>
          <p:cNvSpPr txBox="1"/>
          <p:nvPr/>
        </p:nvSpPr>
        <p:spPr>
          <a:xfrm>
            <a:off x="1853538" y="6246654"/>
            <a:ext cx="834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Zkratky: 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VUR, </a:t>
            </a:r>
            <a:r>
              <a:rPr lang="cs-CZ" sz="1400" dirty="0" err="1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vesikoureterální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reflux;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Gotham Book" panose="02000603040000090004"/>
            </a:endParaRPr>
          </a:p>
        </p:txBody>
      </p:sp>
    </p:spTree>
    <p:extLst>
      <p:ext uri="{BB962C8B-B14F-4D97-AF65-F5344CB8AC3E}">
        <p14:creationId xmlns:p14="http://schemas.microsoft.com/office/powerpoint/2010/main" val="80861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BA498-737C-4073-8F74-E07D9CF8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Kazuistika – chlapec *12/2017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F07EA8-F475-46F8-9387-687CDC26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ORL</a:t>
            </a:r>
          </a:p>
          <a:p>
            <a:pPr lvl="1"/>
            <a:r>
              <a:rPr lang="cs-CZ" dirty="0"/>
              <a:t>Od nástupu do školky 9/21 </a:t>
            </a:r>
            <a:r>
              <a:rPr lang="cs-CZ" b="1" dirty="0"/>
              <a:t>opakované IHCD</a:t>
            </a:r>
            <a:r>
              <a:rPr lang="cs-CZ" dirty="0"/>
              <a:t>, OMA, </a:t>
            </a:r>
            <a:r>
              <a:rPr lang="cs-CZ" dirty="0" err="1"/>
              <a:t>ojed</a:t>
            </a:r>
            <a:r>
              <a:rPr lang="cs-CZ" dirty="0"/>
              <a:t>. bronchitida</a:t>
            </a:r>
          </a:p>
          <a:p>
            <a:pPr lvl="1"/>
            <a:r>
              <a:rPr lang="cs-CZ" dirty="0"/>
              <a:t>Od 12/21 facies </a:t>
            </a:r>
            <a:r>
              <a:rPr lang="cs-CZ" dirty="0" err="1"/>
              <a:t>adenoidea</a:t>
            </a:r>
            <a:r>
              <a:rPr lang="cs-CZ" dirty="0"/>
              <a:t>, </a:t>
            </a:r>
            <a:r>
              <a:rPr lang="cs-CZ" b="1" dirty="0"/>
              <a:t>AV</a:t>
            </a:r>
            <a:r>
              <a:rPr lang="cs-CZ" dirty="0"/>
              <a:t>, </a:t>
            </a:r>
            <a:r>
              <a:rPr lang="cs-CZ" b="1" dirty="0"/>
              <a:t>chronická </a:t>
            </a:r>
            <a:r>
              <a:rPr lang="cs-CZ" b="1" dirty="0" err="1"/>
              <a:t>sekretorická</a:t>
            </a:r>
            <a:r>
              <a:rPr lang="cs-CZ" b="1" dirty="0"/>
              <a:t> </a:t>
            </a:r>
            <a:r>
              <a:rPr lang="cs-CZ" b="1" dirty="0" err="1"/>
              <a:t>mediootitida</a:t>
            </a:r>
            <a:r>
              <a:rPr lang="cs-CZ" dirty="0"/>
              <a:t>, obraz </a:t>
            </a:r>
            <a:r>
              <a:rPr lang="cs-CZ" dirty="0" err="1"/>
              <a:t>glue</a:t>
            </a:r>
            <a:r>
              <a:rPr lang="cs-CZ" dirty="0"/>
              <a:t> </a:t>
            </a:r>
            <a:r>
              <a:rPr lang="cs-CZ" dirty="0" err="1"/>
              <a:t>ear</a:t>
            </a:r>
            <a:r>
              <a:rPr lang="cs-CZ" dirty="0"/>
              <a:t>, </a:t>
            </a:r>
            <a:r>
              <a:rPr lang="cs-CZ" dirty="0" err="1"/>
              <a:t>Tm</a:t>
            </a:r>
            <a:r>
              <a:rPr lang="cs-CZ" dirty="0"/>
              <a:t> B, obstrukce Eustachovy t., </a:t>
            </a:r>
            <a:r>
              <a:rPr lang="cs-CZ" dirty="0" err="1"/>
              <a:t>obturující</a:t>
            </a:r>
            <a:r>
              <a:rPr lang="cs-CZ" dirty="0"/>
              <a:t> </a:t>
            </a:r>
            <a:r>
              <a:rPr lang="cs-CZ" dirty="0" err="1"/>
              <a:t>cerumen</a:t>
            </a:r>
            <a:r>
              <a:rPr lang="cs-CZ" dirty="0"/>
              <a:t>, </a:t>
            </a:r>
            <a:r>
              <a:rPr lang="cs-CZ" dirty="0" err="1"/>
              <a:t>hypakuse</a:t>
            </a:r>
            <a:endParaRPr lang="cs-CZ" dirty="0"/>
          </a:p>
          <a:p>
            <a:pPr lvl="1"/>
            <a:r>
              <a:rPr lang="cs-CZ" dirty="0"/>
              <a:t>5/22 </a:t>
            </a:r>
            <a:r>
              <a:rPr lang="cs-CZ" b="1" dirty="0"/>
              <a:t>AT</a:t>
            </a:r>
            <a:r>
              <a:rPr lang="cs-CZ" dirty="0"/>
              <a:t>, 5/23 </a:t>
            </a:r>
            <a:r>
              <a:rPr lang="cs-CZ" b="1" dirty="0"/>
              <a:t>AT, </a:t>
            </a:r>
            <a:r>
              <a:rPr lang="cs-CZ" b="1" dirty="0" err="1"/>
              <a:t>ToT</a:t>
            </a:r>
            <a:r>
              <a:rPr lang="cs-CZ" b="1" dirty="0"/>
              <a:t>, paracentéza</a:t>
            </a:r>
            <a:r>
              <a:rPr lang="cs-CZ" dirty="0"/>
              <a:t>, 12/23 dop. ventilační trubičky</a:t>
            </a:r>
          </a:p>
          <a:p>
            <a:r>
              <a:rPr lang="cs-CZ" b="1" dirty="0">
                <a:solidFill>
                  <a:srgbClr val="C00000"/>
                </a:solidFill>
              </a:rPr>
              <a:t>Ortopedie/chirurgie</a:t>
            </a:r>
          </a:p>
          <a:p>
            <a:pPr lvl="1"/>
            <a:r>
              <a:rPr lang="cs-CZ" dirty="0"/>
              <a:t>8/22 PLDD: mírná </a:t>
            </a:r>
            <a:r>
              <a:rPr lang="cs-CZ" b="1" dirty="0" err="1"/>
              <a:t>semiflexe</a:t>
            </a:r>
            <a:r>
              <a:rPr lang="cs-CZ" b="1" dirty="0"/>
              <a:t> prstů rukou</a:t>
            </a:r>
          </a:p>
          <a:p>
            <a:pPr lvl="1"/>
            <a:r>
              <a:rPr lang="cs-CZ" dirty="0"/>
              <a:t>9-10/22 </a:t>
            </a:r>
            <a:r>
              <a:rPr lang="cs-CZ" b="1" dirty="0"/>
              <a:t>ortopedie</a:t>
            </a:r>
            <a:r>
              <a:rPr lang="cs-CZ" dirty="0"/>
              <a:t> (FN Motol): flekční deformity, </a:t>
            </a:r>
            <a:r>
              <a:rPr lang="cs-CZ" dirty="0" err="1"/>
              <a:t>rtg</a:t>
            </a:r>
            <a:r>
              <a:rPr lang="cs-CZ" dirty="0"/>
              <a:t> naznačena </a:t>
            </a:r>
            <a:r>
              <a:rPr lang="cs-CZ" dirty="0" err="1"/>
              <a:t>klinodaktylie</a:t>
            </a:r>
            <a:r>
              <a:rPr lang="cs-CZ" dirty="0"/>
              <a:t> malíků, </a:t>
            </a:r>
            <a:r>
              <a:rPr lang="cs-CZ" dirty="0" err="1"/>
              <a:t>hypomobilita</a:t>
            </a:r>
            <a:r>
              <a:rPr lang="cs-CZ" dirty="0"/>
              <a:t> i ramen, loktů, zápěstí, doporučena </a:t>
            </a:r>
            <a:r>
              <a:rPr lang="cs-CZ" b="1" dirty="0"/>
              <a:t>neurologie</a:t>
            </a:r>
            <a:r>
              <a:rPr lang="cs-CZ" dirty="0"/>
              <a:t> (</a:t>
            </a:r>
            <a:r>
              <a:rPr lang="cs-CZ" dirty="0" err="1"/>
              <a:t>norm</a:t>
            </a:r>
            <a:r>
              <a:rPr lang="cs-CZ" dirty="0"/>
              <a:t>.) a </a:t>
            </a:r>
            <a:r>
              <a:rPr lang="cs-CZ" b="1" dirty="0"/>
              <a:t>genetika</a:t>
            </a:r>
          </a:p>
          <a:p>
            <a:pPr lvl="1"/>
            <a:r>
              <a:rPr lang="cs-CZ" dirty="0"/>
              <a:t>2/23 </a:t>
            </a:r>
            <a:r>
              <a:rPr lang="cs-CZ" b="1" dirty="0" err="1"/>
              <a:t>hydrocoele</a:t>
            </a:r>
            <a:r>
              <a:rPr lang="cs-CZ" b="1" dirty="0"/>
              <a:t> </a:t>
            </a:r>
            <a:r>
              <a:rPr lang="cs-CZ" b="1" dirty="0" err="1"/>
              <a:t>testis</a:t>
            </a:r>
            <a:r>
              <a:rPr lang="cs-CZ" b="1" dirty="0"/>
              <a:t> </a:t>
            </a:r>
            <a:r>
              <a:rPr lang="cs-CZ" dirty="0"/>
              <a:t>vlevo, operace (FN Motol)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4611F-9502-4005-8BE3-4D84E8016A4F}"/>
              </a:ext>
            </a:extLst>
          </p:cNvPr>
          <p:cNvSpPr txBox="1"/>
          <p:nvPr/>
        </p:nvSpPr>
        <p:spPr>
          <a:xfrm>
            <a:off x="1853538" y="6246654"/>
            <a:ext cx="834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Zkratky: 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AV, adenoidní vegetace; AT, </a:t>
            </a:r>
            <a:r>
              <a:rPr lang="cs-CZ" sz="1400" dirty="0" err="1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adenotomie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; </a:t>
            </a:r>
            <a:r>
              <a:rPr lang="cs-CZ" sz="1400" dirty="0" err="1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Tm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, </a:t>
            </a:r>
            <a:r>
              <a:rPr lang="cs-CZ" sz="1400" dirty="0" err="1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tympanometrie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; </a:t>
            </a:r>
            <a:r>
              <a:rPr lang="cs-CZ" sz="1400" dirty="0" err="1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ToT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, </a:t>
            </a:r>
            <a:r>
              <a:rPr lang="cs-CZ" sz="1400" dirty="0" err="1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tonsillotomie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Gotham Book" panose="02000603040000090004"/>
            </a:endParaRPr>
          </a:p>
        </p:txBody>
      </p:sp>
    </p:spTree>
    <p:extLst>
      <p:ext uri="{BB962C8B-B14F-4D97-AF65-F5344CB8AC3E}">
        <p14:creationId xmlns:p14="http://schemas.microsoft.com/office/powerpoint/2010/main" val="3944171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4F62B-9A63-4F0E-A664-EE89E88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Kazuistika – chlapec *12/2017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A2C67-6CC2-4B76-8C54-27ACA37E3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Genetika</a:t>
            </a:r>
            <a:r>
              <a:rPr lang="cs-CZ" dirty="0"/>
              <a:t> (FN Motol) 12/22 (5 let)</a:t>
            </a:r>
          </a:p>
          <a:p>
            <a:pPr lvl="1"/>
            <a:r>
              <a:rPr lang="cs-CZ" dirty="0" err="1"/>
              <a:t>Semiflexe</a:t>
            </a:r>
            <a:r>
              <a:rPr lang="cs-CZ" dirty="0"/>
              <a:t> prstů rukou, </a:t>
            </a:r>
            <a:r>
              <a:rPr lang="cs-CZ" dirty="0" err="1"/>
              <a:t>klinodaktylie</a:t>
            </a:r>
            <a:r>
              <a:rPr lang="cs-CZ" dirty="0"/>
              <a:t> malíků, horší hrubá motorika (schody), facies </a:t>
            </a:r>
            <a:r>
              <a:rPr lang="cs-CZ" dirty="0" err="1"/>
              <a:t>adenoidea</a:t>
            </a:r>
            <a:r>
              <a:rPr lang="cs-CZ" dirty="0"/>
              <a:t>, nespecifické </a:t>
            </a:r>
            <a:r>
              <a:rPr lang="cs-CZ" dirty="0" err="1"/>
              <a:t>dysmorfické</a:t>
            </a:r>
            <a:r>
              <a:rPr lang="cs-CZ" dirty="0"/>
              <a:t> rysy (prominuje glabela, boltce lehce níže a lehce rotované dozadu, váha 21 kg, výška 115,5 cm, OH 53 cm</a:t>
            </a:r>
          </a:p>
          <a:p>
            <a:pPr lvl="1"/>
            <a:r>
              <a:rPr lang="cs-CZ" dirty="0"/>
              <a:t>Normální karyotyp, doplněno vyš. CGH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Screening</a:t>
            </a:r>
            <a:r>
              <a:rPr lang="cs-CZ" b="1" dirty="0">
                <a:solidFill>
                  <a:srgbClr val="C00000"/>
                </a:solidFill>
              </a:rPr>
              <a:t> metodou suché kapky</a:t>
            </a:r>
            <a:r>
              <a:rPr lang="cs-CZ" dirty="0"/>
              <a:t> 11/23 (PLDD)</a:t>
            </a:r>
          </a:p>
          <a:p>
            <a:pPr lvl="1"/>
            <a:r>
              <a:rPr lang="cs-CZ" dirty="0" err="1"/>
              <a:t>Susp</a:t>
            </a:r>
            <a:r>
              <a:rPr lang="cs-CZ" dirty="0"/>
              <a:t>. </a:t>
            </a:r>
            <a:r>
              <a:rPr lang="cs-CZ" b="1" dirty="0"/>
              <a:t>MPS typ II </a:t>
            </a:r>
            <a:r>
              <a:rPr lang="cs-CZ" dirty="0"/>
              <a:t>(</a:t>
            </a:r>
            <a:r>
              <a:rPr lang="cs-CZ" dirty="0" err="1"/>
              <a:t>Pompeho</a:t>
            </a:r>
            <a:r>
              <a:rPr lang="cs-CZ" dirty="0"/>
              <a:t> nemoc </a:t>
            </a:r>
            <a:r>
              <a:rPr lang="cs-CZ" dirty="0" err="1"/>
              <a:t>negat</a:t>
            </a:r>
            <a:r>
              <a:rPr lang="cs-CZ" dirty="0"/>
              <a:t>.)</a:t>
            </a:r>
          </a:p>
          <a:p>
            <a:r>
              <a:rPr lang="cs-CZ" dirty="0"/>
              <a:t>KPDPM VFN 1/24</a:t>
            </a:r>
          </a:p>
          <a:p>
            <a:pPr lvl="1"/>
            <a:r>
              <a:rPr lang="cs-CZ" dirty="0"/>
              <a:t>Moč, </a:t>
            </a:r>
            <a:r>
              <a:rPr lang="cs-CZ" dirty="0">
                <a:solidFill>
                  <a:srgbClr val="C00000"/>
                </a:solidFill>
              </a:rPr>
              <a:t>genetika MPS</a:t>
            </a:r>
            <a:r>
              <a:rPr lang="cs-CZ" dirty="0"/>
              <a:t>: c.253G&gt;A, p.A85T v genu IDS</a:t>
            </a:r>
          </a:p>
          <a:p>
            <a:pPr lvl="1"/>
            <a:r>
              <a:rPr lang="cs-CZ" dirty="0"/>
              <a:t>Potvrzení diagnózy </a:t>
            </a:r>
            <a:r>
              <a:rPr lang="cs-CZ" b="1" dirty="0">
                <a:solidFill>
                  <a:srgbClr val="C00000"/>
                </a:solidFill>
              </a:rPr>
              <a:t>MPS II</a:t>
            </a:r>
            <a:r>
              <a:rPr lang="cs-CZ" dirty="0"/>
              <a:t>, pravděpodobně non-</a:t>
            </a:r>
            <a:r>
              <a:rPr lang="cs-CZ" dirty="0" err="1"/>
              <a:t>neuronopatická</a:t>
            </a:r>
            <a:r>
              <a:rPr lang="cs-CZ" dirty="0"/>
              <a:t> forma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589162-B049-46E2-9BE8-596304B2FE5E}"/>
              </a:ext>
            </a:extLst>
          </p:cNvPr>
          <p:cNvSpPr/>
          <p:nvPr/>
        </p:nvSpPr>
        <p:spPr>
          <a:xfrm>
            <a:off x="1439006" y="6311900"/>
            <a:ext cx="8971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Zkratky: 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CGH, komparativní genová hybridizace; IDS, iduronát-2-sulfatáza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Gotham Book" panose="02000603040000090004"/>
            </a:endParaRPr>
          </a:p>
        </p:txBody>
      </p:sp>
    </p:spTree>
    <p:extLst>
      <p:ext uri="{BB962C8B-B14F-4D97-AF65-F5344CB8AC3E}">
        <p14:creationId xmlns:p14="http://schemas.microsoft.com/office/powerpoint/2010/main" val="1406657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4F62B-9A63-4F0E-A664-EE89E88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Kazuistika – chlapec *12/2017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A2C67-6CC2-4B76-8C54-27ACA37E3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KPDPM VFN 2/24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Kardiologie</a:t>
            </a:r>
            <a:r>
              <a:rPr lang="cs-CZ" dirty="0"/>
              <a:t>: prolaps mitrální chlopně s MI 1.st, AI 1. st. při zhrubělé dysplastické aortální chlopni</a:t>
            </a:r>
          </a:p>
          <a:p>
            <a:pPr lvl="1"/>
            <a:r>
              <a:rPr lang="cs-CZ" b="1" dirty="0" err="1">
                <a:solidFill>
                  <a:srgbClr val="C00000"/>
                </a:solidFill>
              </a:rPr>
              <a:t>Rtg</a:t>
            </a:r>
            <a:r>
              <a:rPr lang="cs-CZ" b="1" dirty="0">
                <a:solidFill>
                  <a:srgbClr val="C00000"/>
                </a:solidFill>
              </a:rPr>
              <a:t> skeletu</a:t>
            </a:r>
            <a:r>
              <a:rPr lang="cs-CZ" dirty="0"/>
              <a:t>: zesílení klavikuly a dolních žeber, mírně </a:t>
            </a:r>
            <a:r>
              <a:rPr lang="cs-CZ" dirty="0" err="1"/>
              <a:t>hypoplastické</a:t>
            </a:r>
            <a:r>
              <a:rPr lang="cs-CZ" dirty="0"/>
              <a:t> epifýzy metakarpů, kostní věk 4 roky, </a:t>
            </a:r>
            <a:r>
              <a:rPr lang="cs-CZ" dirty="0" err="1"/>
              <a:t>hypoplastické</a:t>
            </a:r>
            <a:r>
              <a:rPr lang="cs-CZ" dirty="0"/>
              <a:t> epifýzy femurů, L2 s destrukcí předního rohu horní krycí ploténky se sklerotizací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UZ břicha</a:t>
            </a:r>
            <a:r>
              <a:rPr lang="cs-CZ" dirty="0"/>
              <a:t>: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velikost jater a sleziny na horní hranici normy</a:t>
            </a:r>
          </a:p>
          <a:p>
            <a:pPr lvl="1"/>
            <a:endParaRPr lang="cs-CZ" dirty="0"/>
          </a:p>
          <a:p>
            <a:r>
              <a:rPr lang="cs-CZ" b="1" dirty="0" err="1"/>
              <a:t>Enzymoterapie</a:t>
            </a:r>
            <a:r>
              <a:rPr lang="cs-CZ" dirty="0"/>
              <a:t> 1 x týdně od jara 2024</a:t>
            </a:r>
          </a:p>
          <a:p>
            <a:pPr lvl="1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589162-B049-46E2-9BE8-596304B2FE5E}"/>
              </a:ext>
            </a:extLst>
          </p:cNvPr>
          <p:cNvSpPr/>
          <p:nvPr/>
        </p:nvSpPr>
        <p:spPr>
          <a:xfrm>
            <a:off x="1439006" y="6311900"/>
            <a:ext cx="8971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Zkratky: </a:t>
            </a:r>
            <a:r>
              <a:rPr lang="cs-CZ" sz="1400" dirty="0">
                <a:solidFill>
                  <a:srgbClr val="808080"/>
                </a:solidFill>
                <a:latin typeface="Gotham Book"/>
                <a:ea typeface="Gotham Book"/>
                <a:cs typeface="Gotham Book"/>
              </a:rPr>
              <a:t>MI, mitrální insuficience; AI, aortální insuficience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Gotham Book" panose="02000603040000090004"/>
            </a:endParaRPr>
          </a:p>
        </p:txBody>
      </p:sp>
    </p:spTree>
    <p:extLst>
      <p:ext uri="{BB962C8B-B14F-4D97-AF65-F5344CB8AC3E}">
        <p14:creationId xmlns:p14="http://schemas.microsoft.com/office/powerpoint/2010/main" val="3073992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BDDDF09-C80A-81A7-220E-F0F18E26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5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6E00E"/>
                </a:solidFill>
                <a:latin typeface="Tw Cen MT Condensed Extra Bold" panose="020B0803020202020204" pitchFamily="34" charset="-18"/>
              </a:rPr>
              <a:t>Poděkování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B5765BC-50FE-41ED-3D59-2C67B3EE7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143">
            <a:off x="159294" y="1056980"/>
            <a:ext cx="3263503" cy="4351338"/>
          </a:xfrm>
          <a:effectLst>
            <a:softEdge rad="101600"/>
          </a:effectLst>
        </p:spPr>
      </p:pic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70AE5B0D-3878-524F-1F46-057F416C3B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78" y="1229427"/>
            <a:ext cx="5999079" cy="5389340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FD67F72-E2D8-1EB7-8175-CD68F739E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560">
            <a:off x="8289256" y="424677"/>
            <a:ext cx="3336975" cy="469957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310572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7FD78-F912-5BAA-2919-F779611A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D4D78A7-A65E-A5F1-341C-356D827D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059"/>
            <a:ext cx="10515600" cy="1345141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Děkuji za pozornost</a:t>
            </a:r>
            <a:endParaRPr lang="cs-CZ" sz="8000" dirty="0">
              <a:solidFill>
                <a:srgbClr val="F6E00E"/>
              </a:solidFill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293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DE6CE-ECB5-A6C7-4E8D-3A707ABB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6B15816-35F0-58F5-1A22-E70649A1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50" y="365126"/>
            <a:ext cx="1019485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Role edukativní</a:t>
            </a:r>
            <a:endParaRPr lang="cs-CZ" sz="5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1FFBD8-9C50-06BA-C868-9C45A84F4D42}"/>
              </a:ext>
            </a:extLst>
          </p:cNvPr>
          <p:cNvSpPr txBox="1"/>
          <p:nvPr/>
        </p:nvSpPr>
        <p:spPr>
          <a:xfrm>
            <a:off x="969335" y="1435396"/>
            <a:ext cx="10384465" cy="4585871"/>
          </a:xfrm>
          <a:prstGeom prst="rect">
            <a:avLst/>
          </a:prstGeo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200" b="1" dirty="0">
                <a:solidFill>
                  <a:srgbClr val="C00000"/>
                </a:solidFill>
              </a:rPr>
              <a:t>Sledování růstu, hmotnosti, TK, P                         a klinického stavu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200" b="1" dirty="0">
                <a:solidFill>
                  <a:srgbClr val="C00000"/>
                </a:solidFill>
              </a:rPr>
              <a:t>Výživa, stravovací návyky, pohybová aktivita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200" b="1" dirty="0">
                <a:solidFill>
                  <a:srgbClr val="C00000"/>
                </a:solidFill>
              </a:rPr>
              <a:t>Psychomotorický vývoj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200" b="1" dirty="0">
                <a:solidFill>
                  <a:srgbClr val="C00000"/>
                </a:solidFill>
              </a:rPr>
              <a:t>Sledování vývoje řeči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200" b="1" dirty="0">
                <a:solidFill>
                  <a:srgbClr val="C00000"/>
                </a:solidFill>
              </a:rPr>
              <a:t>Očkování</a:t>
            </a:r>
          </a:p>
        </p:txBody>
      </p:sp>
    </p:spTree>
    <p:extLst>
      <p:ext uri="{BB962C8B-B14F-4D97-AF65-F5344CB8AC3E}">
        <p14:creationId xmlns:p14="http://schemas.microsoft.com/office/powerpoint/2010/main" val="326038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DFAE-56FC-0B1E-6AAA-91B99FF46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D9EF258-502B-003B-38AB-D4B3868B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Celoživotní vzdělávání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C2A7D36-B539-DC9D-75FB-C6814711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026503" cy="3785190"/>
          </a:xfr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Nové poznatky a znalosti v diagnostice  a terapii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Rychlotesty – CRP, glykémie, </a:t>
            </a:r>
            <a:r>
              <a:rPr lang="cs-CZ" sz="4500" b="1" dirty="0" err="1">
                <a:solidFill>
                  <a:srgbClr val="C00000"/>
                </a:solidFill>
              </a:rPr>
              <a:t>StrepTest</a:t>
            </a:r>
            <a:r>
              <a:rPr lang="cs-CZ" sz="4500" b="1" dirty="0">
                <a:solidFill>
                  <a:srgbClr val="C00000"/>
                </a:solidFill>
              </a:rPr>
              <a:t>…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Diagnostika vzácných onemocnění – kapka suché krve</a:t>
            </a:r>
          </a:p>
          <a:p>
            <a:endParaRPr lang="cs-CZ" sz="35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9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32AB-811F-8CD7-60C3-A9CDDC788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18E1013-B790-4FEF-5278-AAF004EA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Pokora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3462AAA-04F5-0116-DE8D-BAE7AED4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026503" cy="3785190"/>
          </a:xfrm>
          <a:solidFill>
            <a:schemeClr val="bg1">
              <a:alpha val="59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Nepřeceňovat se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Empatie a naslouchání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Nepřeceňovat výsledky rychlotestů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Mezioborová spolupráce</a:t>
            </a:r>
          </a:p>
          <a:p>
            <a:endParaRPr lang="cs-CZ" sz="3500" dirty="0">
              <a:solidFill>
                <a:srgbClr val="C00000"/>
              </a:solidFill>
            </a:endParaRPr>
          </a:p>
          <a:p>
            <a:endParaRPr lang="cs-CZ" sz="3500" dirty="0">
              <a:solidFill>
                <a:srgbClr val="C00000"/>
              </a:solidFill>
            </a:endParaRPr>
          </a:p>
          <a:p>
            <a:endParaRPr lang="cs-CZ" sz="35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97E91-65D7-6130-C9BE-55A4CC96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1F72DC3-FEA4-174D-16DE-9276F60D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effectLst/>
                <a:latin typeface="Tw Cen MT Condensed Extra Bold" panose="020B08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1BBC3E-F2CC-7625-1C38-9F8D296B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515600" cy="3785190"/>
          </a:xfrm>
          <a:solidFill>
            <a:schemeClr val="bg1">
              <a:alpha val="74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Klasická - farmakoterapie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Alternativní </a:t>
            </a:r>
            <a:r>
              <a:rPr lang="cs-CZ" sz="3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(homeopatie, fyziologická regulační medicína, </a:t>
            </a:r>
            <a:r>
              <a:rPr lang="cs-CZ" sz="3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fytoterapie</a:t>
            </a:r>
            <a:r>
              <a:rPr lang="cs-CZ" sz="3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fototerapie, balneoterapie, reflexní terapie, fyzikální terapie (obklady, zábaly,…).</a:t>
            </a:r>
            <a:endParaRPr lang="cs-CZ" sz="3000" b="1" dirty="0">
              <a:solidFill>
                <a:srgbClr val="C00000"/>
              </a:solidFill>
              <a:latin typeface="+mj-lt"/>
            </a:endParaRPr>
          </a:p>
          <a:p>
            <a:r>
              <a:rPr lang="cs-CZ" sz="4500" b="1" dirty="0">
                <a:solidFill>
                  <a:srgbClr val="C00000"/>
                </a:solidFill>
              </a:rPr>
              <a:t>Kombinovaná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Aktivní spolupráce</a:t>
            </a: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1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AB1B5-E433-7381-3FB5-DABE68A1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8B12F9F-F9B9-BDDB-943B-D54973E2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     Vít, nar. 16. 8. 2022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45A921D-7AFD-6F7A-05BD-F84A5F00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515600" cy="3785190"/>
          </a:xfrm>
          <a:solidFill>
            <a:schemeClr val="bg1">
              <a:alpha val="74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LPS 15. 6. 2025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Febrilní stav 4. den, řidší stolice ráno, jinak bez obtíží, močí v normě</a:t>
            </a:r>
            <a:endParaRPr lang="cs-CZ" sz="3000" b="1" dirty="0">
              <a:solidFill>
                <a:srgbClr val="C00000"/>
              </a:solidFill>
              <a:latin typeface="+mj-lt"/>
            </a:endParaRPr>
          </a:p>
          <a:p>
            <a:r>
              <a:rPr lang="cs-CZ" sz="4500" b="1" dirty="0">
                <a:solidFill>
                  <a:srgbClr val="C00000"/>
                </a:solidFill>
              </a:rPr>
              <a:t>MÁLO ZLOBÍ!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Poslechově mírné oslabení vpravo bazálně</a:t>
            </a:r>
            <a:endParaRPr lang="cs-CZ" sz="5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B091-FD4A-F47F-8C44-CE5A4FAE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D26ABC2-B7E2-2445-2CF0-CE12248E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F6E00E"/>
                </a:solidFill>
                <a:latin typeface="Tw Cen MT Condensed Extra Bold" panose="020B0803020202020204" pitchFamily="34" charset="-18"/>
                <a:cs typeface="Times New Roman" panose="02020603050405020304" pitchFamily="18" charset="0"/>
              </a:rPr>
              <a:t>Kazuistika     Vít, nar. 16. 8. 2022</a:t>
            </a:r>
            <a:endParaRPr lang="cs-CZ" sz="5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9E92CAC-7BC4-E436-803D-723A54B8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59" y="1956391"/>
            <a:ext cx="10515600" cy="3785190"/>
          </a:xfrm>
          <a:solidFill>
            <a:schemeClr val="bg1">
              <a:alpha val="74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C00000"/>
                </a:solidFill>
              </a:rPr>
              <a:t>CRP 170 mg/l</a:t>
            </a:r>
          </a:p>
          <a:p>
            <a:r>
              <a:rPr lang="cs-CZ" sz="4500" b="1" dirty="0">
                <a:solidFill>
                  <a:srgbClr val="C00000"/>
                </a:solidFill>
              </a:rPr>
              <a:t>Hospitalizace</a:t>
            </a:r>
            <a:endParaRPr lang="cs-CZ" sz="3000" b="1" dirty="0">
              <a:solidFill>
                <a:srgbClr val="C00000"/>
              </a:solidFill>
              <a:latin typeface="+mj-lt"/>
            </a:endParaRPr>
          </a:p>
          <a:p>
            <a:r>
              <a:rPr lang="cs-CZ" sz="4500" b="1" dirty="0">
                <a:solidFill>
                  <a:srgbClr val="C00000"/>
                </a:solidFill>
              </a:rPr>
              <a:t>Dg: Lobární pneumonie vpravo</a:t>
            </a:r>
          </a:p>
          <a:p>
            <a:r>
              <a:rPr lang="cs-CZ" sz="4500" b="1" dirty="0" err="1">
                <a:solidFill>
                  <a:srgbClr val="C00000"/>
                </a:solidFill>
              </a:rPr>
              <a:t>Th</a:t>
            </a:r>
            <a:r>
              <a:rPr lang="cs-CZ" sz="4500" b="1" dirty="0">
                <a:solidFill>
                  <a:srgbClr val="C00000"/>
                </a:solidFill>
              </a:rPr>
              <a:t>: Infúze, PNC, </a:t>
            </a:r>
            <a:r>
              <a:rPr lang="cs-CZ" sz="4500" b="1" dirty="0" err="1">
                <a:solidFill>
                  <a:srgbClr val="C00000"/>
                </a:solidFill>
              </a:rPr>
              <a:t>Clindamycin</a:t>
            </a:r>
            <a:r>
              <a:rPr lang="cs-CZ" sz="4500" b="1" dirty="0">
                <a:solidFill>
                  <a:srgbClr val="C00000"/>
                </a:solidFill>
              </a:rPr>
              <a:t> </a:t>
            </a:r>
            <a:r>
              <a:rPr lang="cs-CZ" sz="4500" b="1" dirty="0" err="1">
                <a:solidFill>
                  <a:srgbClr val="C00000"/>
                </a:solidFill>
              </a:rPr>
              <a:t>kabi</a:t>
            </a:r>
            <a:r>
              <a:rPr lang="cs-CZ" sz="4500" b="1" dirty="0">
                <a:solidFill>
                  <a:srgbClr val="C00000"/>
                </a:solidFill>
              </a:rPr>
              <a:t>, </a:t>
            </a:r>
            <a:r>
              <a:rPr lang="cs-CZ" sz="4500" b="1" dirty="0" err="1">
                <a:solidFill>
                  <a:srgbClr val="C00000"/>
                </a:solidFill>
              </a:rPr>
              <a:t>Dexamed</a:t>
            </a:r>
            <a:endParaRPr lang="cs-CZ" sz="4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21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1828</Words>
  <Application>Microsoft Office PowerPoint</Application>
  <PresentationFormat>Širokoúhlá obrazovka</PresentationFormat>
  <Paragraphs>240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Gotham Bold</vt:lpstr>
      <vt:lpstr>Gotham Book</vt:lpstr>
      <vt:lpstr>Gotham-Bold</vt:lpstr>
      <vt:lpstr>Tahoma</vt:lpstr>
      <vt:lpstr>Tw Cen MT Condensed Extra Bold</vt:lpstr>
      <vt:lpstr>Wingdings</vt:lpstr>
      <vt:lpstr>Motiv Office</vt:lpstr>
      <vt:lpstr>Prezentace aplikace PowerPoint</vt:lpstr>
      <vt:lpstr>Jaká je role PLDD v péči o dítě?</vt:lpstr>
      <vt:lpstr>Jaká je role PLDD v péči o dítě?</vt:lpstr>
      <vt:lpstr>Role edukativní</vt:lpstr>
      <vt:lpstr>Celoživotní vzdělávání</vt:lpstr>
      <vt:lpstr>Pokora</vt:lpstr>
      <vt:lpstr>Terapie</vt:lpstr>
      <vt:lpstr>Kazuistika     Vít, nar. 16. 8. 2022</vt:lpstr>
      <vt:lpstr>Kazuistika     Vít, nar. 16. 8. 2022</vt:lpstr>
      <vt:lpstr>Kazuistika</vt:lpstr>
      <vt:lpstr>Kazuistika</vt:lpstr>
      <vt:lpstr>Kazuistika</vt:lpstr>
      <vt:lpstr>Prezentace aplikace PowerPoint</vt:lpstr>
      <vt:lpstr>Kazuistika</vt:lpstr>
      <vt:lpstr>Kazuistika</vt:lpstr>
      <vt:lpstr>Prezentace aplikace PowerPoint</vt:lpstr>
      <vt:lpstr>Kazuistika     Vít, nar. 16. 8. 2022</vt:lpstr>
      <vt:lpstr>Kazuistika     Vít, nar. 16. 8. 2022</vt:lpstr>
      <vt:lpstr>Vzácná onemocnění</vt:lpstr>
      <vt:lpstr>Mukopolysacharidóza II. typu</vt:lpstr>
      <vt:lpstr>Mohla by to být mukopolysacharidóza? Přínos testování metodou suché krevní kapky při screeningu mukopolysacharidóz </vt:lpstr>
      <vt:lpstr>Mukopolysacharidózy (MPS)</vt:lpstr>
      <vt:lpstr>Typy mukopolysacharidóz</vt:lpstr>
      <vt:lpstr>Klinické projevy mukopolysacharidóz</vt:lpstr>
      <vt:lpstr>Léčba mukopolysacharidóz</vt:lpstr>
      <vt:lpstr>Testy používané v diagnostickém procesu MPS</vt:lpstr>
      <vt:lpstr>Screening MPS – metoda suché krevní kapky</vt:lpstr>
      <vt:lpstr>Screening MPS – metoda suché krevní kapky Jak na to?</vt:lpstr>
      <vt:lpstr>Proč provádět screening na mukopolysacharidózy?</vt:lpstr>
      <vt:lpstr>Screening MPS – výběr rizikové populace</vt:lpstr>
      <vt:lpstr>Kazuistika – chlapec *12/2017</vt:lpstr>
      <vt:lpstr>Kazuistika – chlapec *12/2017</vt:lpstr>
      <vt:lpstr>Kazuistika – chlapec *12/2017</vt:lpstr>
      <vt:lpstr>Kazuistika – chlapec *12/2017</vt:lpstr>
      <vt:lpstr>Poděkování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Zdeňka Růžičková</dc:creator>
  <cp:lastModifiedBy>Jakub Moravec</cp:lastModifiedBy>
  <cp:revision>24</cp:revision>
  <dcterms:created xsi:type="dcterms:W3CDTF">2025-03-15T18:12:14Z</dcterms:created>
  <dcterms:modified xsi:type="dcterms:W3CDTF">2025-09-05T12:07:36Z</dcterms:modified>
</cp:coreProperties>
</file>