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71" r:id="rId2"/>
    <p:sldId id="604" r:id="rId3"/>
    <p:sldId id="659" r:id="rId4"/>
    <p:sldId id="580" r:id="rId5"/>
    <p:sldId id="601" r:id="rId6"/>
    <p:sldId id="596" r:id="rId7"/>
    <p:sldId id="681" r:id="rId8"/>
    <p:sldId id="625" r:id="rId9"/>
    <p:sldId id="587" r:id="rId10"/>
    <p:sldId id="522" r:id="rId11"/>
    <p:sldId id="626" r:id="rId12"/>
    <p:sldId id="540" r:id="rId13"/>
    <p:sldId id="529" r:id="rId14"/>
    <p:sldId id="628" r:id="rId15"/>
    <p:sldId id="627" r:id="rId16"/>
    <p:sldId id="521" r:id="rId17"/>
    <p:sldId id="533" r:id="rId18"/>
    <p:sldId id="581" r:id="rId19"/>
    <p:sldId id="535" r:id="rId20"/>
    <p:sldId id="564" r:id="rId21"/>
    <p:sldId id="633" r:id="rId22"/>
    <p:sldId id="583" r:id="rId23"/>
    <p:sldId id="616" r:id="rId24"/>
    <p:sldId id="622" r:id="rId25"/>
    <p:sldId id="434" r:id="rId26"/>
    <p:sldId id="570" r:id="rId27"/>
    <p:sldId id="503" r:id="rId28"/>
    <p:sldId id="678" r:id="rId29"/>
    <p:sldId id="680" r:id="rId30"/>
    <p:sldId id="427" r:id="rId31"/>
    <p:sldId id="617" r:id="rId32"/>
    <p:sldId id="513" r:id="rId33"/>
    <p:sldId id="624" r:id="rId34"/>
    <p:sldId id="506" r:id="rId35"/>
    <p:sldId id="435" r:id="rId36"/>
    <p:sldId id="630" r:id="rId37"/>
    <p:sldId id="675" r:id="rId38"/>
    <p:sldId id="517" r:id="rId39"/>
    <p:sldId id="631" r:id="rId40"/>
    <p:sldId id="683" r:id="rId4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E624E451-FC3D-4828-B599-A1F5A250825A}">
          <p14:sldIdLst>
            <p14:sldId id="271"/>
            <p14:sldId id="604"/>
            <p14:sldId id="659"/>
            <p14:sldId id="580"/>
            <p14:sldId id="601"/>
            <p14:sldId id="596"/>
            <p14:sldId id="681"/>
            <p14:sldId id="625"/>
            <p14:sldId id="587"/>
            <p14:sldId id="522"/>
            <p14:sldId id="626"/>
            <p14:sldId id="540"/>
            <p14:sldId id="529"/>
            <p14:sldId id="628"/>
            <p14:sldId id="627"/>
            <p14:sldId id="521"/>
            <p14:sldId id="533"/>
            <p14:sldId id="581"/>
            <p14:sldId id="535"/>
            <p14:sldId id="564"/>
            <p14:sldId id="633"/>
            <p14:sldId id="583"/>
            <p14:sldId id="616"/>
            <p14:sldId id="622"/>
            <p14:sldId id="434"/>
            <p14:sldId id="570"/>
            <p14:sldId id="503"/>
            <p14:sldId id="678"/>
            <p14:sldId id="680"/>
            <p14:sldId id="427"/>
            <p14:sldId id="617"/>
            <p14:sldId id="513"/>
          </p14:sldIdLst>
        </p14:section>
        <p14:section name="Sekcia bez názvu" id="{B6FE56B0-1447-4BD0-BEDD-836A60607C7F}">
          <p14:sldIdLst>
            <p14:sldId id="624"/>
            <p14:sldId id="506"/>
            <p14:sldId id="435"/>
            <p14:sldId id="630"/>
            <p14:sldId id="675"/>
            <p14:sldId id="517"/>
            <p14:sldId id="631"/>
            <p14:sldId id="6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93" d="100"/>
          <a:sy n="93" d="100"/>
        </p:scale>
        <p:origin x="2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Jirásková" userId="4dd057946e45b7b9" providerId="LiveId" clId="{0BEF8D06-15B9-4F0F-9F0A-9F4CE5B06108}"/>
    <pc:docChg chg="undo custSel addSld delSld modSld sldOrd addSection delSection modSection">
      <pc:chgData name="Zuzana Jirásková" userId="4dd057946e45b7b9" providerId="LiveId" clId="{0BEF8D06-15B9-4F0F-9F0A-9F4CE5B06108}" dt="2026-09-09T18:58:55.516" v="1632" actId="47"/>
      <pc:docMkLst>
        <pc:docMk/>
      </pc:docMkLst>
      <pc:sldChg chg="addSp modSp mod">
        <pc:chgData name="Zuzana Jirásková" userId="4dd057946e45b7b9" providerId="LiveId" clId="{0BEF8D06-15B9-4F0F-9F0A-9F4CE5B06108}" dt="2026-08-26T13:29:06.150" v="1532" actId="20577"/>
        <pc:sldMkLst>
          <pc:docMk/>
          <pc:sldMk cId="397952051" sldId="271"/>
        </pc:sldMkLst>
        <pc:spChg chg="mod">
          <ac:chgData name="Zuzana Jirásková" userId="4dd057946e45b7b9" providerId="LiveId" clId="{0BEF8D06-15B9-4F0F-9F0A-9F4CE5B06108}" dt="2026-08-26T13:29:06.150" v="1532" actId="20577"/>
          <ac:spMkLst>
            <pc:docMk/>
            <pc:sldMk cId="397952051" sldId="271"/>
            <ac:spMk id="6" creationId="{BBE66698-F1C5-9064-7B60-D0077F9BAFF3}"/>
          </ac:spMkLst>
        </pc:spChg>
        <pc:picChg chg="add mod">
          <ac:chgData name="Zuzana Jirásková" userId="4dd057946e45b7b9" providerId="LiveId" clId="{0BEF8D06-15B9-4F0F-9F0A-9F4CE5B06108}" dt="2026-08-17T18:02:03.248" v="36" actId="1076"/>
          <ac:picMkLst>
            <pc:docMk/>
            <pc:sldMk cId="397952051" sldId="271"/>
            <ac:picMk id="7" creationId="{0C1E4E88-CA5A-B408-5CD8-72F90ABB4875}"/>
          </ac:picMkLst>
        </pc:picChg>
      </pc:sldChg>
      <pc:sldChg chg="del">
        <pc:chgData name="Zuzana Jirásková" userId="4dd057946e45b7b9" providerId="LiveId" clId="{0BEF8D06-15B9-4F0F-9F0A-9F4CE5B06108}" dt="2026-09-09T18:55:33.233" v="1582" actId="47"/>
        <pc:sldMkLst>
          <pc:docMk/>
          <pc:sldMk cId="168804577" sldId="404"/>
        </pc:sldMkLst>
      </pc:sldChg>
      <pc:sldChg chg="del">
        <pc:chgData name="Zuzana Jirásková" userId="4dd057946e45b7b9" providerId="LiveId" clId="{0BEF8D06-15B9-4F0F-9F0A-9F4CE5B06108}" dt="2026-09-09T18:55:57.795" v="1589" actId="47"/>
        <pc:sldMkLst>
          <pc:docMk/>
          <pc:sldMk cId="647903866" sldId="414"/>
        </pc:sldMkLst>
      </pc:sldChg>
      <pc:sldChg chg="del">
        <pc:chgData name="Zuzana Jirásková" userId="4dd057946e45b7b9" providerId="LiveId" clId="{0BEF8D06-15B9-4F0F-9F0A-9F4CE5B06108}" dt="2026-09-09T18:57:21.014" v="1611" actId="47"/>
        <pc:sldMkLst>
          <pc:docMk/>
          <pc:sldMk cId="4138372375" sldId="432"/>
        </pc:sldMkLst>
      </pc:sldChg>
      <pc:sldChg chg="add del">
        <pc:chgData name="Zuzana Jirásková" userId="4dd057946e45b7b9" providerId="LiveId" clId="{0BEF8D06-15B9-4F0F-9F0A-9F4CE5B06108}" dt="2026-09-09T18:57:43.959" v="1614" actId="47"/>
        <pc:sldMkLst>
          <pc:docMk/>
          <pc:sldMk cId="1009888602" sldId="435"/>
        </pc:sldMkLst>
      </pc:sldChg>
      <pc:sldChg chg="add del">
        <pc:chgData name="Zuzana Jirásková" userId="4dd057946e45b7b9" providerId="LiveId" clId="{0BEF8D06-15B9-4F0F-9F0A-9F4CE5B06108}" dt="2026-09-09T18:58:16.588" v="1617" actId="47"/>
        <pc:sldMkLst>
          <pc:docMk/>
          <pc:sldMk cId="2647342290" sldId="482"/>
        </pc:sldMkLst>
      </pc:sldChg>
      <pc:sldChg chg="add del">
        <pc:chgData name="Zuzana Jirásková" userId="4dd057946e45b7b9" providerId="LiveId" clId="{0BEF8D06-15B9-4F0F-9F0A-9F4CE5B06108}" dt="2026-09-09T18:57:43.959" v="1614" actId="47"/>
        <pc:sldMkLst>
          <pc:docMk/>
          <pc:sldMk cId="2885963499" sldId="506"/>
        </pc:sldMkLst>
      </pc:sldChg>
      <pc:sldChg chg="add del">
        <pc:chgData name="Zuzana Jirásková" userId="4dd057946e45b7b9" providerId="LiveId" clId="{0BEF8D06-15B9-4F0F-9F0A-9F4CE5B06108}" dt="2026-09-09T18:57:43.959" v="1614" actId="47"/>
        <pc:sldMkLst>
          <pc:docMk/>
          <pc:sldMk cId="1682387143" sldId="517"/>
        </pc:sldMkLst>
      </pc:sldChg>
      <pc:sldChg chg="addSp delSp modSp mod">
        <pc:chgData name="Zuzana Jirásková" userId="4dd057946e45b7b9" providerId="LiveId" clId="{0BEF8D06-15B9-4F0F-9F0A-9F4CE5B06108}" dt="2026-08-26T06:14:36.506" v="1362" actId="478"/>
        <pc:sldMkLst>
          <pc:docMk/>
          <pc:sldMk cId="1371377296" sldId="522"/>
        </pc:sldMkLst>
        <pc:spChg chg="ord">
          <ac:chgData name="Zuzana Jirásková" userId="4dd057946e45b7b9" providerId="LiveId" clId="{0BEF8D06-15B9-4F0F-9F0A-9F4CE5B06108}" dt="2026-08-26T06:09:33.930" v="1277" actId="166"/>
          <ac:spMkLst>
            <pc:docMk/>
            <pc:sldMk cId="1371377296" sldId="522"/>
            <ac:spMk id="2" creationId="{046B8FB8-C6AC-9A61-15F2-3FBDF7C011E1}"/>
          </ac:spMkLst>
        </pc:spChg>
      </pc:sldChg>
      <pc:sldChg chg="del">
        <pc:chgData name="Zuzana Jirásková" userId="4dd057946e45b7b9" providerId="LiveId" clId="{0BEF8D06-15B9-4F0F-9F0A-9F4CE5B06108}" dt="2026-09-09T18:56:27.806" v="1594" actId="47"/>
        <pc:sldMkLst>
          <pc:docMk/>
          <pc:sldMk cId="1544898186" sldId="527"/>
        </pc:sldMkLst>
      </pc:sldChg>
      <pc:sldChg chg="del">
        <pc:chgData name="Zuzana Jirásková" userId="4dd057946e45b7b9" providerId="LiveId" clId="{0BEF8D06-15B9-4F0F-9F0A-9F4CE5B06108}" dt="2026-09-09T18:56:32.855" v="1595" actId="47"/>
        <pc:sldMkLst>
          <pc:docMk/>
          <pc:sldMk cId="2097067477" sldId="528"/>
        </pc:sldMkLst>
      </pc:sldChg>
      <pc:sldChg chg="del">
        <pc:chgData name="Zuzana Jirásková" userId="4dd057946e45b7b9" providerId="LiveId" clId="{0BEF8D06-15B9-4F0F-9F0A-9F4CE5B06108}" dt="2026-09-09T18:56:43.404" v="1596" actId="47"/>
        <pc:sldMkLst>
          <pc:docMk/>
          <pc:sldMk cId="2463006760" sldId="534"/>
        </pc:sldMkLst>
      </pc:sldChg>
      <pc:sldChg chg="del">
        <pc:chgData name="Zuzana Jirásková" userId="4dd057946e45b7b9" providerId="LiveId" clId="{0BEF8D06-15B9-4F0F-9F0A-9F4CE5B06108}" dt="2026-09-09T18:55:59.711" v="1591" actId="47"/>
        <pc:sldMkLst>
          <pc:docMk/>
          <pc:sldMk cId="1506119100" sldId="567"/>
        </pc:sldMkLst>
      </pc:sldChg>
      <pc:sldChg chg="del">
        <pc:chgData name="Zuzana Jirásková" userId="4dd057946e45b7b9" providerId="LiveId" clId="{0BEF8D06-15B9-4F0F-9F0A-9F4CE5B06108}" dt="2026-09-09T18:55:37.282" v="1583" actId="47"/>
        <pc:sldMkLst>
          <pc:docMk/>
          <pc:sldMk cId="3835356015" sldId="578"/>
        </pc:sldMkLst>
      </pc:sldChg>
      <pc:sldChg chg="del">
        <pc:chgData name="Zuzana Jirásková" userId="4dd057946e45b7b9" providerId="LiveId" clId="{0BEF8D06-15B9-4F0F-9F0A-9F4CE5B06108}" dt="2026-09-09T18:55:59.173" v="1590" actId="47"/>
        <pc:sldMkLst>
          <pc:docMk/>
          <pc:sldMk cId="1644367884" sldId="584"/>
        </pc:sldMkLst>
      </pc:sldChg>
      <pc:sldChg chg="del">
        <pc:chgData name="Zuzana Jirásková" userId="4dd057946e45b7b9" providerId="LiveId" clId="{0BEF8D06-15B9-4F0F-9F0A-9F4CE5B06108}" dt="2026-09-09T18:56:04.244" v="1592" actId="47"/>
        <pc:sldMkLst>
          <pc:docMk/>
          <pc:sldMk cId="2212124945" sldId="585"/>
        </pc:sldMkLst>
      </pc:sldChg>
      <pc:sldChg chg="del">
        <pc:chgData name="Zuzana Jirásková" userId="4dd057946e45b7b9" providerId="LiveId" clId="{0BEF8D06-15B9-4F0F-9F0A-9F4CE5B06108}" dt="2026-09-09T18:56:05.393" v="1593" actId="47"/>
        <pc:sldMkLst>
          <pc:docMk/>
          <pc:sldMk cId="148130885" sldId="586"/>
        </pc:sldMkLst>
      </pc:sldChg>
      <pc:sldChg chg="del">
        <pc:chgData name="Zuzana Jirásková" userId="4dd057946e45b7b9" providerId="LiveId" clId="{0BEF8D06-15B9-4F0F-9F0A-9F4CE5B06108}" dt="2026-09-09T18:55:39.282" v="1584" actId="47"/>
        <pc:sldMkLst>
          <pc:docMk/>
          <pc:sldMk cId="3114908257" sldId="597"/>
        </pc:sldMkLst>
      </pc:sldChg>
      <pc:sldChg chg="del">
        <pc:chgData name="Zuzana Jirásková" userId="4dd057946e45b7b9" providerId="LiveId" clId="{0BEF8D06-15B9-4F0F-9F0A-9F4CE5B06108}" dt="2026-09-09T18:55:40.381" v="1585" actId="47"/>
        <pc:sldMkLst>
          <pc:docMk/>
          <pc:sldMk cId="2279538383" sldId="598"/>
        </pc:sldMkLst>
      </pc:sldChg>
      <pc:sldChg chg="del">
        <pc:chgData name="Zuzana Jirásková" userId="4dd057946e45b7b9" providerId="LiveId" clId="{0BEF8D06-15B9-4F0F-9F0A-9F4CE5B06108}" dt="2026-09-09T18:55:41.331" v="1586" actId="47"/>
        <pc:sldMkLst>
          <pc:docMk/>
          <pc:sldMk cId="521827055" sldId="599"/>
        </pc:sldMkLst>
      </pc:sldChg>
      <pc:sldChg chg="del">
        <pc:chgData name="Zuzana Jirásková" userId="4dd057946e45b7b9" providerId="LiveId" clId="{0BEF8D06-15B9-4F0F-9F0A-9F4CE5B06108}" dt="2026-09-09T18:55:45.914" v="1587" actId="47"/>
        <pc:sldMkLst>
          <pc:docMk/>
          <pc:sldMk cId="1018603900" sldId="600"/>
        </pc:sldMkLst>
      </pc:sldChg>
      <pc:sldChg chg="del">
        <pc:chgData name="Zuzana Jirásková" userId="4dd057946e45b7b9" providerId="LiveId" clId="{0BEF8D06-15B9-4F0F-9F0A-9F4CE5B06108}" dt="2026-09-09T18:55:51.498" v="1588" actId="47"/>
        <pc:sldMkLst>
          <pc:docMk/>
          <pc:sldMk cId="3531849080" sldId="603"/>
        </pc:sldMkLst>
      </pc:sldChg>
      <pc:sldChg chg="add del">
        <pc:chgData name="Zuzana Jirásková" userId="4dd057946e45b7b9" providerId="LiveId" clId="{0BEF8D06-15B9-4F0F-9F0A-9F4CE5B06108}" dt="2026-09-09T18:57:43.959" v="1614" actId="47"/>
        <pc:sldMkLst>
          <pc:docMk/>
          <pc:sldMk cId="42698305" sldId="624"/>
        </pc:sldMkLst>
      </pc:sldChg>
      <pc:sldChg chg="delSp add del mod">
        <pc:chgData name="Zuzana Jirásková" userId="4dd057946e45b7b9" providerId="LiveId" clId="{0BEF8D06-15B9-4F0F-9F0A-9F4CE5B06108}" dt="2026-09-09T18:58:37.835" v="1622" actId="47"/>
        <pc:sldMkLst>
          <pc:docMk/>
          <pc:sldMk cId="661558529" sldId="629"/>
        </pc:sldMkLst>
      </pc:sldChg>
      <pc:sldChg chg="add del">
        <pc:chgData name="Zuzana Jirásková" userId="4dd057946e45b7b9" providerId="LiveId" clId="{0BEF8D06-15B9-4F0F-9F0A-9F4CE5B06108}" dt="2026-09-09T18:57:43.959" v="1614" actId="47"/>
        <pc:sldMkLst>
          <pc:docMk/>
          <pc:sldMk cId="3934075695" sldId="630"/>
        </pc:sldMkLst>
      </pc:sldChg>
      <pc:sldChg chg="modSp add del mod">
        <pc:chgData name="Zuzana Jirásková" userId="4dd057946e45b7b9" providerId="LiveId" clId="{0BEF8D06-15B9-4F0F-9F0A-9F4CE5B06108}" dt="2026-09-09T18:58:55.516" v="1632" actId="47"/>
        <pc:sldMkLst>
          <pc:docMk/>
          <pc:sldMk cId="3583979755" sldId="631"/>
        </pc:sldMkLst>
        <pc:spChg chg="mod">
          <ac:chgData name="Zuzana Jirásková" userId="4dd057946e45b7b9" providerId="LiveId" clId="{0BEF8D06-15B9-4F0F-9F0A-9F4CE5B06108}" dt="2026-08-26T09:17:22.360" v="1514" actId="20577"/>
          <ac:spMkLst>
            <pc:docMk/>
            <pc:sldMk cId="3583979755" sldId="631"/>
            <ac:spMk id="3" creationId="{F17FFB70-4149-1DA0-EBE5-642F4ABC23B4}"/>
          </ac:spMkLst>
        </pc:spChg>
      </pc:sldChg>
      <pc:sldChg chg="del">
        <pc:chgData name="Zuzana Jirásková" userId="4dd057946e45b7b9" providerId="LiveId" clId="{0BEF8D06-15B9-4F0F-9F0A-9F4CE5B06108}" dt="2026-09-09T18:57:04.500" v="1610" actId="47"/>
        <pc:sldMkLst>
          <pc:docMk/>
          <pc:sldMk cId="3593931412" sldId="632"/>
        </pc:sldMkLst>
      </pc:sldChg>
      <pc:sldChg chg="add del">
        <pc:chgData name="Zuzana Jirásková" userId="4dd057946e45b7b9" providerId="LiveId" clId="{0BEF8D06-15B9-4F0F-9F0A-9F4CE5B06108}" dt="2026-09-09T18:58:36.835" v="1620" actId="47"/>
        <pc:sldMkLst>
          <pc:docMk/>
          <pc:sldMk cId="52208488" sldId="634"/>
        </pc:sldMkLst>
      </pc:sldChg>
      <pc:sldChg chg="add del">
        <pc:chgData name="Zuzana Jirásková" userId="4dd057946e45b7b9" providerId="LiveId" clId="{0BEF8D06-15B9-4F0F-9F0A-9F4CE5B06108}" dt="2026-09-09T18:58:37.351" v="1621" actId="47"/>
        <pc:sldMkLst>
          <pc:docMk/>
          <pc:sldMk cId="3626417564" sldId="635"/>
        </pc:sldMkLst>
      </pc:sldChg>
      <pc:sldChg chg="delSp add del mod">
        <pc:chgData name="Zuzana Jirásková" userId="4dd057946e45b7b9" providerId="LiveId" clId="{0BEF8D06-15B9-4F0F-9F0A-9F4CE5B06108}" dt="2026-09-09T18:58:34.152" v="1618" actId="47"/>
        <pc:sldMkLst>
          <pc:docMk/>
          <pc:sldMk cId="2028299095" sldId="650"/>
        </pc:sldMkLst>
      </pc:sldChg>
      <pc:sldChg chg="delSp add del mod">
        <pc:chgData name="Zuzana Jirásková" userId="4dd057946e45b7b9" providerId="LiveId" clId="{0BEF8D06-15B9-4F0F-9F0A-9F4CE5B06108}" dt="2026-09-09T18:58:38.251" v="1623" actId="47"/>
        <pc:sldMkLst>
          <pc:docMk/>
          <pc:sldMk cId="3804497140" sldId="651"/>
        </pc:sldMkLst>
      </pc:sldChg>
      <pc:sldChg chg="delSp modSp add del mod">
        <pc:chgData name="Zuzana Jirásková" userId="4dd057946e45b7b9" providerId="LiveId" clId="{0BEF8D06-15B9-4F0F-9F0A-9F4CE5B06108}" dt="2026-09-09T18:58:38.668" v="1624" actId="47"/>
        <pc:sldMkLst>
          <pc:docMk/>
          <pc:sldMk cId="3114241564" sldId="652"/>
        </pc:sldMkLst>
      </pc:sldChg>
      <pc:sldChg chg="delSp add del mod">
        <pc:chgData name="Zuzana Jirásková" userId="4dd057946e45b7b9" providerId="LiveId" clId="{0BEF8D06-15B9-4F0F-9F0A-9F4CE5B06108}" dt="2026-09-09T18:58:39.067" v="1625" actId="47"/>
        <pc:sldMkLst>
          <pc:docMk/>
          <pc:sldMk cId="572568208" sldId="653"/>
        </pc:sldMkLst>
      </pc:sldChg>
      <pc:sldChg chg="delSp add del mod">
        <pc:chgData name="Zuzana Jirásková" userId="4dd057946e45b7b9" providerId="LiveId" clId="{0BEF8D06-15B9-4F0F-9F0A-9F4CE5B06108}" dt="2026-09-09T18:58:39.475" v="1626" actId="47"/>
        <pc:sldMkLst>
          <pc:docMk/>
          <pc:sldMk cId="667371424" sldId="654"/>
        </pc:sldMkLst>
      </pc:sldChg>
      <pc:sldChg chg="delSp add del mod">
        <pc:chgData name="Zuzana Jirásková" userId="4dd057946e45b7b9" providerId="LiveId" clId="{0BEF8D06-15B9-4F0F-9F0A-9F4CE5B06108}" dt="2026-09-09T18:58:39.901" v="1627" actId="47"/>
        <pc:sldMkLst>
          <pc:docMk/>
          <pc:sldMk cId="1780338630" sldId="655"/>
        </pc:sldMkLst>
      </pc:sldChg>
      <pc:sldChg chg="delSp add del mod">
        <pc:chgData name="Zuzana Jirásková" userId="4dd057946e45b7b9" providerId="LiveId" clId="{0BEF8D06-15B9-4F0F-9F0A-9F4CE5B06108}" dt="2026-09-09T18:58:40.284" v="1628" actId="47"/>
        <pc:sldMkLst>
          <pc:docMk/>
          <pc:sldMk cId="3890910528" sldId="656"/>
        </pc:sldMkLst>
      </pc:sldChg>
      <pc:sldChg chg="delSp add del mod">
        <pc:chgData name="Zuzana Jirásková" userId="4dd057946e45b7b9" providerId="LiveId" clId="{0BEF8D06-15B9-4F0F-9F0A-9F4CE5B06108}" dt="2026-09-09T18:58:40.600" v="1629" actId="47"/>
        <pc:sldMkLst>
          <pc:docMk/>
          <pc:sldMk cId="1807522024" sldId="657"/>
        </pc:sldMkLst>
      </pc:sldChg>
      <pc:sldChg chg="delSp add del mod">
        <pc:chgData name="Zuzana Jirásková" userId="4dd057946e45b7b9" providerId="LiveId" clId="{0BEF8D06-15B9-4F0F-9F0A-9F4CE5B06108}" dt="2026-09-09T18:58:41.017" v="1630" actId="47"/>
        <pc:sldMkLst>
          <pc:docMk/>
          <pc:sldMk cId="864352972" sldId="660"/>
        </pc:sldMkLst>
      </pc:sldChg>
      <pc:sldChg chg="delSp modSp new add del mod">
        <pc:chgData name="Zuzana Jirásková" userId="4dd057946e45b7b9" providerId="LiveId" clId="{0BEF8D06-15B9-4F0F-9F0A-9F4CE5B06108}" dt="2026-09-09T18:58:36.385" v="1619" actId="47"/>
        <pc:sldMkLst>
          <pc:docMk/>
          <pc:sldMk cId="2606448736" sldId="661"/>
        </pc:sldMkLst>
      </pc:sldChg>
      <pc:sldChg chg="addSp modSp new del mod">
        <pc:chgData name="Zuzana Jirásková" userId="4dd057946e45b7b9" providerId="LiveId" clId="{0BEF8D06-15B9-4F0F-9F0A-9F4CE5B06108}" dt="2026-09-09T18:56:50.272" v="1597" actId="47"/>
        <pc:sldMkLst>
          <pc:docMk/>
          <pc:sldMk cId="2558833742" sldId="663"/>
        </pc:sldMkLst>
      </pc:sldChg>
      <pc:sldChg chg="addSp delSp modSp new del mod setBg">
        <pc:chgData name="Zuzana Jirásková" userId="4dd057946e45b7b9" providerId="LiveId" clId="{0BEF8D06-15B9-4F0F-9F0A-9F4CE5B06108}" dt="2026-09-09T18:56:51.152" v="1598" actId="47"/>
        <pc:sldMkLst>
          <pc:docMk/>
          <pc:sldMk cId="512474115" sldId="664"/>
        </pc:sldMkLst>
      </pc:sldChg>
      <pc:sldChg chg="addSp modSp new del mod ord">
        <pc:chgData name="Zuzana Jirásková" userId="4dd057946e45b7b9" providerId="LiveId" clId="{0BEF8D06-15B9-4F0F-9F0A-9F4CE5B06108}" dt="2026-09-09T18:56:51.876" v="1599" actId="47"/>
        <pc:sldMkLst>
          <pc:docMk/>
          <pc:sldMk cId="3950041160" sldId="665"/>
        </pc:sldMkLst>
      </pc:sldChg>
      <pc:sldChg chg="addSp modSp new del mod">
        <pc:chgData name="Zuzana Jirásková" userId="4dd057946e45b7b9" providerId="LiveId" clId="{0BEF8D06-15B9-4F0F-9F0A-9F4CE5B06108}" dt="2026-09-09T18:56:52.771" v="1600" actId="47"/>
        <pc:sldMkLst>
          <pc:docMk/>
          <pc:sldMk cId="227449896" sldId="666"/>
        </pc:sldMkLst>
      </pc:sldChg>
      <pc:sldChg chg="addSp delSp modSp new del mod">
        <pc:chgData name="Zuzana Jirásková" userId="4dd057946e45b7b9" providerId="LiveId" clId="{0BEF8D06-15B9-4F0F-9F0A-9F4CE5B06108}" dt="2026-09-09T18:56:53.335" v="1601" actId="47"/>
        <pc:sldMkLst>
          <pc:docMk/>
          <pc:sldMk cId="503280137" sldId="667"/>
        </pc:sldMkLst>
      </pc:sldChg>
      <pc:sldChg chg="addSp modSp new del mod setBg">
        <pc:chgData name="Zuzana Jirásková" userId="4dd057946e45b7b9" providerId="LiveId" clId="{0BEF8D06-15B9-4F0F-9F0A-9F4CE5B06108}" dt="2026-09-09T18:56:54.429" v="1603" actId="47"/>
        <pc:sldMkLst>
          <pc:docMk/>
          <pc:sldMk cId="4246209699" sldId="668"/>
        </pc:sldMkLst>
      </pc:sldChg>
      <pc:sldChg chg="addSp delSp modSp new del mod">
        <pc:chgData name="Zuzana Jirásková" userId="4dd057946e45b7b9" providerId="LiveId" clId="{0BEF8D06-15B9-4F0F-9F0A-9F4CE5B06108}" dt="2026-09-09T18:56:57.394" v="1608" actId="47"/>
        <pc:sldMkLst>
          <pc:docMk/>
          <pc:sldMk cId="1387197496" sldId="669"/>
        </pc:sldMkLst>
      </pc:sldChg>
      <pc:sldChg chg="addSp delSp modSp new del mod">
        <pc:chgData name="Zuzana Jirásková" userId="4dd057946e45b7b9" providerId="LiveId" clId="{0BEF8D06-15B9-4F0F-9F0A-9F4CE5B06108}" dt="2026-09-09T18:56:54.969" v="1604" actId="47"/>
        <pc:sldMkLst>
          <pc:docMk/>
          <pc:sldMk cId="3762470137" sldId="670"/>
        </pc:sldMkLst>
      </pc:sldChg>
      <pc:sldChg chg="addSp delSp modSp new del mod setBg">
        <pc:chgData name="Zuzana Jirásková" userId="4dd057946e45b7b9" providerId="LiveId" clId="{0BEF8D06-15B9-4F0F-9F0A-9F4CE5B06108}" dt="2026-09-09T18:56:55.502" v="1605" actId="47"/>
        <pc:sldMkLst>
          <pc:docMk/>
          <pc:sldMk cId="1947442522" sldId="671"/>
        </pc:sldMkLst>
      </pc:sldChg>
      <pc:sldChg chg="addSp modSp new del mod setBg addAnim">
        <pc:chgData name="Zuzana Jirásková" userId="4dd057946e45b7b9" providerId="LiveId" clId="{0BEF8D06-15B9-4F0F-9F0A-9F4CE5B06108}" dt="2026-09-09T18:56:56.035" v="1606" actId="47"/>
        <pc:sldMkLst>
          <pc:docMk/>
          <pc:sldMk cId="1545508580" sldId="672"/>
        </pc:sldMkLst>
      </pc:sldChg>
      <pc:sldChg chg="addSp delSp modSp new del mod setBg">
        <pc:chgData name="Zuzana Jirásková" userId="4dd057946e45b7b9" providerId="LiveId" clId="{0BEF8D06-15B9-4F0F-9F0A-9F4CE5B06108}" dt="2026-09-09T18:56:56.585" v="1607" actId="47"/>
        <pc:sldMkLst>
          <pc:docMk/>
          <pc:sldMk cId="2830637801" sldId="673"/>
        </pc:sldMkLst>
      </pc:sldChg>
      <pc:sldChg chg="modSp new del mod">
        <pc:chgData name="Zuzana Jirásková" userId="4dd057946e45b7b9" providerId="LiveId" clId="{0BEF8D06-15B9-4F0F-9F0A-9F4CE5B06108}" dt="2026-09-09T18:56:59.484" v="1609" actId="47"/>
        <pc:sldMkLst>
          <pc:docMk/>
          <pc:sldMk cId="3410362040" sldId="674"/>
        </pc:sldMkLst>
      </pc:sldChg>
      <pc:sldChg chg="addSp delSp modSp new add del mod">
        <pc:chgData name="Zuzana Jirásková" userId="4dd057946e45b7b9" providerId="LiveId" clId="{0BEF8D06-15B9-4F0F-9F0A-9F4CE5B06108}" dt="2026-09-09T18:57:43.959" v="1614" actId="47"/>
        <pc:sldMkLst>
          <pc:docMk/>
          <pc:sldMk cId="3419195081" sldId="675"/>
        </pc:sldMkLst>
        <pc:spChg chg="mod">
          <ac:chgData name="Zuzana Jirásková" userId="4dd057946e45b7b9" providerId="LiveId" clId="{0BEF8D06-15B9-4F0F-9F0A-9F4CE5B06108}" dt="2026-08-29T21:43:52.544" v="1543" actId="14100"/>
          <ac:spMkLst>
            <pc:docMk/>
            <pc:sldMk cId="3419195081" sldId="675"/>
            <ac:spMk id="2" creationId="{5F7578EE-9A90-AA95-83F2-E3D613066740}"/>
          </ac:spMkLst>
        </pc:spChg>
        <pc:spChg chg="mod">
          <ac:chgData name="Zuzana Jirásková" userId="4dd057946e45b7b9" providerId="LiveId" clId="{0BEF8D06-15B9-4F0F-9F0A-9F4CE5B06108}" dt="2026-08-29T21:45:34.814" v="1574" actId="6549"/>
          <ac:spMkLst>
            <pc:docMk/>
            <pc:sldMk cId="3419195081" sldId="675"/>
            <ac:spMk id="3" creationId="{AC0F396A-4F29-0754-EC5D-752FB41AE423}"/>
          </ac:spMkLst>
        </pc:spChg>
        <pc:picChg chg="add mod">
          <ac:chgData name="Zuzana Jirásková" userId="4dd057946e45b7b9" providerId="LiveId" clId="{0BEF8D06-15B9-4F0F-9F0A-9F4CE5B06108}" dt="2026-08-29T21:44:07.359" v="1547" actId="1076"/>
          <ac:picMkLst>
            <pc:docMk/>
            <pc:sldMk cId="3419195081" sldId="675"/>
            <ac:picMk id="6" creationId="{ED15E210-7FAF-832C-E497-EDCC80F74F4E}"/>
          </ac:picMkLst>
        </pc:picChg>
      </pc:sldChg>
      <pc:sldChg chg="modSp add mod">
        <pc:chgData name="Zuzana Jirásková" userId="4dd057946e45b7b9" providerId="LiveId" clId="{0BEF8D06-15B9-4F0F-9F0A-9F4CE5B06108}" dt="2026-08-23T18:08:20.127" v="1234" actId="207"/>
        <pc:sldMkLst>
          <pc:docMk/>
          <pc:sldMk cId="2271549139" sldId="678"/>
        </pc:sldMkLst>
        <pc:spChg chg="mod">
          <ac:chgData name="Zuzana Jirásková" userId="4dd057946e45b7b9" providerId="LiveId" clId="{0BEF8D06-15B9-4F0F-9F0A-9F4CE5B06108}" dt="2026-08-23T18:08:20.127" v="1234" actId="207"/>
          <ac:spMkLst>
            <pc:docMk/>
            <pc:sldMk cId="2271549139" sldId="678"/>
            <ac:spMk id="5" creationId="{9A2AC33D-EDF3-3CFD-61A2-E367C87A842C}"/>
          </ac:spMkLst>
        </pc:spChg>
      </pc:sldChg>
      <pc:sldChg chg="addSp delSp modSp add del mod">
        <pc:chgData name="Zuzana Jirásková" userId="4dd057946e45b7b9" providerId="LiveId" clId="{0BEF8D06-15B9-4F0F-9F0A-9F4CE5B06108}" dt="2026-09-09T18:57:57.108" v="1616" actId="47"/>
        <pc:sldMkLst>
          <pc:docMk/>
          <pc:sldMk cId="3761638325" sldId="679"/>
        </pc:sldMkLst>
      </pc:sldChg>
      <pc:sldChg chg="modSp add mod">
        <pc:chgData name="Zuzana Jirásková" userId="4dd057946e45b7b9" providerId="LiveId" clId="{0BEF8D06-15B9-4F0F-9F0A-9F4CE5B06108}" dt="2026-08-23T18:09:28.570" v="1244" actId="207"/>
        <pc:sldMkLst>
          <pc:docMk/>
          <pc:sldMk cId="2595508173" sldId="680"/>
        </pc:sldMkLst>
        <pc:spChg chg="mod">
          <ac:chgData name="Zuzana Jirásková" userId="4dd057946e45b7b9" providerId="LiveId" clId="{0BEF8D06-15B9-4F0F-9F0A-9F4CE5B06108}" dt="2026-08-23T18:09:28.570" v="1244" actId="207"/>
          <ac:spMkLst>
            <pc:docMk/>
            <pc:sldMk cId="2595508173" sldId="680"/>
            <ac:spMk id="3" creationId="{8C245B25-2CDB-AB90-48B2-53E5379F195C}"/>
          </ac:spMkLst>
        </pc:spChg>
      </pc:sldChg>
      <pc:sldChg chg="addSp modSp add mod">
        <pc:chgData name="Zuzana Jirásková" userId="4dd057946e45b7b9" providerId="LiveId" clId="{0BEF8D06-15B9-4F0F-9F0A-9F4CE5B06108}" dt="2026-08-26T05:54:50.808" v="1270" actId="1037"/>
        <pc:sldMkLst>
          <pc:docMk/>
          <pc:sldMk cId="840541544" sldId="681"/>
        </pc:sldMkLst>
        <pc:spChg chg="add mod">
          <ac:chgData name="Zuzana Jirásková" userId="4dd057946e45b7b9" providerId="LiveId" clId="{0BEF8D06-15B9-4F0F-9F0A-9F4CE5B06108}" dt="2026-08-26T05:54:50.808" v="1270" actId="1037"/>
          <ac:spMkLst>
            <pc:docMk/>
            <pc:sldMk cId="840541544" sldId="681"/>
            <ac:spMk id="6" creationId="{BDABB364-5B18-4FD9-9B02-87ACD1E047CE}"/>
          </ac:spMkLst>
        </pc:spChg>
      </pc:sldChg>
      <pc:sldChg chg="add del">
        <pc:chgData name="Zuzana Jirásková" userId="4dd057946e45b7b9" providerId="LiveId" clId="{0BEF8D06-15B9-4F0F-9F0A-9F4CE5B06108}" dt="2026-09-09T18:56:53.919" v="1602" actId="47"/>
        <pc:sldMkLst>
          <pc:docMk/>
          <pc:sldMk cId="1220351322" sldId="682"/>
        </pc:sldMkLst>
      </pc:sldChg>
      <pc:sldChg chg="addSp modSp new add del mod">
        <pc:chgData name="Zuzana Jirásková" userId="4dd057946e45b7b9" providerId="LiveId" clId="{0BEF8D06-15B9-4F0F-9F0A-9F4CE5B06108}" dt="2026-09-09T18:57:43.959" v="1614" actId="47"/>
        <pc:sldMkLst>
          <pc:docMk/>
          <pc:sldMk cId="294020871" sldId="683"/>
        </pc:sldMkLst>
        <pc:picChg chg="add mod">
          <ac:chgData name="Zuzana Jirásková" userId="4dd057946e45b7b9" providerId="LiveId" clId="{0BEF8D06-15B9-4F0F-9F0A-9F4CE5B06108}" dt="2026-09-04T08:52:39.838" v="1581" actId="14100"/>
          <ac:picMkLst>
            <pc:docMk/>
            <pc:sldMk cId="294020871" sldId="683"/>
            <ac:picMk id="5" creationId="{C717251E-F9E3-751F-F08D-81338397085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83EF8-AE16-42E7-8331-0EF08AC932AC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F575-8D28-44E7-81F6-C9F580D936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113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2F0D9F-024B-4088-0AB2-0A98D5243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1E732C1-F27A-5308-AEBB-F8CD1EC8D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A82F189-BD4C-D734-100A-9AD10F37B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221D616-51FA-3C4A-D6FE-315AF99B9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7486E1F-D37F-A093-4CB8-205F4502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4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60504A-4AE1-4556-3573-58702781C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1BC3998-5208-543A-B0B6-2C2E60F1F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90770B9-0583-AC0E-E0A3-047FEAE56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318898F-7297-D6F0-C94A-58DAE36DD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62CDFF8-D68C-40D1-F0CE-B7060BC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3569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831972-47A4-3805-AE8F-C08D2391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5829A9-11EE-05BE-5AEA-C5D7F25EB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CE65679-1B07-2B10-272E-65EDF8189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7C57195-2A35-6196-EC92-EDD2A13B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44AC5F1-986A-2B1A-7A43-E07DC4BB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884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FE405F-20CB-BD64-D7FA-4469D121E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95684ED-DC16-592B-909C-B407F1AD7D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59D8FA2-8C3C-E4A1-7D01-FCC6438BE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E81AC8D-8EA6-6260-A0F7-F2E30026D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7005409-E212-661A-F91A-BB05C120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3C8728C-495D-9FA6-6184-95B8ACE0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402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DBCC6B-3B30-91DD-FC91-DD7285A51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B13217F-2FE4-7AA1-D0B5-6A1A3472E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A663E33-9B0D-C7CB-87D5-6DB922DB0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7FC69FB-0AAA-84BE-7FD9-2EA351C90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CF23789-CB0E-1D92-6333-129281A9F6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6F7C5D7D-098B-9576-0C4B-263EDC812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DA44C563-17EF-A77D-0A69-525B8AC39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CAC06F21-6B76-2CDC-1EA0-3AAA67BC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626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984FF9-2B19-BD20-5C72-588807BC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A4E8989-93F0-43D8-10BF-0E84462FF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333A44D-5EC7-B0A0-C8D6-5F0ACF92C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304EAF7-487A-D7E6-AA3F-723C2AA9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1155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445A4348-A277-8A55-32E5-1373FBA2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67DFA85-BAE6-E782-FBC8-7FEA9AC5F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7D8C5C8-9568-4505-4FEA-BA03D407C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802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E484B5-48D6-96A9-DC49-0C2C991DC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B47CAD3-1001-1CB1-4520-BD47ED57E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24E4C5A-9E7A-FB90-9AD7-60A165630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72AB82C-F44C-E4AE-D84D-003027B50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EF3BF7E-4752-8358-1025-81421D755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B7F6C7A-1B49-9606-795A-1986A558F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2650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54398E-97D2-439D-961C-449E53123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1C73BD03-AFB3-ED36-C9E2-AE7515611D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E80FA60-B4E5-44AE-71B7-1EC2482C9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DCDDED4-EFE6-DD97-6530-E96FFB8E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8656E10-8C4F-E272-8720-661DC1113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79CD5D0-1F6D-1338-B8BD-C6AD41B6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600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C57534-31B4-B4D2-AE9B-46A97905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A821D5C-E8A1-044F-5D27-ADC65DD18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119C4A8-620E-C991-33FE-88777B987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4D38FA2-5204-EDC9-9DC2-50D8DAA0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C7B5A28-4DF3-8B65-9AA9-14A7E9EF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988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C3EA2ECD-C0A9-03F3-6296-A608AD1F4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BE6672B-2E28-B608-2814-482F8A719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4DF2390-299B-6361-5F15-FA4570A0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62B4B5D-E27A-3596-6F8D-7EDFFCD9C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511237A-318D-4202-5F6A-A38F0939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5032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vodni_sni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D66BCE0-B909-4290-80F1-6101F09A33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3535CF48-6B9A-44C2-9EC3-9F66EB6A81FF}"/>
              </a:ext>
            </a:extLst>
          </p:cNvPr>
          <p:cNvSpPr txBox="1">
            <a:spLocks/>
          </p:cNvSpPr>
          <p:nvPr userDrawn="1"/>
        </p:nvSpPr>
        <p:spPr>
          <a:xfrm>
            <a:off x="3217888" y="4995357"/>
            <a:ext cx="5756223" cy="711526"/>
          </a:xfrm>
        </p:spPr>
        <p:txBody>
          <a:bodyPr/>
          <a:lstStyle>
            <a:defPPr>
              <a:defRPr lang="cs-CZ"/>
            </a:defPPr>
            <a:lvl1pPr marL="0" algn="ctr" defTabSz="914400" rtl="0" eaLnBrk="1" latinLnBrk="0" hangingPunct="1">
              <a:defRPr sz="1800" kern="1200">
                <a:solidFill>
                  <a:srgbClr val="00206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/>
              <a:t>Jméno Příjmení</a:t>
            </a:r>
            <a:br>
              <a:rPr lang="cs-CZ" sz="2400" dirty="0"/>
            </a:br>
            <a:r>
              <a:rPr lang="cs-CZ" sz="2400" dirty="0"/>
              <a:t>autora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D986817E-5D7D-48B8-BF4A-BFFD77B747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9900" y="2132722"/>
            <a:ext cx="6172200" cy="158865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400" b="1">
                <a:solidFill>
                  <a:srgbClr val="292265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NÁZEV PREZENTACE</a:t>
            </a:r>
            <a:br>
              <a:rPr lang="cs-CZ" dirty="0"/>
            </a:br>
            <a:r>
              <a:rPr lang="cs-CZ" dirty="0"/>
              <a:t>UPRAVIT</a:t>
            </a:r>
          </a:p>
        </p:txBody>
      </p:sp>
    </p:spTree>
    <p:extLst>
      <p:ext uri="{BB962C8B-B14F-4D97-AF65-F5344CB8AC3E}">
        <p14:creationId xmlns:p14="http://schemas.microsoft.com/office/powerpoint/2010/main" val="146372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3CEA861-52EC-F9E7-DDF2-FC27EF31E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A68176F-B118-83C8-31C4-E1DF86FF5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CDA45A6-C6F6-C212-F973-DBDEBD58B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AC12F-31B9-4B15-9645-94997213998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E7CC28D-3D9D-B75F-ED5B-CB308FE0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542C2AC-63BF-586F-E69F-D9C0FC713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28549-8C17-4122-97A2-20564DC18B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813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3B086-78E5-474A-85A7-9DF074DF6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867" y="2158848"/>
            <a:ext cx="8216537" cy="1588655"/>
          </a:xfrm>
        </p:spPr>
        <p:txBody>
          <a:bodyPr/>
          <a:lstStyle/>
          <a:p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Enuréza  </a:t>
            </a:r>
          </a:p>
        </p:txBody>
      </p:sp>
      <p:sp>
        <p:nvSpPr>
          <p:cNvPr id="3" name="Obdélník 2"/>
          <p:cNvSpPr/>
          <p:nvPr/>
        </p:nvSpPr>
        <p:spPr>
          <a:xfrm>
            <a:off x="4820194" y="4976949"/>
            <a:ext cx="2560320" cy="809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3985747" y="4674011"/>
            <a:ext cx="4611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MUDr. Zuzana JIRÁSKOVÁ, FEAPU </a:t>
            </a:r>
          </a:p>
          <a:p>
            <a:pPr algn="ctr"/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Urologická klinika 1. LF UK a VFN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BBE66698-F1C5-9064-7B60-D0077F9BAFF3}"/>
              </a:ext>
            </a:extLst>
          </p:cNvPr>
          <p:cNvSpPr txBox="1"/>
          <p:nvPr/>
        </p:nvSpPr>
        <p:spPr>
          <a:xfrm>
            <a:off x="3469634" y="3580645"/>
            <a:ext cx="5841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27. pracovní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setkání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lékařů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zdravotnických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pracovníků2026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C1E4E88-CA5A-B408-5CD8-72F90ABB4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194" y="1419644"/>
            <a:ext cx="2514818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95"/>
    </mc:Choice>
    <mc:Fallback xmlns="">
      <p:transition spd="slow" advTm="3039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54701A-8C41-F8D7-C799-AE7B5A975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Zdroje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C79DC8B-9384-85FA-02DC-19E93E3CF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Dětská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urologie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Kočvara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Drlík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et al.,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Monosymptomatická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enuréza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-Marcel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Drlík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, FEAPU,  2023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ICCS –Management and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treatment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nocturnal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enuresis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update and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standardisation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document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2020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Peadiatric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Urology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2024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67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2E3F5-241D-1DFF-B480-1E3C3E4DF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Seznam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použitých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zkratek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18CE8F-A174-4AA7-E031-03D542E3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MNE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monosymptomatická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noční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enuréza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NMNE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non-monosymptomatická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noční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enuréza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LUTS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Lower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Tract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Symptoms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LUTD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Lower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Tract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Disorders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ADH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antidiuretický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hormon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OAB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overactive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bladder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hyperaktivní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močový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177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B334F-34D0-27EF-FF15-24AF8C8C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220970-8AAF-6718-DB01-3EF3D870C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0" y="99744"/>
            <a:ext cx="11969578" cy="1325563"/>
          </a:xfrm>
        </p:spPr>
        <p:txBody>
          <a:bodyPr>
            <a:normAutofit/>
          </a:bodyPr>
          <a:lstStyle/>
          <a:p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Enuresis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nocturna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sk-SK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intermitentní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noční </a:t>
            </a:r>
            <a:r>
              <a:rPr lang="sk-SK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inkontinence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11">
            <a:extLst>
              <a:ext uri="{FF2B5EF4-FFF2-40B4-BE49-F238E27FC236}">
                <a16:creationId xmlns:a16="http://schemas.microsoft.com/office/drawing/2014/main" id="{B06BA3E5-E67C-4E0B-C8D1-A482653D3F5E}"/>
              </a:ext>
            </a:extLst>
          </p:cNvPr>
          <p:cNvSpPr txBox="1">
            <a:spLocks/>
          </p:cNvSpPr>
          <p:nvPr/>
        </p:nvSpPr>
        <p:spPr>
          <a:xfrm>
            <a:off x="201824" y="4881371"/>
            <a:ext cx="8427309" cy="19766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317500"/>
          </a:effectLst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ICCS – nekontrolovaný/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nechtěný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únik moče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spánku u dětí &gt;5let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ICD-10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≥2/m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ěsíc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za poslední 3měsíce u dětí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≥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5 a 6let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               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 ≥1/m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ěsíc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za poslední 3měsíce u dětí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≥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7let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D612485-491A-368F-C18B-48A6CDE220C9}"/>
              </a:ext>
            </a:extLst>
          </p:cNvPr>
          <p:cNvSpPr txBox="1"/>
          <p:nvPr/>
        </p:nvSpPr>
        <p:spPr>
          <a:xfrm>
            <a:off x="10132541" y="6611779"/>
            <a:ext cx="2059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of PU 2024</a:t>
            </a:r>
          </a:p>
        </p:txBody>
      </p:sp>
    </p:spTree>
    <p:extLst>
      <p:ext uri="{BB962C8B-B14F-4D97-AF65-F5344CB8AC3E}">
        <p14:creationId xmlns:p14="http://schemas.microsoft.com/office/powerpoint/2010/main" val="241563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5316E-1019-2A2E-1D55-CB1304C3D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1A5ACF-F006-FCB4-42D1-CC88836FD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0" y="99744"/>
            <a:ext cx="11969578" cy="1325563"/>
          </a:xfrm>
        </p:spPr>
        <p:txBody>
          <a:bodyPr>
            <a:normAutofit/>
          </a:bodyPr>
          <a:lstStyle/>
          <a:p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Enuresis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nocturna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sk-SK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intermitentní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noční </a:t>
            </a:r>
            <a:r>
              <a:rPr lang="sk-SK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inkontinence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B6E788D-F717-DA17-A875-856506F99E36}"/>
              </a:ext>
            </a:extLst>
          </p:cNvPr>
          <p:cNvSpPr txBox="1"/>
          <p:nvPr/>
        </p:nvSpPr>
        <p:spPr>
          <a:xfrm>
            <a:off x="470145" y="1872739"/>
            <a:ext cx="3648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Monosymptomatická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MNE 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B0D04D49-1132-F8B2-4902-E6FE7075E076}"/>
              </a:ext>
            </a:extLst>
          </p:cNvPr>
          <p:cNvSpPr txBox="1"/>
          <p:nvPr/>
        </p:nvSpPr>
        <p:spPr>
          <a:xfrm>
            <a:off x="470145" y="3876236"/>
            <a:ext cx="4377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Non-monosymptomatická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NMNE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77B5FC0-DE04-3EB9-427C-715D99D65585}"/>
              </a:ext>
            </a:extLst>
          </p:cNvPr>
          <p:cNvSpPr txBox="1"/>
          <p:nvPr/>
        </p:nvSpPr>
        <p:spPr>
          <a:xfrm>
            <a:off x="1935891" y="2419939"/>
            <a:ext cx="69609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nekontrolovaný únik moče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spánku 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bez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denních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symptomů</a:t>
            </a:r>
            <a:endParaRPr lang="sk-SK" sz="1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&gt; 5let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9DD439A1-5CF4-57DE-03F1-232AF128B08B}"/>
              </a:ext>
            </a:extLst>
          </p:cNvPr>
          <p:cNvSpPr txBox="1"/>
          <p:nvPr/>
        </p:nvSpPr>
        <p:spPr>
          <a:xfrm>
            <a:off x="10132541" y="6611779"/>
            <a:ext cx="2059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of PU 2024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56CC4A6-EC4A-3286-8CDB-DBA9C360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793" y="2865264"/>
            <a:ext cx="3530315" cy="2942788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CEFE0B9D-8023-C277-FB0C-E541E64A2D3A}"/>
              </a:ext>
            </a:extLst>
          </p:cNvPr>
          <p:cNvSpPr txBox="1"/>
          <p:nvPr/>
        </p:nvSpPr>
        <p:spPr>
          <a:xfrm>
            <a:off x="5285333" y="3876236"/>
            <a:ext cx="864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LUTS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C380ADD2-18B7-B9F3-CA35-4B17E8CCA630}"/>
              </a:ext>
            </a:extLst>
          </p:cNvPr>
          <p:cNvSpPr txBox="1"/>
          <p:nvPr/>
        </p:nvSpPr>
        <p:spPr>
          <a:xfrm>
            <a:off x="5281974" y="5808052"/>
            <a:ext cx="1602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Uroinfekce </a:t>
            </a:r>
          </a:p>
        </p:txBody>
      </p:sp>
    </p:spTree>
    <p:extLst>
      <p:ext uri="{BB962C8B-B14F-4D97-AF65-F5344CB8AC3E}">
        <p14:creationId xmlns:p14="http://schemas.microsoft.com/office/powerpoint/2010/main" val="288709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7C9DC-9992-7F2F-4271-8CEA1505B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89505E-78F5-93CD-BD19-7169A5AA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0" y="99744"/>
            <a:ext cx="11969578" cy="1325563"/>
          </a:xfrm>
        </p:spPr>
        <p:txBody>
          <a:bodyPr>
            <a:normAutofit/>
          </a:bodyPr>
          <a:lstStyle/>
          <a:p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Enuresis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nocturna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sk-SK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intermitentní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noční </a:t>
            </a:r>
            <a:r>
              <a:rPr lang="sk-SK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inkontinence</a:t>
            </a:r>
            <a:r>
              <a:rPr lang="sk-SK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0189B5F6-BD31-0C5C-DA74-423C5D4179C4}"/>
              </a:ext>
            </a:extLst>
          </p:cNvPr>
          <p:cNvSpPr txBox="1"/>
          <p:nvPr/>
        </p:nvSpPr>
        <p:spPr>
          <a:xfrm>
            <a:off x="470145" y="1872739"/>
            <a:ext cx="3648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Monosymptomatická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MNE 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9C70D9A9-28C3-DED2-5BE6-9E4945332D81}"/>
              </a:ext>
            </a:extLst>
          </p:cNvPr>
          <p:cNvSpPr txBox="1"/>
          <p:nvPr/>
        </p:nvSpPr>
        <p:spPr>
          <a:xfrm>
            <a:off x="470145" y="3876236"/>
            <a:ext cx="4377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Non-monosymptomatická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NMNE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103CCDD9-1223-3FF6-C3BE-D9356D9711DA}"/>
              </a:ext>
            </a:extLst>
          </p:cNvPr>
          <p:cNvSpPr txBox="1"/>
          <p:nvPr/>
        </p:nvSpPr>
        <p:spPr>
          <a:xfrm>
            <a:off x="10132541" y="6611779"/>
            <a:ext cx="2059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of PU 2024</a:t>
            </a:r>
          </a:p>
        </p:txBody>
      </p:sp>
      <p:sp>
        <p:nvSpPr>
          <p:cNvPr id="6" name="Pravá zložená zátvorka 5">
            <a:extLst>
              <a:ext uri="{FF2B5EF4-FFF2-40B4-BE49-F238E27FC236}">
                <a16:creationId xmlns:a16="http://schemas.microsoft.com/office/drawing/2014/main" id="{6CB84715-EC81-73F4-2590-5A327B2DF6A7}"/>
              </a:ext>
            </a:extLst>
          </p:cNvPr>
          <p:cNvSpPr/>
          <p:nvPr/>
        </p:nvSpPr>
        <p:spPr>
          <a:xfrm>
            <a:off x="4800525" y="1999044"/>
            <a:ext cx="255373" cy="2092411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C02E7E0-72D2-8E9B-7E97-B025528B7201}"/>
              </a:ext>
            </a:extLst>
          </p:cNvPr>
          <p:cNvSpPr txBox="1"/>
          <p:nvPr/>
        </p:nvSpPr>
        <p:spPr>
          <a:xfrm>
            <a:off x="5008605" y="2242071"/>
            <a:ext cx="4647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PRIMÁRNÍ             -           bez suchého intervalu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356A4EA6-2253-6BF5-9526-B18367453AB1}"/>
              </a:ext>
            </a:extLst>
          </p:cNvPr>
          <p:cNvSpPr txBox="1"/>
          <p:nvPr/>
        </p:nvSpPr>
        <p:spPr>
          <a:xfrm>
            <a:off x="5008605" y="3428167"/>
            <a:ext cx="5105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SEKUNDÁRNÍ       -           recidíva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pomočování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&gt; 6měs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6502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74C1C-4353-CCE3-CB6D-6430683A1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CDCCD6-EABB-1480-9CE9-6939B12D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Prevalence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732C16-A755-4DCB-5C2D-AEC917876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281" y="1560613"/>
            <a:ext cx="11007811" cy="5204081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spontánní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remise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: 14-16% za rok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chlapci :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dívky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2:1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primární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sekundární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2:1   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</a:t>
            </a:r>
            <a:r>
              <a:rPr lang="sk-SK" sz="1800" u="sng" dirty="0" err="1">
                <a:solidFill>
                  <a:schemeClr val="accent1">
                    <a:lumMod val="50000"/>
                  </a:schemeClr>
                </a:solidFill>
              </a:rPr>
              <a:t>sekundární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významný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stresující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faktor napr. rozvod, škola,  šikana,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domácí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násilí...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- psychiatrické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onemocnění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(napr.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schizofrenie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nově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vzniklá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uroinfekce 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centrální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diabetes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insipidus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podkladě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nitrolebního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nádoru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častější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- nižší socioekonomické skupiny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obézní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pacienti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častější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jiné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komorbidity‚ spánkové apnoe, psychologicko-psychiatrické poruchy     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E53D0B86-7BA4-2433-99A1-78DC4DE7B693}"/>
              </a:ext>
            </a:extLst>
          </p:cNvPr>
          <p:cNvSpPr txBox="1"/>
          <p:nvPr/>
        </p:nvSpPr>
        <p:spPr>
          <a:xfrm>
            <a:off x="8092920" y="1027906"/>
            <a:ext cx="360817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  5LET        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12% 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25% </a:t>
            </a:r>
            <a:endParaRPr lang="sk-SK" sz="2400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6 – 13LET         6   -  7% </a:t>
            </a:r>
          </a:p>
          <a:p>
            <a:pPr fontAlgn="base"/>
            <a:r>
              <a:rPr lang="pt-PT" sz="2400" dirty="0">
                <a:solidFill>
                  <a:schemeClr val="accent1">
                    <a:lumMod val="50000"/>
                  </a:schemeClr>
                </a:solidFill>
              </a:rPr>
              <a:t>Teenager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    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1% 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3%</a:t>
            </a:r>
            <a:endParaRPr lang="sk-SK" sz="2400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Dospělí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       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2%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3%</a:t>
            </a:r>
            <a:endParaRPr lang="sk-SK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CF0B0A4-BB0C-4730-A3D4-4EF3AABFE5EF}"/>
              </a:ext>
            </a:extLst>
          </p:cNvPr>
          <p:cNvSpPr txBox="1"/>
          <p:nvPr/>
        </p:nvSpPr>
        <p:spPr>
          <a:xfrm>
            <a:off x="10132541" y="6457890"/>
            <a:ext cx="2059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of PU 2024,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Int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J. Obes. 2013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BDABB364-5B18-4FD9-9B02-87ACD1E047CE}"/>
              </a:ext>
            </a:extLst>
          </p:cNvPr>
          <p:cNvSpPr/>
          <p:nvPr/>
        </p:nvSpPr>
        <p:spPr>
          <a:xfrm>
            <a:off x="9597080" y="881448"/>
            <a:ext cx="1524000" cy="6791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40541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A515-CAD7-BD72-EDDA-D39868AAB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113B6C-653A-AA04-82ED-6D691642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Prevalence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007FF6-0F78-5E40-55DF-A61A8F1E1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281" y="1560613"/>
            <a:ext cx="11007811" cy="5204081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 err="1">
                <a:solidFill>
                  <a:schemeClr val="bg2"/>
                </a:solidFill>
              </a:rPr>
              <a:t>spontánní</a:t>
            </a:r>
            <a:r>
              <a:rPr lang="sk-SK" sz="1800" dirty="0">
                <a:solidFill>
                  <a:schemeClr val="bg2"/>
                </a:solidFill>
              </a:rPr>
              <a:t> </a:t>
            </a:r>
            <a:r>
              <a:rPr lang="sk-SK" sz="1800" dirty="0" err="1">
                <a:solidFill>
                  <a:schemeClr val="bg2"/>
                </a:solidFill>
              </a:rPr>
              <a:t>remise</a:t>
            </a:r>
            <a:r>
              <a:rPr lang="sk-SK" sz="1800" dirty="0">
                <a:solidFill>
                  <a:schemeClr val="bg2"/>
                </a:solidFill>
              </a:rPr>
              <a:t>: 14-16% za rok</a:t>
            </a:r>
            <a:endParaRPr lang="en-US" sz="1800" dirty="0">
              <a:solidFill>
                <a:schemeClr val="bg2"/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>
                <a:solidFill>
                  <a:schemeClr val="bg2"/>
                </a:solidFill>
              </a:rPr>
              <a:t>chlapci : </a:t>
            </a:r>
            <a:r>
              <a:rPr lang="sk-SK" sz="1800" dirty="0" err="1">
                <a:solidFill>
                  <a:schemeClr val="bg2"/>
                </a:solidFill>
              </a:rPr>
              <a:t>dívky</a:t>
            </a:r>
            <a:r>
              <a:rPr lang="sk-SK" sz="1800" dirty="0">
                <a:solidFill>
                  <a:schemeClr val="bg2"/>
                </a:solidFill>
              </a:rPr>
              <a:t>        2:1</a:t>
            </a:r>
            <a:endParaRPr lang="en-US" sz="1800" dirty="0">
              <a:solidFill>
                <a:schemeClr val="bg2"/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 err="1">
                <a:solidFill>
                  <a:schemeClr val="bg2"/>
                </a:solidFill>
              </a:rPr>
              <a:t>primární</a:t>
            </a:r>
            <a:r>
              <a:rPr lang="sk-SK" sz="1800" dirty="0">
                <a:solidFill>
                  <a:schemeClr val="bg2"/>
                </a:solidFill>
              </a:rPr>
              <a:t> </a:t>
            </a:r>
            <a:r>
              <a:rPr lang="sk-SK" sz="1800" dirty="0" err="1">
                <a:solidFill>
                  <a:schemeClr val="bg2"/>
                </a:solidFill>
              </a:rPr>
              <a:t>vs</a:t>
            </a:r>
            <a:r>
              <a:rPr lang="sk-SK" sz="1800" dirty="0">
                <a:solidFill>
                  <a:schemeClr val="bg2"/>
                </a:solidFill>
              </a:rPr>
              <a:t> </a:t>
            </a:r>
            <a:r>
              <a:rPr lang="sk-SK" sz="1800" dirty="0" err="1">
                <a:solidFill>
                  <a:schemeClr val="bg2"/>
                </a:solidFill>
              </a:rPr>
              <a:t>sekundární</a:t>
            </a:r>
            <a:r>
              <a:rPr lang="sk-SK" sz="1800" dirty="0">
                <a:solidFill>
                  <a:schemeClr val="bg2"/>
                </a:solidFill>
              </a:rPr>
              <a:t> 2:1   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bg2"/>
                </a:solidFill>
              </a:rPr>
              <a:t>                            </a:t>
            </a:r>
            <a:r>
              <a:rPr lang="sk-SK" sz="1800" u="sng" dirty="0" err="1">
                <a:solidFill>
                  <a:schemeClr val="bg2"/>
                </a:solidFill>
              </a:rPr>
              <a:t>sekundární</a:t>
            </a:r>
            <a:r>
              <a:rPr lang="sk-SK" sz="1800" dirty="0">
                <a:solidFill>
                  <a:schemeClr val="bg2"/>
                </a:solidFill>
              </a:rPr>
              <a:t> – významný </a:t>
            </a:r>
            <a:r>
              <a:rPr lang="sk-SK" sz="1800" dirty="0" err="1">
                <a:solidFill>
                  <a:schemeClr val="bg2"/>
                </a:solidFill>
              </a:rPr>
              <a:t>stresující</a:t>
            </a:r>
            <a:r>
              <a:rPr lang="sk-SK" sz="1800" dirty="0">
                <a:solidFill>
                  <a:schemeClr val="bg2"/>
                </a:solidFill>
              </a:rPr>
              <a:t> faktor napr. rozvod, škola,  šikana, </a:t>
            </a:r>
            <a:r>
              <a:rPr lang="sk-SK" sz="1800" dirty="0" err="1">
                <a:solidFill>
                  <a:schemeClr val="bg2"/>
                </a:solidFill>
              </a:rPr>
              <a:t>domácí</a:t>
            </a:r>
            <a:r>
              <a:rPr lang="sk-SK" sz="1800" dirty="0">
                <a:solidFill>
                  <a:schemeClr val="bg2"/>
                </a:solidFill>
              </a:rPr>
              <a:t> násilí...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sk-SK" sz="1800" dirty="0">
                <a:solidFill>
                  <a:schemeClr val="bg2"/>
                </a:solidFill>
              </a:rPr>
              <a:t>                                                - psychiatrické </a:t>
            </a:r>
            <a:r>
              <a:rPr lang="sk-SK" sz="1800" dirty="0" err="1">
                <a:solidFill>
                  <a:schemeClr val="bg2"/>
                </a:solidFill>
              </a:rPr>
              <a:t>onemocnění</a:t>
            </a:r>
            <a:r>
              <a:rPr lang="sk-SK" sz="1800" dirty="0">
                <a:solidFill>
                  <a:schemeClr val="bg2"/>
                </a:solidFill>
              </a:rPr>
              <a:t> (napr. </a:t>
            </a:r>
            <a:r>
              <a:rPr lang="sk-SK" sz="1800" dirty="0" err="1">
                <a:solidFill>
                  <a:schemeClr val="bg2"/>
                </a:solidFill>
              </a:rPr>
              <a:t>schizofrenie</a:t>
            </a:r>
            <a:r>
              <a:rPr lang="sk-SK" sz="1800" dirty="0">
                <a:solidFill>
                  <a:schemeClr val="bg2"/>
                </a:solidFill>
              </a:rPr>
              <a:t>)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bg2"/>
                </a:solidFill>
              </a:rPr>
              <a:t>                                                 - </a:t>
            </a:r>
            <a:r>
              <a:rPr lang="sk-SK" sz="1800" dirty="0" err="1">
                <a:solidFill>
                  <a:schemeClr val="bg2"/>
                </a:solidFill>
              </a:rPr>
              <a:t>nově</a:t>
            </a:r>
            <a:r>
              <a:rPr lang="sk-SK" sz="1800" dirty="0">
                <a:solidFill>
                  <a:schemeClr val="bg2"/>
                </a:solidFill>
              </a:rPr>
              <a:t> </a:t>
            </a:r>
            <a:r>
              <a:rPr lang="sk-SK" sz="1800" dirty="0" err="1">
                <a:solidFill>
                  <a:schemeClr val="bg2"/>
                </a:solidFill>
              </a:rPr>
              <a:t>vzniklá</a:t>
            </a:r>
            <a:r>
              <a:rPr lang="sk-SK" sz="1800" dirty="0">
                <a:solidFill>
                  <a:schemeClr val="bg2"/>
                </a:solidFill>
              </a:rPr>
              <a:t> uroinfekce 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bg2"/>
                </a:solidFill>
              </a:rPr>
              <a:t>                                                 - </a:t>
            </a:r>
            <a:r>
              <a:rPr lang="sk-SK" sz="1800" dirty="0" err="1">
                <a:solidFill>
                  <a:schemeClr val="bg2"/>
                </a:solidFill>
              </a:rPr>
              <a:t>centrální</a:t>
            </a:r>
            <a:r>
              <a:rPr lang="sk-SK" sz="1800" dirty="0">
                <a:solidFill>
                  <a:schemeClr val="bg2"/>
                </a:solidFill>
              </a:rPr>
              <a:t> diabetes </a:t>
            </a:r>
            <a:r>
              <a:rPr lang="sk-SK" sz="1800" dirty="0" err="1">
                <a:solidFill>
                  <a:schemeClr val="bg2"/>
                </a:solidFill>
              </a:rPr>
              <a:t>insipidus</a:t>
            </a:r>
            <a:r>
              <a:rPr lang="sk-SK" sz="1800" dirty="0">
                <a:solidFill>
                  <a:schemeClr val="bg2"/>
                </a:solidFill>
              </a:rPr>
              <a:t> na </a:t>
            </a:r>
            <a:r>
              <a:rPr lang="sk-SK" sz="1800" dirty="0" err="1">
                <a:solidFill>
                  <a:schemeClr val="bg2"/>
                </a:solidFill>
              </a:rPr>
              <a:t>podkladě</a:t>
            </a:r>
            <a:r>
              <a:rPr lang="sk-SK" sz="1800" dirty="0">
                <a:solidFill>
                  <a:schemeClr val="bg2"/>
                </a:solidFill>
              </a:rPr>
              <a:t> </a:t>
            </a:r>
            <a:r>
              <a:rPr lang="sk-SK" sz="1800" dirty="0" err="1">
                <a:solidFill>
                  <a:schemeClr val="bg2"/>
                </a:solidFill>
              </a:rPr>
              <a:t>nitrolebního</a:t>
            </a:r>
            <a:r>
              <a:rPr lang="sk-SK" sz="1800" dirty="0">
                <a:solidFill>
                  <a:schemeClr val="bg2"/>
                </a:solidFill>
              </a:rPr>
              <a:t> nádoru</a:t>
            </a:r>
            <a:endParaRPr lang="en-US" sz="1800" dirty="0">
              <a:solidFill>
                <a:schemeClr val="bg2"/>
              </a:solidFill>
            </a:endParaRPr>
          </a:p>
          <a:p>
            <a:pPr marL="342900" indent="-342900" algn="just">
              <a:lnSpc>
                <a:spcPct val="150000"/>
              </a:lnSpc>
              <a:buClr>
                <a:srgbClr val="245590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sk-SK" sz="1800" dirty="0" err="1">
                <a:solidFill>
                  <a:schemeClr val="bg2"/>
                </a:solidFill>
              </a:rPr>
              <a:t>častější</a:t>
            </a:r>
            <a:r>
              <a:rPr lang="sk-SK" sz="1800" dirty="0">
                <a:solidFill>
                  <a:schemeClr val="bg2"/>
                </a:solidFill>
              </a:rPr>
              <a:t> - nižší socioekonomické skupiny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r>
              <a:rPr lang="sk-SK" sz="1800" dirty="0">
                <a:solidFill>
                  <a:schemeClr val="bg2"/>
                </a:solidFill>
              </a:rPr>
              <a:t>                    - </a:t>
            </a:r>
            <a:r>
              <a:rPr lang="sk-SK" sz="1800" dirty="0" err="1">
                <a:solidFill>
                  <a:schemeClr val="bg2"/>
                </a:solidFill>
              </a:rPr>
              <a:t>obézní</a:t>
            </a:r>
            <a:r>
              <a:rPr lang="sk-SK" sz="1800" dirty="0">
                <a:solidFill>
                  <a:schemeClr val="bg2"/>
                </a:solidFill>
              </a:rPr>
              <a:t> pacienti – </a:t>
            </a:r>
            <a:r>
              <a:rPr lang="sk-SK" sz="1800" dirty="0" err="1">
                <a:solidFill>
                  <a:schemeClr val="bg2"/>
                </a:solidFill>
              </a:rPr>
              <a:t>častější</a:t>
            </a:r>
            <a:r>
              <a:rPr lang="sk-SK" sz="1800" dirty="0">
                <a:solidFill>
                  <a:schemeClr val="bg2"/>
                </a:solidFill>
              </a:rPr>
              <a:t> </a:t>
            </a:r>
            <a:r>
              <a:rPr lang="sk-SK" sz="1800" dirty="0" err="1">
                <a:solidFill>
                  <a:schemeClr val="bg2"/>
                </a:solidFill>
              </a:rPr>
              <a:t>jiné</a:t>
            </a:r>
            <a:r>
              <a:rPr lang="sk-SK" sz="1800" dirty="0">
                <a:solidFill>
                  <a:schemeClr val="bg2"/>
                </a:solidFill>
              </a:rPr>
              <a:t> komorbidity ‚ spánkové apnoe, psychologicko-psychiatrické poruchy     </a:t>
            </a:r>
          </a:p>
          <a:p>
            <a:pPr marL="0" indent="0" algn="just">
              <a:lnSpc>
                <a:spcPct val="150000"/>
              </a:lnSpc>
              <a:buClr>
                <a:srgbClr val="245590"/>
              </a:buClr>
              <a:buSzPct val="120000"/>
              <a:buNone/>
              <a:defRPr/>
            </a:pPr>
            <a:endParaRPr lang="en-US" sz="1800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7D8E083-1A15-B6E4-F6A4-2B046363CE06}"/>
              </a:ext>
            </a:extLst>
          </p:cNvPr>
          <p:cNvSpPr txBox="1"/>
          <p:nvPr/>
        </p:nvSpPr>
        <p:spPr>
          <a:xfrm>
            <a:off x="8092920" y="1027906"/>
            <a:ext cx="360817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  5LET   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12% 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25% </a:t>
            </a:r>
            <a:endParaRPr lang="sk-SK" sz="2400" dirty="0">
              <a:solidFill>
                <a:schemeClr val="accent1">
                  <a:lumMod val="75000"/>
                </a:schemeClr>
              </a:solidFill>
            </a:endParaRPr>
          </a:p>
          <a:p>
            <a:pPr fontAlgn="base"/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6 – 13LET         6   -  7% </a:t>
            </a:r>
          </a:p>
          <a:p>
            <a:pPr fontAlgn="base"/>
            <a:r>
              <a:rPr lang="pt-PT" sz="2400" dirty="0">
                <a:solidFill>
                  <a:schemeClr val="accent1">
                    <a:lumMod val="75000"/>
                  </a:schemeClr>
                </a:solidFill>
              </a:rPr>
              <a:t>Teenager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1% 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3%</a:t>
            </a:r>
            <a:endParaRPr lang="sk-SK" sz="2400" dirty="0">
              <a:solidFill>
                <a:schemeClr val="accent1">
                  <a:lumMod val="75000"/>
                </a:schemeClr>
              </a:solidFill>
            </a:endParaRPr>
          </a:p>
          <a:p>
            <a:pPr fontAlgn="base"/>
            <a:r>
              <a:rPr lang="sk-SK" sz="2400" dirty="0" err="1">
                <a:solidFill>
                  <a:schemeClr val="accent1">
                    <a:lumMod val="75000"/>
                  </a:schemeClr>
                </a:solidFill>
              </a:rPr>
              <a:t>Dospělí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       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2%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sk-SK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3%</a:t>
            </a:r>
            <a:endParaRPr lang="sk-SK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E10A460-1376-062F-2805-B9BF1BEC5D65}"/>
              </a:ext>
            </a:extLst>
          </p:cNvPr>
          <p:cNvSpPr txBox="1"/>
          <p:nvPr/>
        </p:nvSpPr>
        <p:spPr>
          <a:xfrm>
            <a:off x="10132541" y="6457890"/>
            <a:ext cx="2059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of PU 2024, </a:t>
            </a:r>
            <a:r>
              <a:rPr lang="sk-SK" sz="1000" i="1" dirty="0" err="1"/>
              <a:t>Int</a:t>
            </a:r>
            <a:r>
              <a:rPr lang="sk-SK" sz="1000" i="1" dirty="0"/>
              <a:t> J. Obes. 2013</a:t>
            </a:r>
            <a:endParaRPr lang="sk-SK" sz="10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6436B912-73C0-F867-DF59-0B3A2CF36A1C}"/>
              </a:ext>
            </a:extLst>
          </p:cNvPr>
          <p:cNvSpPr txBox="1"/>
          <p:nvPr/>
        </p:nvSpPr>
        <p:spPr>
          <a:xfrm>
            <a:off x="1156955" y="3793054"/>
            <a:ext cx="987808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Enuréza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v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dětském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věku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je v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dospělosti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spojována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s vyšším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výskytem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nykturie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hyperaktivního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močového </a:t>
            </a:r>
            <a:r>
              <a:rPr lang="sk-SK" sz="24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171B2875-4100-55DD-F94A-3BD021E2A559}"/>
              </a:ext>
            </a:extLst>
          </p:cNvPr>
          <p:cNvSpPr txBox="1"/>
          <p:nvPr/>
        </p:nvSpPr>
        <p:spPr>
          <a:xfrm>
            <a:off x="9249126" y="4717403"/>
            <a:ext cx="17668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00" i="1" dirty="0" err="1">
                <a:solidFill>
                  <a:schemeClr val="accent1">
                    <a:lumMod val="50000"/>
                  </a:schemeClr>
                </a:solidFill>
              </a:rPr>
              <a:t>Akashi</a:t>
            </a:r>
            <a:r>
              <a:rPr lang="sk-SK" sz="900" i="1" dirty="0">
                <a:solidFill>
                  <a:schemeClr val="accent1">
                    <a:lumMod val="50000"/>
                  </a:schemeClr>
                </a:solidFill>
              </a:rPr>
              <a:t> S. et </a:t>
            </a:r>
            <a:r>
              <a:rPr lang="sk-SK" sz="900" i="1" dirty="0" err="1">
                <a:solidFill>
                  <a:schemeClr val="accent1">
                    <a:lumMod val="50000"/>
                  </a:schemeClr>
                </a:solidFill>
              </a:rPr>
              <a:t>al</a:t>
            </a:r>
            <a:r>
              <a:rPr lang="sk-SK" sz="900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900" i="1" dirty="0" err="1">
                <a:solidFill>
                  <a:schemeClr val="accent1">
                    <a:lumMod val="50000"/>
                  </a:schemeClr>
                </a:solidFill>
              </a:rPr>
              <a:t>Acta</a:t>
            </a:r>
            <a:r>
              <a:rPr lang="sk-SK" sz="9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900" i="1" dirty="0" err="1">
                <a:solidFill>
                  <a:schemeClr val="accent1">
                    <a:lumMod val="50000"/>
                  </a:schemeClr>
                </a:solidFill>
              </a:rPr>
              <a:t>Paediatr</a:t>
            </a:r>
            <a:r>
              <a:rPr lang="sk-SK" sz="900" i="1" dirty="0">
                <a:solidFill>
                  <a:schemeClr val="accent1">
                    <a:lumMod val="50000"/>
                  </a:schemeClr>
                </a:solidFill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1220793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43C6D-C586-B957-1B6A-6CB86154E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B0FC88C-D4C2-0242-3EF6-BD6CBDB4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E9FFB2EF-D105-E9D0-5E4F-A105586CE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rgbClr val="FF0000"/>
                </a:solidFill>
              </a:rPr>
              <a:t>Poruchy spánku – </a:t>
            </a:r>
            <a:r>
              <a:rPr lang="sk-SK" sz="2000" b="1" dirty="0" err="1">
                <a:solidFill>
                  <a:srgbClr val="FF0000"/>
                </a:solidFill>
              </a:rPr>
              <a:t>klíčový</a:t>
            </a:r>
            <a:r>
              <a:rPr lang="sk-SK" sz="2000" b="1" dirty="0">
                <a:solidFill>
                  <a:srgbClr val="FF0000"/>
                </a:solidFill>
              </a:rPr>
              <a:t> faktor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abnormality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5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05D28-97D3-8AD8-0265-9CEC09FA3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2BC148A-12F9-CF0F-A035-6FD271C4A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F619B678-CEC6-00B7-06B9-61521E0E3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68B9A247-2933-E739-99F1-B11608F1E581}"/>
              </a:ext>
            </a:extLst>
          </p:cNvPr>
          <p:cNvSpPr txBox="1"/>
          <p:nvPr/>
        </p:nvSpPr>
        <p:spPr>
          <a:xfrm>
            <a:off x="8147222" y="6513082"/>
            <a:ext cx="404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Ferrara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et al. ,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Pediatric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Uorlogy,Research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and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Practice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 - Study 2023(2019)</a:t>
            </a:r>
          </a:p>
          <a:p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046B8FB8-C6AC-9A61-15F2-3FBDF7C011E1}"/>
              </a:ext>
            </a:extLst>
          </p:cNvPr>
          <p:cNvSpPr txBox="1"/>
          <p:nvPr/>
        </p:nvSpPr>
        <p:spPr>
          <a:xfrm>
            <a:off x="3991555" y="918853"/>
            <a:ext cx="7092563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Poruchy spánku (SD)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relativně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častý problém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25%-50% dětí 3-8rokem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ICSD -6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kategorií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: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insomnia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SDB- poruchy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dýchání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spánku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centrální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poruchy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hypersomnolence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porucha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cirkadiálního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režimu - „spánek-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probuzení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“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pohyby v spánku – neklidný spánek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parasomnia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1377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07513-9937-1568-E7A7-3517186F5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CA30DC0-B4A0-371D-5305-3B357DA22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F6BD7A23-8462-A8E6-DF86-10F9B309C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C2F937C9-7F38-650E-701A-EB8926EC78B0}"/>
              </a:ext>
            </a:extLst>
          </p:cNvPr>
          <p:cNvSpPr txBox="1"/>
          <p:nvPr/>
        </p:nvSpPr>
        <p:spPr>
          <a:xfrm>
            <a:off x="3991555" y="918853"/>
            <a:ext cx="7092563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Poruchy spánku (SD)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relativně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častý problém 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25%-50% dětí 3-8rokem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ICSD -6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kategorií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: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insomnia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SDB-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dýchání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centrální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hypersomnolence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porucha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cirkadiálního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režimu - „spánek-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probuzení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pohyby v spánku – neklidný spánek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parasomnia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DCF342F4-E995-86BB-D2D5-EE5EA282A9BA}"/>
              </a:ext>
            </a:extLst>
          </p:cNvPr>
          <p:cNvSpPr txBox="1"/>
          <p:nvPr/>
        </p:nvSpPr>
        <p:spPr>
          <a:xfrm>
            <a:off x="8147222" y="6513082"/>
            <a:ext cx="404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Ferrara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et al. ,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Pediatric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Uorlogy,Research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and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Practice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 - Study 2023(2019)</a:t>
            </a:r>
          </a:p>
          <a:p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1923D90B-AD0E-5979-6143-36822EE95451}"/>
              </a:ext>
            </a:extLst>
          </p:cNvPr>
          <p:cNvSpPr txBox="1"/>
          <p:nvPr/>
        </p:nvSpPr>
        <p:spPr>
          <a:xfrm>
            <a:off x="3715248" y="1366401"/>
            <a:ext cx="6094674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Prevalence spánkových nemocí u enuretických dětí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chrápání                   13,7 -  47%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neklidný spánek       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- 15,7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%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náměsíčnost                 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23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7%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bruxismus                 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14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7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- 41%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spánkové apnoe              7%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mluvení ze sna               47,3%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B34AC99C-A051-E5FF-5C32-CEB16B780217}"/>
              </a:ext>
            </a:extLst>
          </p:cNvPr>
          <p:cNvSpPr/>
          <p:nvPr/>
        </p:nvSpPr>
        <p:spPr>
          <a:xfrm>
            <a:off x="6162083" y="1913554"/>
            <a:ext cx="457200" cy="31539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D8E17A41-D825-0672-1A3D-3914882D3449}"/>
              </a:ext>
            </a:extLst>
          </p:cNvPr>
          <p:cNvSpPr/>
          <p:nvPr/>
        </p:nvSpPr>
        <p:spPr>
          <a:xfrm>
            <a:off x="5895384" y="3301223"/>
            <a:ext cx="533405" cy="3577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D1597EC3-5B15-6851-20BD-D158286705B1}"/>
              </a:ext>
            </a:extLst>
          </p:cNvPr>
          <p:cNvSpPr/>
          <p:nvPr/>
        </p:nvSpPr>
        <p:spPr>
          <a:xfrm>
            <a:off x="6200189" y="2722665"/>
            <a:ext cx="457200" cy="3593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6496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9C86E-80E1-D3FD-9859-41AF7F5F8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19E42B4-11E6-2A39-EBA1-7858D516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72D87091-CBE0-D74B-0C44-7C921C4BA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8C0B6BA3-1B96-AE28-E969-4128B4598905}"/>
              </a:ext>
            </a:extLst>
          </p:cNvPr>
          <p:cNvSpPr txBox="1"/>
          <p:nvPr/>
        </p:nvSpPr>
        <p:spPr>
          <a:xfrm>
            <a:off x="3991555" y="918853"/>
            <a:ext cx="7092563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Poruchy spánku (SD)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relativně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častý problém 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25%-50% dětí 3-8rokem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ICSD -6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kategorií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: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insomnia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SDB-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dýchání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centrální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hypersomnolence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porucha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cirkadiálního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režimu - „spánek-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probuzení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pohyby v spánku – neklidný spánek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parasomnia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C7C3873A-0768-928B-177B-9386034570E3}"/>
              </a:ext>
            </a:extLst>
          </p:cNvPr>
          <p:cNvSpPr txBox="1"/>
          <p:nvPr/>
        </p:nvSpPr>
        <p:spPr>
          <a:xfrm>
            <a:off x="8147222" y="6513082"/>
            <a:ext cx="404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Ferrara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et al. ,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Pediatric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Uorlogy,Research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and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Practice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 - Study 2023(2019)</a:t>
            </a:r>
          </a:p>
          <a:p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F0048FC0-E108-A23F-F03F-AB896BA7E2C8}"/>
              </a:ext>
            </a:extLst>
          </p:cNvPr>
          <p:cNvSpPr txBox="1"/>
          <p:nvPr/>
        </p:nvSpPr>
        <p:spPr>
          <a:xfrm>
            <a:off x="3715248" y="1366401"/>
            <a:ext cx="609467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Prevalence spánkových nemocí u enuretických dětí 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chrápání                   13,7 -  47%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neklidný spánek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5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- 15,7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náměsíčnost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23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bruxismus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14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- 41%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spánkové apnoe              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mluvení ze sna               47,3%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CA3919A8-C447-5941-126B-C89445826A0C}"/>
              </a:ext>
            </a:extLst>
          </p:cNvPr>
          <p:cNvSpPr txBox="1"/>
          <p:nvPr/>
        </p:nvSpPr>
        <p:spPr>
          <a:xfrm>
            <a:off x="2861144" y="1778192"/>
            <a:ext cx="6346465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Teorie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„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porucha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“ </a:t>
            </a:r>
          </a:p>
          <a:p>
            <a:endParaRPr lang="sk-SK" sz="1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 N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“deep sleepers”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velmi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vysoký prah i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přes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normální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spánkový záznam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polysomnografu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všech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malých dětí fyziologicky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převládající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hluboký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spánek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non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REM fáze v 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první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polovině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tudie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neodhalila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signifikantně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významné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rozdíly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spánkovém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rytmu EEG 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enuretiků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nepomočujících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K pomočení ve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fázi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REM,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pak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hned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„upadá“ do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nonREM</a:t>
            </a:r>
            <a:endParaRPr lang="sk-SK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311DC170-93BE-FCAE-4C9F-61B2F7838D1A}"/>
              </a:ext>
            </a:extLst>
          </p:cNvPr>
          <p:cNvSpPr txBox="1"/>
          <p:nvPr/>
        </p:nvSpPr>
        <p:spPr>
          <a:xfrm>
            <a:off x="545918" y="5615981"/>
            <a:ext cx="1097691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Klasické spánkové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studie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neprokázaly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významnou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odlišnost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makrostruktury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spánku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Nové analýzy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prokázaly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změny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v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mikrostruktře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spánku (CAP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cyklic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alternating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pattern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) –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vyšší prah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endParaRPr lang="sk-SK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758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02864-0052-D636-64A4-EA8CE0FE7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6BA3EEF4-8509-A7FD-33AF-375312407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637BAE89-9C6E-5829-C0BD-204157AD1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C8D88041-7E33-864D-397A-6320F1D32D62}"/>
              </a:ext>
            </a:extLst>
          </p:cNvPr>
          <p:cNvSpPr txBox="1"/>
          <p:nvPr/>
        </p:nvSpPr>
        <p:spPr>
          <a:xfrm>
            <a:off x="3991555" y="918853"/>
            <a:ext cx="7092563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Poruchy spánku (SD)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relativně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častý problém 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25%-50% dětí 3-8rokem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ICSD -6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kategorií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: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insomnia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SDB-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dýchání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centrální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hypersomnolence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porucha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cirkadiálního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režimu - „spánek-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probuzení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pohyby v spánku – neklidný spánek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parasomnia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D7A0B38-2723-B7FB-38D9-06A086BACBEA}"/>
              </a:ext>
            </a:extLst>
          </p:cNvPr>
          <p:cNvSpPr txBox="1"/>
          <p:nvPr/>
        </p:nvSpPr>
        <p:spPr>
          <a:xfrm>
            <a:off x="8147222" y="6513082"/>
            <a:ext cx="404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Ferrara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et al. ,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Pediatric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Uorlogy,Research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and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Practice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 - Study 2023(2019)</a:t>
            </a:r>
          </a:p>
          <a:p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DE4C7657-F7A5-DBEE-4161-3AE83018DC2F}"/>
              </a:ext>
            </a:extLst>
          </p:cNvPr>
          <p:cNvSpPr txBox="1"/>
          <p:nvPr/>
        </p:nvSpPr>
        <p:spPr>
          <a:xfrm>
            <a:off x="3715248" y="1366401"/>
            <a:ext cx="609467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Prevalence spánkových nemocí u enuretických dětí 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chrápání                   13,7 -  47%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neklidný spánek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5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- 15,7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náměsíčnost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23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bruxismus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14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- 41%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spánkové apnoe              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mluvení ze sna               47,3%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2630A5A-375A-3C22-3E49-0B7FCABC2022}"/>
              </a:ext>
            </a:extLst>
          </p:cNvPr>
          <p:cNvSpPr txBox="1"/>
          <p:nvPr/>
        </p:nvSpPr>
        <p:spPr>
          <a:xfrm>
            <a:off x="2861144" y="1778192"/>
            <a:ext cx="6346465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Teorie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„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porucha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endParaRPr lang="sk-SK" sz="18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 N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E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-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“deep sleepers”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velmi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vysoký prah i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přes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normální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spánkový záznam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dle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polysomnografu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všech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malých dětí fyziologicky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převládající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hluboký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spánek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non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REM fáze v prvé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polovině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noci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s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tudie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 neodhalila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signifikantněvýznamné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rozdíly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spánkovém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rytmu EEG 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enuretiků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nepomočujících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se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K pomočení ve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fázi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REM,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pak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hned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„upadá“ do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nonREM</a:t>
            </a:r>
            <a:endParaRPr lang="sk-SK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8CB58600-5675-03A9-B2D8-BA7100B024C1}"/>
              </a:ext>
            </a:extLst>
          </p:cNvPr>
          <p:cNvSpPr txBox="1"/>
          <p:nvPr/>
        </p:nvSpPr>
        <p:spPr>
          <a:xfrm>
            <a:off x="1994453" y="2382063"/>
            <a:ext cx="6094674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Perzistentní OAB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konstantně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ignorace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podnětů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spánku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neefektivní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probouzející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podnět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= ↑ prahu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spuštění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kontrakce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mikci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Obstrukce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dýchacích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Asociace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chrápáním-adenotonsilární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hyertrofií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paradoxní zvýšení prahu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Sekundární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polyurie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– zvýšená produkce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antinatriuretického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peptidu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díky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perzistujícímu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negativnímu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intra-thorakálnemu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tlaku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behěm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apnoické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fáze.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36211577-4A44-9A1C-4915-DEF5337B5DA4}"/>
              </a:ext>
            </a:extLst>
          </p:cNvPr>
          <p:cNvSpPr txBox="1"/>
          <p:nvPr/>
        </p:nvSpPr>
        <p:spPr>
          <a:xfrm>
            <a:off x="545918" y="5615981"/>
            <a:ext cx="10976916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Klasické spánkové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studie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neprokázaly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významnou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odlišnost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makrostruktury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Nové analýzy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prokázaly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změny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v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mikrostruktře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 (CAP –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cyklic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alternating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pattern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) – vyšší prah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676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9B8E3-1A05-A342-D60A-744352FBE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0C14B57-B446-6978-32F0-B06BAB8CF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859DD038-FF79-D64C-F285-3CE8CA0B8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FFB1E8E-C0A1-401A-BF7A-39187C41F46E}"/>
              </a:ext>
            </a:extLst>
          </p:cNvPr>
          <p:cNvSpPr txBox="1"/>
          <p:nvPr/>
        </p:nvSpPr>
        <p:spPr>
          <a:xfrm>
            <a:off x="3991555" y="918853"/>
            <a:ext cx="7092563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Poruchy spánku (SD)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relativně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častý problém 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25%-50% dětí 3-8rokem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ICSD -6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kategorií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: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insomnia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SDB-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dýchání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centrální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hypersomnolence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porucha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cirkadiálního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režimu - „spánek-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probuzení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pohyby v spánku – neklidný spánek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parasomnia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704E2EA6-A508-6304-AF7C-48672520E04E}"/>
              </a:ext>
            </a:extLst>
          </p:cNvPr>
          <p:cNvSpPr txBox="1"/>
          <p:nvPr/>
        </p:nvSpPr>
        <p:spPr>
          <a:xfrm>
            <a:off x="8147222" y="6513082"/>
            <a:ext cx="404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Ferrara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et al. ,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Pediatric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Uorlogy,Research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and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Practice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 - Study 2023(2019)</a:t>
            </a:r>
          </a:p>
          <a:p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3967FA2-A4FB-9A5C-3FC1-35B0615FA3C9}"/>
              </a:ext>
            </a:extLst>
          </p:cNvPr>
          <p:cNvSpPr txBox="1"/>
          <p:nvPr/>
        </p:nvSpPr>
        <p:spPr>
          <a:xfrm>
            <a:off x="3715248" y="1366401"/>
            <a:ext cx="609467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Prevalence spánkových nemocí u enuretických dětí 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chrápání                   13,7 -  47%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neklidný spánek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5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- 15,7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náměsíčnost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23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bruxismus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14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- 41%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spánkové apnoe              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mluvení ze sna               47,3%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9849AE3-76C7-BCD9-868C-FB458B56BD3E}"/>
              </a:ext>
            </a:extLst>
          </p:cNvPr>
          <p:cNvSpPr txBox="1"/>
          <p:nvPr/>
        </p:nvSpPr>
        <p:spPr>
          <a:xfrm>
            <a:off x="2861144" y="1778192"/>
            <a:ext cx="6346465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Teorie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„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porucha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endParaRPr lang="sk-SK" sz="18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 N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E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-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“deep sleepers”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velmi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vysoký prah i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přes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normální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spánkový záznam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dle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polysomnografu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všech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malých dětí fyziologicky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převládající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hluboký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spánek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non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REM fáze v prvé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polovině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noci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s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tudie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 neodhalila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signifikantněvýznamné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rozdíly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spánkovém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rytmu EEG 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enuretiků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nepomočujících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se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K pomočení ve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fázi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REM,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pak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hned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„upadá“ do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nonREM</a:t>
            </a:r>
            <a:endParaRPr lang="sk-SK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DB66ECF-2ECE-34E5-1609-E3825BA40A4F}"/>
              </a:ext>
            </a:extLst>
          </p:cNvPr>
          <p:cNvSpPr txBox="1"/>
          <p:nvPr/>
        </p:nvSpPr>
        <p:spPr>
          <a:xfrm>
            <a:off x="1994453" y="2382063"/>
            <a:ext cx="6094674" cy="2862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Perzistentní OAB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konstantně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 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ignorace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podnětů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spánku 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neefektivní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probouzející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podnět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= ↑ prahu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probuditelnostií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spuštění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kontrakce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mikci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Obstrukce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dýchacích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cest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Asociace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chrápáním-adenotonsilární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hyertrofií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– paradoxní zvýšení prahu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Sekundární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polyurie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– zvýšená produkce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antinatriuretického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peptidu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díky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perzistujícímu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negativnímu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intra-thorakálnemu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tlaku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behěm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apnoické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fáze.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E49DB8F7-41D0-B80D-E4A1-FD2AFA752735}"/>
              </a:ext>
            </a:extLst>
          </p:cNvPr>
          <p:cNvSpPr txBox="1"/>
          <p:nvPr/>
        </p:nvSpPr>
        <p:spPr>
          <a:xfrm>
            <a:off x="545918" y="5615981"/>
            <a:ext cx="10976916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Klasické spánkové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studie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neprokázaly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významnou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odlišnost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makrostruktury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Nové analýzy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prokázaly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změny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v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mikrostruktře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 (CAP –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cyklic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alternating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pattern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) – vyšší prah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280A6E9-7EFD-DBD2-2ACD-7002F94F8F51}"/>
              </a:ext>
            </a:extLst>
          </p:cNvPr>
          <p:cNvSpPr txBox="1"/>
          <p:nvPr/>
        </p:nvSpPr>
        <p:spPr>
          <a:xfrm>
            <a:off x="947047" y="3723155"/>
            <a:ext cx="923041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neefektivní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probouzející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podněty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= ↑ prahu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tzv.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hypotéza diskotékového efektu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88085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BDA5-DB54-C130-6E36-DAA95B57D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BCD5D38-933D-1992-6F4D-55BB115A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0ABBBD6-EF95-ED40-28E1-5AC9C768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5A4A97F9-8B69-5791-984A-1C52748A3723}"/>
              </a:ext>
            </a:extLst>
          </p:cNvPr>
          <p:cNvSpPr txBox="1"/>
          <p:nvPr/>
        </p:nvSpPr>
        <p:spPr>
          <a:xfrm>
            <a:off x="3991555" y="918853"/>
            <a:ext cx="7092563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Poruchy spánku (SD)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relativně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častý problém 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25%-50% dětí 3-8rokem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ICSD -6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kategorií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: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insomnia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SDB-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dýchání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centrální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poruchy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hypersomnolence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porucha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cirkadiálního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režimu - „spánek-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probuzení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pohyby v spánku – neklidný spánek</a:t>
            </a:r>
          </a:p>
          <a:p>
            <a:pPr marL="0" indent="0">
              <a:buNone/>
            </a:pP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parasomnia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4BB017B-18F1-B9EF-9793-191A3DF75E6E}"/>
              </a:ext>
            </a:extLst>
          </p:cNvPr>
          <p:cNvSpPr txBox="1"/>
          <p:nvPr/>
        </p:nvSpPr>
        <p:spPr>
          <a:xfrm>
            <a:off x="8147222" y="6513082"/>
            <a:ext cx="4044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Ferrara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et al. ,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Pediatric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Uorlogy,Research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and </a:t>
            </a:r>
            <a:r>
              <a:rPr lang="sk-SK" sz="1000" i="1" dirty="0" err="1">
                <a:solidFill>
                  <a:schemeClr val="tx2">
                    <a:lumMod val="50000"/>
                  </a:schemeClr>
                </a:solidFill>
              </a:rPr>
              <a:t>Practice</a:t>
            </a:r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 - Study 2023(2019)</a:t>
            </a:r>
          </a:p>
          <a:p>
            <a:r>
              <a:rPr lang="sk-SK" sz="10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F0FED403-EEEF-C61D-CE99-CAA68B8940C8}"/>
              </a:ext>
            </a:extLst>
          </p:cNvPr>
          <p:cNvSpPr txBox="1"/>
          <p:nvPr/>
        </p:nvSpPr>
        <p:spPr>
          <a:xfrm>
            <a:off x="3715248" y="1366401"/>
            <a:ext cx="6094674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Prevalence spánkových nemocí u enuretických dětí 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chrápání                   13,7 -  47%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neklidný spánek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5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- 15,7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náměsíčnost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23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7%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bruxismus                 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14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7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- 41%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spánkové apnoe              7%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mluvení ze sna               47,3%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FDA4C50F-F518-2676-1BDD-2CB8ADD64326}"/>
              </a:ext>
            </a:extLst>
          </p:cNvPr>
          <p:cNvSpPr txBox="1"/>
          <p:nvPr/>
        </p:nvSpPr>
        <p:spPr>
          <a:xfrm>
            <a:off x="2861144" y="1778192"/>
            <a:ext cx="6346465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Teorie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„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porucha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“ </a:t>
            </a:r>
          </a:p>
          <a:p>
            <a:endParaRPr lang="sk-SK" sz="18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 N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E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- </a:t>
            </a:r>
            <a:r>
              <a:rPr lang="en-US" sz="1800" dirty="0">
                <a:solidFill>
                  <a:schemeClr val="bg1">
                    <a:lumMod val="85000"/>
                  </a:schemeClr>
                </a:solidFill>
              </a:rPr>
              <a:t>“deep sleepers”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velmi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vysoký prah i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přes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normální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spánkový záznam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dle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polysomnografu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všech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malých dětí fyziologicky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převládající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hluboký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spánek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non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REM fáze v prvé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polovině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noci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s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tudie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 neodhalila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signifikantněvýznamné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rozdíly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spánkovém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rytmu EEG 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enuretiků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nepomočujících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se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K pomočení ve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fázi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REM,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pak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hned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b="1" dirty="0">
                <a:solidFill>
                  <a:schemeClr val="bg1">
                    <a:lumMod val="85000"/>
                  </a:schemeClr>
                </a:solidFill>
              </a:rPr>
              <a:t> „upadá“ do </a:t>
            </a:r>
            <a:r>
              <a:rPr lang="sk-SK" b="1" dirty="0" err="1">
                <a:solidFill>
                  <a:schemeClr val="bg1">
                    <a:lumMod val="85000"/>
                  </a:schemeClr>
                </a:solidFill>
              </a:rPr>
              <a:t>nonREM</a:t>
            </a:r>
            <a:endParaRPr lang="sk-SK" sz="28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4E8AD1A3-941E-EE02-FE0E-731C0FBD3008}"/>
              </a:ext>
            </a:extLst>
          </p:cNvPr>
          <p:cNvSpPr txBox="1"/>
          <p:nvPr/>
        </p:nvSpPr>
        <p:spPr>
          <a:xfrm>
            <a:off x="1994453" y="2382063"/>
            <a:ext cx="6094674" cy="2862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Perzistentní OAB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konstantně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 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ignorace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podnětů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spánku 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neefektivní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probouzející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podnět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= ↑ prahu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probuditelnostií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spuštění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kontrakce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mikci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Obstrukce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dýchacích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cest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Asociace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chrápáním-adenotonsilární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hyertrofií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– paradoxní zvýšení prahu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Sekundární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polyurie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– zvýšená produkce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antinatriuretického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peptidu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díky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perzistujícímu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negativnímu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intra-thorakálnemu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tlaku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behěm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apnoické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fáze.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DD1A0B-0262-0DEE-BB88-C042CAC9392E}"/>
              </a:ext>
            </a:extLst>
          </p:cNvPr>
          <p:cNvSpPr txBox="1"/>
          <p:nvPr/>
        </p:nvSpPr>
        <p:spPr>
          <a:xfrm>
            <a:off x="545918" y="5615981"/>
            <a:ext cx="10976916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Klasické spánkové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studie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neprokázaly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významnou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odlišnost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makrostruktury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</a:t>
            </a:r>
          </a:p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Nové analýzy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prokázaly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změny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v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mikrostruktře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spánku (CAP –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cyklic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alternating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pattern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) – vyšší prah </a:t>
            </a:r>
            <a:r>
              <a:rPr lang="sk-SK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endParaRPr lang="sk-SK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E498286-6025-7A6A-7A94-39E47117D2D2}"/>
              </a:ext>
            </a:extLst>
          </p:cNvPr>
          <p:cNvSpPr txBox="1"/>
          <p:nvPr/>
        </p:nvSpPr>
        <p:spPr>
          <a:xfrm>
            <a:off x="947047" y="3723155"/>
            <a:ext cx="923041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neefektivní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probouzející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podněty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= ↑ prahu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 </a:t>
            </a:r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tzv.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hypotéza diskotékového efektu</a:t>
            </a:r>
          </a:p>
          <a:p>
            <a:endParaRPr lang="sk-SK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CA3BDFF6-E7EA-5D60-DE51-AC27C169B10E}"/>
              </a:ext>
            </a:extLst>
          </p:cNvPr>
          <p:cNvSpPr txBox="1"/>
          <p:nvPr/>
        </p:nvSpPr>
        <p:spPr>
          <a:xfrm>
            <a:off x="5390985" y="4445158"/>
            <a:ext cx="583162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 noční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enurézou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 1,5x vyšší riziko 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poruchy spánku 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Signifikantní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vliv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na psychický, fyzický 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vývoj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Zlepšením kvality spánku = zlepšení i NE </a:t>
            </a:r>
          </a:p>
        </p:txBody>
      </p:sp>
    </p:spTree>
    <p:extLst>
      <p:ext uri="{BB962C8B-B14F-4D97-AF65-F5344CB8AC3E}">
        <p14:creationId xmlns:p14="http://schemas.microsoft.com/office/powerpoint/2010/main" val="1826687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498E7-6E01-7496-8083-7ABC6EAE0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78985AC-F650-3BAF-4D71-43DC1B7D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D8DBA5B5-1635-F20A-EA89-7B5E772F2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Genetické</a:t>
            </a:r>
          </a:p>
          <a:p>
            <a:endParaRPr lang="sk-SK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Zástupný objekt pre obsah 2">
            <a:extLst>
              <a:ext uri="{FF2B5EF4-FFF2-40B4-BE49-F238E27FC236}">
                <a16:creationId xmlns:a16="http://schemas.microsoft.com/office/drawing/2014/main" id="{35E5F114-E5F2-DB47-B664-2C0A979776CE}"/>
              </a:ext>
            </a:extLst>
          </p:cNvPr>
          <p:cNvSpPr txBox="1">
            <a:spLocks/>
          </p:cNvSpPr>
          <p:nvPr/>
        </p:nvSpPr>
        <p:spPr>
          <a:xfrm>
            <a:off x="5336060" y="1027906"/>
            <a:ext cx="6221627" cy="32900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Riziko enurézy ve vztahu k rodičům 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ani jeden          15%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1 z rodičů         44%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oba z rodičů     77%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locus na 12 a 13ch  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ENUR 1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ENUR 2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F5C31347-712D-5552-6109-E76B9765D59F}"/>
              </a:ext>
            </a:extLst>
          </p:cNvPr>
          <p:cNvSpPr txBox="1"/>
          <p:nvPr/>
        </p:nvSpPr>
        <p:spPr>
          <a:xfrm>
            <a:off x="10392533" y="6455259"/>
            <a:ext cx="1476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Sinha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R, et al., WJN 2016</a:t>
            </a:r>
          </a:p>
        </p:txBody>
      </p:sp>
    </p:spTree>
    <p:extLst>
      <p:ext uri="{BB962C8B-B14F-4D97-AF65-F5344CB8AC3E}">
        <p14:creationId xmlns:p14="http://schemas.microsoft.com/office/powerpoint/2010/main" val="708989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4C8ED-F35D-62AB-86A8-4B5C1CAA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52F6EC0-9191-2150-7092-65EFCB2D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EB6FC2CF-8A80-CB61-17E9-DA5E19862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vývoj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Zástupný objekt pre obsah 2">
            <a:extLst>
              <a:ext uri="{FF2B5EF4-FFF2-40B4-BE49-F238E27FC236}">
                <a16:creationId xmlns:a16="http://schemas.microsoft.com/office/drawing/2014/main" id="{53124D4E-B315-E439-FEF5-864E495EEF86}"/>
              </a:ext>
            </a:extLst>
          </p:cNvPr>
          <p:cNvSpPr txBox="1">
            <a:spLocks/>
          </p:cNvSpPr>
          <p:nvPr/>
        </p:nvSpPr>
        <p:spPr>
          <a:xfrm>
            <a:off x="4055166" y="2867246"/>
            <a:ext cx="7180028" cy="14065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Zpomalený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psychomotorický vývoj je rizikový faktor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Děti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 NE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mají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menší kapacitu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(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funknčí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než anatomickou) bez denní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symptomatologie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↑ hyperaktivita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3" name="TextovéPole 3">
            <a:extLst>
              <a:ext uri="{FF2B5EF4-FFF2-40B4-BE49-F238E27FC236}">
                <a16:creationId xmlns:a16="http://schemas.microsoft.com/office/drawing/2014/main" id="{EEF7AC88-34AD-DB6A-6006-A45BE2B1D07E}"/>
              </a:ext>
            </a:extLst>
          </p:cNvPr>
          <p:cNvSpPr txBox="1"/>
          <p:nvPr/>
        </p:nvSpPr>
        <p:spPr>
          <a:xfrm>
            <a:off x="9817818" y="4408702"/>
            <a:ext cx="1417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Sinha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R et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al.WJN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840668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7ED1C-65DD-52A4-6EF6-826C5C088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CB9F839-EA8F-1B4F-8489-AD4978898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ABEAC790-D4E0-3B03-607E-5D04C7B0F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abnormality „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příčina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vs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následek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“?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17FEE09D-36D2-BF60-A437-6421BB026EF9}"/>
              </a:ext>
            </a:extLst>
          </p:cNvPr>
          <p:cNvSpPr txBox="1"/>
          <p:nvPr/>
        </p:nvSpPr>
        <p:spPr>
          <a:xfrm>
            <a:off x="4469037" y="2652625"/>
            <a:ext cx="7171267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noční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poylurie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&gt;130% EBC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ADH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syntéza v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jádrech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hypothalamu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transport do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neurohypofýzy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sekrece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řídí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osmolalitou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plasmy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objemem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krve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cílové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struktury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bb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sběrných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kanálků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snížené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vylučování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H2O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v noci↓ TK  ↑ hladina ADH 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diuréza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↑TK ( neklidný spánek,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hyperaktivní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.)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Sekundární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enuréza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! noční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polyurie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centrální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diabetes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insipidus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nitrolební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nádor 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B9558AC4-468B-F6EB-B53C-FE59F016E2FD}"/>
              </a:ext>
            </a:extLst>
          </p:cNvPr>
          <p:cNvSpPr txBox="1"/>
          <p:nvPr/>
        </p:nvSpPr>
        <p:spPr>
          <a:xfrm>
            <a:off x="8671192" y="4991727"/>
            <a:ext cx="3149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1" dirty="0">
                <a:solidFill>
                  <a:schemeClr val="accent1">
                    <a:lumMod val="50000"/>
                  </a:schemeClr>
                </a:solidFill>
                <a:effectLst/>
              </a:rPr>
              <a:t>AM Review 23 2015, </a:t>
            </a:r>
            <a:r>
              <a:rPr lang="en-US" sz="1000" b="0" i="1" dirty="0" err="1">
                <a:solidFill>
                  <a:schemeClr val="accent1">
                    <a:lumMod val="50000"/>
                  </a:schemeClr>
                </a:solidFill>
                <a:effectLst/>
              </a:rPr>
              <a:t>Kongresová</a:t>
            </a:r>
            <a:r>
              <a:rPr lang="en-US" sz="1000" b="0" i="1" dirty="0">
                <a:solidFill>
                  <a:schemeClr val="accent1">
                    <a:lumMod val="50000"/>
                  </a:schemeClr>
                </a:solidFill>
                <a:effectLst/>
              </a:rPr>
              <a:t> review, </a:t>
            </a:r>
            <a:r>
              <a:rPr lang="en-US" sz="1000" b="0" i="1" dirty="0" err="1">
                <a:solidFill>
                  <a:schemeClr val="accent1">
                    <a:lumMod val="50000"/>
                  </a:schemeClr>
                </a:solidFill>
                <a:effectLst/>
              </a:rPr>
              <a:t>strana</a:t>
            </a:r>
            <a:r>
              <a:rPr lang="en-US" sz="1000" b="0" i="1" dirty="0">
                <a:solidFill>
                  <a:schemeClr val="accent1">
                    <a:lumMod val="50000"/>
                  </a:schemeClr>
                </a:solidFill>
                <a:effectLst/>
              </a:rPr>
              <a:t> 22 - 25</a:t>
            </a:r>
            <a:endParaRPr lang="sk-SK" sz="10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29AD44C3-C522-EF6E-9DAC-7A1E24F99643}"/>
              </a:ext>
            </a:extLst>
          </p:cNvPr>
          <p:cNvSpPr/>
          <p:nvPr/>
        </p:nvSpPr>
        <p:spPr>
          <a:xfrm>
            <a:off x="4662617" y="942609"/>
            <a:ext cx="6388758" cy="10944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350"/>
          </a:p>
        </p:txBody>
      </p:sp>
      <p:sp>
        <p:nvSpPr>
          <p:cNvPr id="7" name="TextovéPole 8">
            <a:extLst>
              <a:ext uri="{FF2B5EF4-FFF2-40B4-BE49-F238E27FC236}">
                <a16:creationId xmlns:a16="http://schemas.microsoft.com/office/drawing/2014/main" id="{55C253F9-4E15-18A5-44A3-73E0DCD8F03D}"/>
              </a:ext>
            </a:extLst>
          </p:cNvPr>
          <p:cNvSpPr txBox="1"/>
          <p:nvPr/>
        </p:nvSpPr>
        <p:spPr>
          <a:xfrm>
            <a:off x="9884751" y="1695867"/>
            <a:ext cx="952505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750" dirty="0" err="1">
                <a:solidFill>
                  <a:schemeClr val="accent1">
                    <a:lumMod val="50000"/>
                  </a:schemeClr>
                </a:solidFill>
              </a:rPr>
              <a:t>Hjalmas</a:t>
            </a:r>
            <a:r>
              <a:rPr lang="cs-CZ" sz="750" dirty="0">
                <a:solidFill>
                  <a:schemeClr val="accent1">
                    <a:lumMod val="50000"/>
                  </a:schemeClr>
                </a:solidFill>
              </a:rPr>
              <a:t> et al., 1988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3713032-820E-48C9-EB62-A5F313E5A646}"/>
              </a:ext>
            </a:extLst>
          </p:cNvPr>
          <p:cNvSpPr txBox="1"/>
          <p:nvPr/>
        </p:nvSpPr>
        <p:spPr>
          <a:xfrm>
            <a:off x="4796203" y="1145515"/>
            <a:ext cx="61215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Kapacita </a:t>
            </a:r>
            <a:r>
              <a:rPr lang="cs-CZ" sz="28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. (ml) = věk(roky) x 30 + 30</a:t>
            </a:r>
          </a:p>
        </p:txBody>
      </p:sp>
    </p:spTree>
    <p:extLst>
      <p:ext uri="{BB962C8B-B14F-4D97-AF65-F5344CB8AC3E}">
        <p14:creationId xmlns:p14="http://schemas.microsoft.com/office/powerpoint/2010/main" val="240380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718BE-6020-8C49-D9FD-C8F39DB75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EC9FC69-80E9-7E1D-3306-0C973F375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D3AEB215-D154-9B15-1BBF-6BE5786F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Poruchy spánku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Abdnormální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bg1">
                    <a:lumMod val="85000"/>
                  </a:schemeClr>
                </a:solidFill>
              </a:rPr>
              <a:t>sekrece</a:t>
            </a:r>
            <a:r>
              <a:rPr lang="sk-SK" sz="2000" b="1" dirty="0">
                <a:solidFill>
                  <a:schemeClr val="bg1">
                    <a:lumMod val="85000"/>
                  </a:schemeClr>
                </a:solidFill>
              </a:rPr>
              <a:t> ADH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abnormality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C735EF70-7D20-B278-78F1-0932A29AEDB0}"/>
              </a:ext>
            </a:extLst>
          </p:cNvPr>
          <p:cNvSpPr txBox="1">
            <a:spLocks/>
          </p:cNvSpPr>
          <p:nvPr/>
        </p:nvSpPr>
        <p:spPr>
          <a:xfrm>
            <a:off x="5644279" y="3208883"/>
            <a:ext cx="6281531" cy="31030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u 30% dětí s rezistentní enurézou asociace s  psychologickou dysfunkcí (2,8x vyšší výskyt ADHD) </a:t>
            </a:r>
          </a:p>
          <a:p>
            <a:r>
              <a:rPr lang="cs-CZ" sz="2000" dirty="0">
                <a:solidFill>
                  <a:schemeClr val="accent5">
                    <a:lumMod val="50000"/>
                  </a:schemeClr>
                </a:solidFill>
              </a:rPr>
              <a:t>signifikantně vyšší incidence LUTD</a:t>
            </a:r>
          </a:p>
          <a:p>
            <a:endParaRPr lang="cs-CZ" sz="2000" dirty="0">
              <a:solidFill>
                <a:schemeClr val="accent5">
                  <a:lumMod val="50000"/>
                </a:schemeClr>
              </a:solidFill>
              <a:cs typeface="Times New Roman" pitchFamily="18" charset="0"/>
            </a:endParaRPr>
          </a:p>
          <a:p>
            <a:r>
              <a:rPr lang="cs-CZ" sz="2000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mezi pacienty s MNE je 5x více dětí s ADHD než v běžné populaci</a:t>
            </a:r>
          </a:p>
          <a:p>
            <a:r>
              <a:rPr lang="cs-CZ" sz="2000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↑ mokrých nocí → ↓ exekutivních funkcí (↓ autoregulace chování)</a:t>
            </a:r>
            <a:r>
              <a:rPr lang="cs-CZ" sz="2000" i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						</a:t>
            </a:r>
            <a:endParaRPr lang="cs-CZ" sz="20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cs-CZ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ovéPole 3">
            <a:extLst>
              <a:ext uri="{FF2B5EF4-FFF2-40B4-BE49-F238E27FC236}">
                <a16:creationId xmlns:a16="http://schemas.microsoft.com/office/drawing/2014/main" id="{69062AC2-2F23-D92B-006B-AE103CA16F33}"/>
              </a:ext>
            </a:extLst>
          </p:cNvPr>
          <p:cNvSpPr txBox="1"/>
          <p:nvPr/>
        </p:nvSpPr>
        <p:spPr>
          <a:xfrm>
            <a:off x="10222429" y="4285135"/>
            <a:ext cx="1417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>
                <a:solidFill>
                  <a:schemeClr val="accent5">
                    <a:lumMod val="50000"/>
                  </a:schemeClr>
                </a:solidFill>
              </a:rPr>
              <a:t>Sinha</a:t>
            </a:r>
            <a:r>
              <a:rPr lang="cs-CZ" sz="1000" i="1" dirty="0">
                <a:solidFill>
                  <a:schemeClr val="accent5">
                    <a:lumMod val="50000"/>
                  </a:schemeClr>
                </a:solidFill>
              </a:rPr>
              <a:t> R et </a:t>
            </a:r>
            <a:r>
              <a:rPr lang="cs-CZ" sz="1000" i="1" dirty="0" err="1">
                <a:solidFill>
                  <a:schemeClr val="accent5">
                    <a:lumMod val="50000"/>
                  </a:schemeClr>
                </a:solidFill>
              </a:rPr>
              <a:t>al.WJN</a:t>
            </a:r>
            <a:r>
              <a:rPr lang="cs-CZ" sz="1000" i="1" dirty="0">
                <a:solidFill>
                  <a:schemeClr val="accent5">
                    <a:lumMod val="50000"/>
                  </a:schemeClr>
                </a:solidFill>
              </a:rPr>
              <a:t>, 2016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A904EA11-9DCC-8517-1721-824253D84A07}"/>
              </a:ext>
            </a:extLst>
          </p:cNvPr>
          <p:cNvSpPr txBox="1"/>
          <p:nvPr/>
        </p:nvSpPr>
        <p:spPr>
          <a:xfrm>
            <a:off x="9965205" y="5998210"/>
            <a:ext cx="196060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 err="1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Herzeele</a:t>
            </a:r>
            <a:r>
              <a:rPr lang="cs-CZ" sz="1000" i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et al. J </a:t>
            </a:r>
            <a:r>
              <a:rPr lang="cs-CZ" sz="1000" i="1" dirty="0" err="1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Ped</a:t>
            </a:r>
            <a:r>
              <a:rPr lang="cs-CZ" sz="1000" i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cs-CZ" sz="1000" i="1" dirty="0" err="1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Urol</a:t>
            </a:r>
            <a:r>
              <a:rPr lang="cs-CZ" sz="1000" i="1" dirty="0">
                <a:solidFill>
                  <a:schemeClr val="accent5">
                    <a:lumMod val="50000"/>
                  </a:schemeClr>
                </a:solidFill>
                <a:cs typeface="Times New Roman" pitchFamily="18" charset="0"/>
              </a:rPr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val="3605148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D0DE96-CC69-6DD0-8447-322E07F94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Stanovení  diagnózy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20DCA9F-9940-807A-A072-ED5BA5CFB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Anamnéza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Fyzikální vyšetření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Vyšetření moče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USG vyšetření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Cílem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odlišit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MNE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NMNE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jiné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formy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močového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odhalit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jiné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komorbidity ...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sekundární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NE 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92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C21A9-27AE-868C-1FBD-937F1C721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E73877-8E36-E443-B39A-DE63BAB7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Stanovení  diagnózy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6512EFA-3DFE-A3BA-5705-545CB09AB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Anamnéza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Fyzikální vyšetření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Vyšetření moče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USG vyšetření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Cílem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odlišit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MNE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vs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NMNE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jiné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formy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dysfunknce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močového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odhalit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jiné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komorbidity ...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sekundární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NE 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Obrázok 1">
            <a:extLst>
              <a:ext uri="{FF2B5EF4-FFF2-40B4-BE49-F238E27FC236}">
                <a16:creationId xmlns:a16="http://schemas.microsoft.com/office/drawing/2014/main" id="{68A19D9E-A763-EECC-C2E8-06099FD71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055" y="1217694"/>
            <a:ext cx="4581764" cy="3267271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20817983-4243-7394-BE14-7589E43BC53C}"/>
              </a:ext>
            </a:extLst>
          </p:cNvPr>
          <p:cNvSpPr txBox="1"/>
          <p:nvPr/>
        </p:nvSpPr>
        <p:spPr>
          <a:xfrm>
            <a:off x="2267712" y="5120640"/>
            <a:ext cx="898310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hromáždit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dostatek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informací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volbě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první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linie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léčby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spolupráci s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dítětem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a jeho rodinou.</a:t>
            </a:r>
          </a:p>
          <a:p>
            <a:pPr marL="0" indent="0">
              <a:buNone/>
            </a:pP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</a:t>
            </a:r>
          </a:p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je do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léčebného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procesu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aktivně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zapojeno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1922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D572AE-1199-5F8E-A112-23D865E31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Terapie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5323B5-7422-2D70-8DF8-D2A026D2A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Dlouhodobé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potíže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: 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psychologické problémy (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izoloce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v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kolektivu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sebevědomí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deprese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problémy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škole...) 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Stres – pacient, rodina 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Ekonomická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zátěž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96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83752D5-4DF8-12C7-A6F4-4F73BD0FE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Režimová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opatření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pečlivá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diskuse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 rodinou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Aktivní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přístup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&gt; 6let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0B0742FD-79EF-B346-068C-CDDF76A24653}"/>
              </a:ext>
            </a:extLst>
          </p:cNvPr>
          <p:cNvSpPr txBox="1"/>
          <p:nvPr/>
        </p:nvSpPr>
        <p:spPr>
          <a:xfrm>
            <a:off x="10965382" y="6551875"/>
            <a:ext cx="12266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Drlik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M.  MNE 2023 </a:t>
            </a:r>
          </a:p>
        </p:txBody>
      </p:sp>
    </p:spTree>
    <p:extLst>
      <p:ext uri="{BB962C8B-B14F-4D97-AF65-F5344CB8AC3E}">
        <p14:creationId xmlns:p14="http://schemas.microsoft.com/office/powerpoint/2010/main" val="2961806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813C7-863C-0312-D026-9A04652F3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2F5F6D-7953-AB93-DBFF-073EF9DB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95739"/>
          </a:xfrm>
        </p:spPr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Režimová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opatření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297D06B-BA68-DBF4-48F2-F2FBB618B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04" y="1296955"/>
            <a:ext cx="12053596" cy="5374433"/>
          </a:xfrm>
        </p:spPr>
        <p:txBody>
          <a:bodyPr>
            <a:normAutofit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Dostatečný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 pravidelný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příjem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tekutin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převahou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v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dopoledních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hodinách a naopak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omezit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v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pozdní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odpoledne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 večer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Omezit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příjem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slaných 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vysoceproteinových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jídel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nepodávat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pozdní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večeře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=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hyperosmolární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polyurie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Pravidelná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tzv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„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hodinek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“,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nezadržovat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neoddalovat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mikci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Před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spaním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vymočit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ještě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2hod po usnutí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nechat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vymočit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Správná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technika močení ev.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defekace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931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79C2-A3AA-AE93-4A2E-83F7448E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437C2665-4F32-654B-D35C-B9938C320859}"/>
              </a:ext>
            </a:extLst>
          </p:cNvPr>
          <p:cNvSpPr txBox="1"/>
          <p:nvPr/>
        </p:nvSpPr>
        <p:spPr>
          <a:xfrm>
            <a:off x="5986639" y="1103412"/>
            <a:ext cx="75212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002060"/>
                </a:solidFill>
              </a:rPr>
              <a:t>MNE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00988F20-8AD3-5379-09D2-5ACD90B1B40F}"/>
              </a:ext>
            </a:extLst>
          </p:cNvPr>
          <p:cNvSpPr txBox="1"/>
          <p:nvPr/>
        </p:nvSpPr>
        <p:spPr>
          <a:xfrm>
            <a:off x="3313402" y="1893525"/>
            <a:ext cx="86914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002060"/>
                </a:solidFill>
              </a:rPr>
              <a:t>Alarm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3DD4AD21-CCF3-2960-2417-F211FB596848}"/>
              </a:ext>
            </a:extLst>
          </p:cNvPr>
          <p:cNvSpPr txBox="1"/>
          <p:nvPr/>
        </p:nvSpPr>
        <p:spPr>
          <a:xfrm>
            <a:off x="8350707" y="1880738"/>
            <a:ext cx="1715341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002060"/>
                </a:solidFill>
              </a:rPr>
              <a:t>DESMOPRESIN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CD7A73E8-CEC9-5C31-0A2D-92DCC37A30ED}"/>
              </a:ext>
            </a:extLst>
          </p:cNvPr>
          <p:cNvSpPr txBox="1"/>
          <p:nvPr/>
        </p:nvSpPr>
        <p:spPr>
          <a:xfrm>
            <a:off x="5410707" y="3046602"/>
            <a:ext cx="1931298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2000" dirty="0" err="1">
                <a:solidFill>
                  <a:srgbClr val="002060"/>
                </a:solidFill>
              </a:rPr>
              <a:t>Anticholinergika</a:t>
            </a:r>
            <a:r>
              <a:rPr lang="sk-SK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A6AF9486-51AA-21EF-76A7-50E10CDE2D3D}"/>
              </a:ext>
            </a:extLst>
          </p:cNvPr>
          <p:cNvSpPr txBox="1"/>
          <p:nvPr/>
        </p:nvSpPr>
        <p:spPr>
          <a:xfrm>
            <a:off x="5664900" y="5235139"/>
            <a:ext cx="1395609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rgbClr val="002060"/>
                </a:solidFill>
              </a:rPr>
              <a:t>IMIPRAMIN</a:t>
            </a:r>
          </a:p>
        </p:txBody>
      </p: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0403A4BE-F4C2-D0CD-1280-B48E8B6A0D7E}"/>
              </a:ext>
            </a:extLst>
          </p:cNvPr>
          <p:cNvCxnSpPr/>
          <p:nvPr/>
        </p:nvCxnSpPr>
        <p:spPr>
          <a:xfrm flipH="1">
            <a:off x="4258393" y="1458289"/>
            <a:ext cx="1557252" cy="435236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>
            <a:extLst>
              <a:ext uri="{FF2B5EF4-FFF2-40B4-BE49-F238E27FC236}">
                <a16:creationId xmlns:a16="http://schemas.microsoft.com/office/drawing/2014/main" id="{937E48B7-49B1-A8C3-BE68-1C7DDFFB75F0}"/>
              </a:ext>
            </a:extLst>
          </p:cNvPr>
          <p:cNvCxnSpPr/>
          <p:nvPr/>
        </p:nvCxnSpPr>
        <p:spPr>
          <a:xfrm>
            <a:off x="6863650" y="1442341"/>
            <a:ext cx="1647568" cy="296737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ovacia šípka 53">
            <a:extLst>
              <a:ext uri="{FF2B5EF4-FFF2-40B4-BE49-F238E27FC236}">
                <a16:creationId xmlns:a16="http://schemas.microsoft.com/office/drawing/2014/main" id="{2204FAC7-06AD-7B39-6918-04B5CDF5D401}"/>
              </a:ext>
            </a:extLst>
          </p:cNvPr>
          <p:cNvCxnSpPr>
            <a:cxnSpLocks/>
          </p:cNvCxnSpPr>
          <p:nvPr/>
        </p:nvCxnSpPr>
        <p:spPr>
          <a:xfrm>
            <a:off x="6362705" y="3545632"/>
            <a:ext cx="0" cy="1550841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ovná spojovacia šípka 56">
            <a:extLst>
              <a:ext uri="{FF2B5EF4-FFF2-40B4-BE49-F238E27FC236}">
                <a16:creationId xmlns:a16="http://schemas.microsoft.com/office/drawing/2014/main" id="{652F8950-0F49-41D8-7C8C-6BA0E3D870E2}"/>
              </a:ext>
            </a:extLst>
          </p:cNvPr>
          <p:cNvCxnSpPr>
            <a:cxnSpLocks/>
          </p:cNvCxnSpPr>
          <p:nvPr/>
        </p:nvCxnSpPr>
        <p:spPr>
          <a:xfrm>
            <a:off x="6376356" y="1642188"/>
            <a:ext cx="0" cy="127732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lokTextu 23">
            <a:extLst>
              <a:ext uri="{FF2B5EF4-FFF2-40B4-BE49-F238E27FC236}">
                <a16:creationId xmlns:a16="http://schemas.microsoft.com/office/drawing/2014/main" id="{A930863D-779F-4C6A-3899-1F5589DF56D3}"/>
              </a:ext>
            </a:extLst>
          </p:cNvPr>
          <p:cNvSpPr txBox="1"/>
          <p:nvPr/>
        </p:nvSpPr>
        <p:spPr>
          <a:xfrm>
            <a:off x="168462" y="140897"/>
            <a:ext cx="227280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Terapie</a:t>
            </a:r>
            <a:r>
              <a:rPr lang="sk-SK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41F9B273-C7F3-979F-8696-C82A37A20E8A}"/>
              </a:ext>
            </a:extLst>
          </p:cNvPr>
          <p:cNvSpPr txBox="1"/>
          <p:nvPr/>
        </p:nvSpPr>
        <p:spPr>
          <a:xfrm>
            <a:off x="2141132" y="192745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1.Linie </a:t>
            </a:r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297BFD0A-008A-E390-F3DC-0739363A7DFE}"/>
              </a:ext>
            </a:extLst>
          </p:cNvPr>
          <p:cNvSpPr txBox="1"/>
          <p:nvPr/>
        </p:nvSpPr>
        <p:spPr>
          <a:xfrm>
            <a:off x="2141132" y="298442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2.Linie </a:t>
            </a:r>
          </a:p>
        </p:txBody>
      </p:sp>
      <p:sp>
        <p:nvSpPr>
          <p:cNvPr id="50" name="BlokTextu 49">
            <a:extLst>
              <a:ext uri="{FF2B5EF4-FFF2-40B4-BE49-F238E27FC236}">
                <a16:creationId xmlns:a16="http://schemas.microsoft.com/office/drawing/2014/main" id="{C233300C-F56B-2E2B-399E-917E6FD9A6FB}"/>
              </a:ext>
            </a:extLst>
          </p:cNvPr>
          <p:cNvSpPr txBox="1"/>
          <p:nvPr/>
        </p:nvSpPr>
        <p:spPr>
          <a:xfrm>
            <a:off x="2145554" y="5181624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3.Linie </a:t>
            </a:r>
          </a:p>
        </p:txBody>
      </p:sp>
    </p:spTree>
    <p:extLst>
      <p:ext uri="{BB962C8B-B14F-4D97-AF65-F5344CB8AC3E}">
        <p14:creationId xmlns:p14="http://schemas.microsoft.com/office/powerpoint/2010/main" val="2449573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2514-CCFA-8851-A76D-D4BA5C24C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ECA4531F-2064-ABAA-D830-B7202601C73B}"/>
              </a:ext>
            </a:extLst>
          </p:cNvPr>
          <p:cNvSpPr txBox="1"/>
          <p:nvPr/>
        </p:nvSpPr>
        <p:spPr>
          <a:xfrm>
            <a:off x="5986641" y="273511"/>
            <a:ext cx="526106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MNE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06496912-1A5A-93B6-DD7E-5B43FA559AD6}"/>
              </a:ext>
            </a:extLst>
          </p:cNvPr>
          <p:cNvSpPr txBox="1"/>
          <p:nvPr/>
        </p:nvSpPr>
        <p:spPr>
          <a:xfrm>
            <a:off x="3192104" y="708747"/>
            <a:ext cx="595035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Alarm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D5DAD419-66AF-A217-0A48-955ABC9FF657}"/>
              </a:ext>
            </a:extLst>
          </p:cNvPr>
          <p:cNvSpPr txBox="1"/>
          <p:nvPr/>
        </p:nvSpPr>
        <p:spPr>
          <a:xfrm>
            <a:off x="8527989" y="708747"/>
            <a:ext cx="110344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DESMOPRESIN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77869B0-80E0-BEFA-D58A-11923C08347E}"/>
              </a:ext>
            </a:extLst>
          </p:cNvPr>
          <p:cNvSpPr txBox="1"/>
          <p:nvPr/>
        </p:nvSpPr>
        <p:spPr>
          <a:xfrm>
            <a:off x="1634475" y="1223945"/>
            <a:ext cx="1282339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Kontrola 1/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měsíc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4FDCCF4C-F2EE-E271-A062-9B0D14BDB972}"/>
              </a:ext>
            </a:extLst>
          </p:cNvPr>
          <p:cNvSpPr txBox="1"/>
          <p:nvPr/>
        </p:nvSpPr>
        <p:spPr>
          <a:xfrm>
            <a:off x="9092307" y="1198213"/>
            <a:ext cx="2172839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Kontrola  14 dní – úprava dávky 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0E1C547F-98B1-0514-8AE3-8940D28BB439}"/>
              </a:ext>
            </a:extLst>
          </p:cNvPr>
          <p:cNvSpPr txBox="1"/>
          <p:nvPr/>
        </p:nvSpPr>
        <p:spPr>
          <a:xfrm>
            <a:off x="1794455" y="2413453"/>
            <a:ext cx="100880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Efekt terapie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53B5AF59-53AE-E367-8265-DD9242E7824F}"/>
              </a:ext>
            </a:extLst>
          </p:cNvPr>
          <p:cNvSpPr txBox="1"/>
          <p:nvPr/>
        </p:nvSpPr>
        <p:spPr>
          <a:xfrm>
            <a:off x="1695164" y="3492962"/>
            <a:ext cx="1564753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14 suchých nocí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2012F516-D31A-FE6E-6F06-2BF67B66C172}"/>
              </a:ext>
            </a:extLst>
          </p:cNvPr>
          <p:cNvSpPr txBox="1"/>
          <p:nvPr/>
        </p:nvSpPr>
        <p:spPr>
          <a:xfrm>
            <a:off x="1650571" y="4720226"/>
            <a:ext cx="128233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Ukončení terapie </a:t>
            </a:r>
          </a:p>
          <a:p>
            <a:endParaRPr lang="sk-SK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4C2FFBB7-C23F-E82F-5C9E-D93348571501}"/>
              </a:ext>
            </a:extLst>
          </p:cNvPr>
          <p:cNvSpPr txBox="1"/>
          <p:nvPr/>
        </p:nvSpPr>
        <p:spPr>
          <a:xfrm>
            <a:off x="1695165" y="5972551"/>
            <a:ext cx="1292598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Relaps – kontrola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11537BEE-4246-8AAA-74F0-F86C30D9CE8A}"/>
              </a:ext>
            </a:extLst>
          </p:cNvPr>
          <p:cNvSpPr txBox="1"/>
          <p:nvPr/>
        </p:nvSpPr>
        <p:spPr>
          <a:xfrm>
            <a:off x="5723332" y="1828572"/>
            <a:ext cx="105272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zlepšení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1B7FF868-B9ED-26E5-D1B3-9BD1F820EB0D}"/>
              </a:ext>
            </a:extLst>
          </p:cNvPr>
          <p:cNvSpPr txBox="1"/>
          <p:nvPr/>
        </p:nvSpPr>
        <p:spPr>
          <a:xfrm>
            <a:off x="5678315" y="3010696"/>
            <a:ext cx="123008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Anticholinergika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A7787FAF-77F6-0746-23A9-277F7247B915}"/>
              </a:ext>
            </a:extLst>
          </p:cNvPr>
          <p:cNvSpPr txBox="1"/>
          <p:nvPr/>
        </p:nvSpPr>
        <p:spPr>
          <a:xfrm>
            <a:off x="5510774" y="5555509"/>
            <a:ext cx="211288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Desmopresin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+alarm</a:t>
            </a:r>
          </a:p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Desmopresin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+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anticholinergiká</a:t>
            </a:r>
            <a:endParaRPr lang="sk-SK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17270422-0278-5A40-F724-B4F2FB810DF2}"/>
              </a:ext>
            </a:extLst>
          </p:cNvPr>
          <p:cNvSpPr txBox="1"/>
          <p:nvPr/>
        </p:nvSpPr>
        <p:spPr>
          <a:xfrm>
            <a:off x="3983464" y="4720226"/>
            <a:ext cx="192873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zlepšení</a:t>
            </a:r>
          </a:p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Reevaluace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NMNE 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842F1E8F-0794-3795-C5A6-2C99014D624B}"/>
              </a:ext>
            </a:extLst>
          </p:cNvPr>
          <p:cNvSpPr txBox="1"/>
          <p:nvPr/>
        </p:nvSpPr>
        <p:spPr>
          <a:xfrm>
            <a:off x="5886640" y="6402463"/>
            <a:ext cx="92307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IMIPRAMIN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B489A318-A86D-17E4-47B5-A93E7B795C5A}"/>
              </a:ext>
            </a:extLst>
          </p:cNvPr>
          <p:cNvSpPr txBox="1"/>
          <p:nvPr/>
        </p:nvSpPr>
        <p:spPr>
          <a:xfrm>
            <a:off x="9092307" y="2483654"/>
            <a:ext cx="244573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Efekt terapie –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6-8týdnů 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07312A2B-946E-BE24-7756-B972F5A41255}"/>
              </a:ext>
            </a:extLst>
          </p:cNvPr>
          <p:cNvSpPr txBox="1"/>
          <p:nvPr/>
        </p:nvSpPr>
        <p:spPr>
          <a:xfrm>
            <a:off x="9618624" y="3495021"/>
            <a:ext cx="1332737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Suchý po 3měsíce 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A4CDBE7E-8120-BDD4-905C-D9957CF37C93}"/>
              </a:ext>
            </a:extLst>
          </p:cNvPr>
          <p:cNvSpPr txBox="1"/>
          <p:nvPr/>
        </p:nvSpPr>
        <p:spPr>
          <a:xfrm>
            <a:off x="9314728" y="4836067"/>
            <a:ext cx="2350515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Pozvolna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vysadit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mediakaci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obden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C57C7482-ABCF-0141-BB94-6F4C1157162F}"/>
              </a:ext>
            </a:extLst>
          </p:cNvPr>
          <p:cNvSpPr txBox="1"/>
          <p:nvPr/>
        </p:nvSpPr>
        <p:spPr>
          <a:xfrm>
            <a:off x="9899791" y="5900114"/>
            <a:ext cx="1180388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Relaps kontrola </a:t>
            </a:r>
          </a:p>
        </p:txBody>
      </p: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68E8FB3F-B6F7-E942-2A58-830C50141684}"/>
              </a:ext>
            </a:extLst>
          </p:cNvPr>
          <p:cNvCxnSpPr/>
          <p:nvPr/>
        </p:nvCxnSpPr>
        <p:spPr>
          <a:xfrm flipH="1">
            <a:off x="4166080" y="412010"/>
            <a:ext cx="1557252" cy="435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>
            <a:extLst>
              <a:ext uri="{FF2B5EF4-FFF2-40B4-BE49-F238E27FC236}">
                <a16:creationId xmlns:a16="http://schemas.microsoft.com/office/drawing/2014/main" id="{3806234E-4884-2E47-0712-2283B80DAE3C}"/>
              </a:ext>
            </a:extLst>
          </p:cNvPr>
          <p:cNvCxnSpPr/>
          <p:nvPr/>
        </p:nvCxnSpPr>
        <p:spPr>
          <a:xfrm>
            <a:off x="6678620" y="412010"/>
            <a:ext cx="1647568" cy="296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pojnica: zalomená 30">
            <a:extLst>
              <a:ext uri="{FF2B5EF4-FFF2-40B4-BE49-F238E27FC236}">
                <a16:creationId xmlns:a16="http://schemas.microsoft.com/office/drawing/2014/main" id="{16D5CF81-31E6-30D1-B7A9-3BF7BA0C563D}"/>
              </a:ext>
            </a:extLst>
          </p:cNvPr>
          <p:cNvCxnSpPr>
            <a:cxnSpLocks/>
            <a:stCxn id="5" idx="1"/>
            <a:endCxn id="7" idx="3"/>
          </p:cNvCxnSpPr>
          <p:nvPr/>
        </p:nvCxnSpPr>
        <p:spPr>
          <a:xfrm rot="10800000" flipV="1">
            <a:off x="2916814" y="847247"/>
            <a:ext cx="275290" cy="5151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pojnica: zalomená 34">
            <a:extLst>
              <a:ext uri="{FF2B5EF4-FFF2-40B4-BE49-F238E27FC236}">
                <a16:creationId xmlns:a16="http://schemas.microsoft.com/office/drawing/2014/main" id="{DD9F74EB-7EFF-98F6-2791-2919AE9C1FF8}"/>
              </a:ext>
            </a:extLst>
          </p:cNvPr>
          <p:cNvCxnSpPr>
            <a:endCxn id="8" idx="1"/>
          </p:cNvCxnSpPr>
          <p:nvPr/>
        </p:nvCxnSpPr>
        <p:spPr>
          <a:xfrm rot="16200000" flipH="1">
            <a:off x="8760305" y="1004710"/>
            <a:ext cx="350967" cy="3130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>
            <a:extLst>
              <a:ext uri="{FF2B5EF4-FFF2-40B4-BE49-F238E27FC236}">
                <a16:creationId xmlns:a16="http://schemas.microsoft.com/office/drawing/2014/main" id="{233DB6CB-D892-9803-A62D-1BF339ABC558}"/>
              </a:ext>
            </a:extLst>
          </p:cNvPr>
          <p:cNvCxnSpPr/>
          <p:nvPr/>
        </p:nvCxnSpPr>
        <p:spPr>
          <a:xfrm>
            <a:off x="2275644" y="1591565"/>
            <a:ext cx="0" cy="691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ovná spojovacia šípka 37">
            <a:extLst>
              <a:ext uri="{FF2B5EF4-FFF2-40B4-BE49-F238E27FC236}">
                <a16:creationId xmlns:a16="http://schemas.microsoft.com/office/drawing/2014/main" id="{115DA9CB-35E9-4249-4FE0-16352F78BAB9}"/>
              </a:ext>
            </a:extLst>
          </p:cNvPr>
          <p:cNvCxnSpPr>
            <a:cxnSpLocks/>
          </p:cNvCxnSpPr>
          <p:nvPr/>
        </p:nvCxnSpPr>
        <p:spPr>
          <a:xfrm>
            <a:off x="2275644" y="2958439"/>
            <a:ext cx="0" cy="478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ovná spojovacia šípka 40">
            <a:extLst>
              <a:ext uri="{FF2B5EF4-FFF2-40B4-BE49-F238E27FC236}">
                <a16:creationId xmlns:a16="http://schemas.microsoft.com/office/drawing/2014/main" id="{EB383D58-D147-5FC5-1A00-15064F8AAA37}"/>
              </a:ext>
            </a:extLst>
          </p:cNvPr>
          <p:cNvCxnSpPr>
            <a:cxnSpLocks/>
          </p:cNvCxnSpPr>
          <p:nvPr/>
        </p:nvCxnSpPr>
        <p:spPr>
          <a:xfrm>
            <a:off x="2275644" y="3910517"/>
            <a:ext cx="0" cy="745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ovná spojovacia šípka 43">
            <a:extLst>
              <a:ext uri="{FF2B5EF4-FFF2-40B4-BE49-F238E27FC236}">
                <a16:creationId xmlns:a16="http://schemas.microsoft.com/office/drawing/2014/main" id="{884F5522-E44C-5D12-F7FA-C8609E298A95}"/>
              </a:ext>
            </a:extLst>
          </p:cNvPr>
          <p:cNvCxnSpPr>
            <a:cxnSpLocks/>
          </p:cNvCxnSpPr>
          <p:nvPr/>
        </p:nvCxnSpPr>
        <p:spPr>
          <a:xfrm flipH="1">
            <a:off x="2275644" y="5227027"/>
            <a:ext cx="148" cy="673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ovná spojovacia šípka 45">
            <a:extLst>
              <a:ext uri="{FF2B5EF4-FFF2-40B4-BE49-F238E27FC236}">
                <a16:creationId xmlns:a16="http://schemas.microsoft.com/office/drawing/2014/main" id="{2D23F3FC-3407-57A2-C08A-FC9F8700B50E}"/>
              </a:ext>
            </a:extLst>
          </p:cNvPr>
          <p:cNvCxnSpPr>
            <a:cxnSpLocks/>
          </p:cNvCxnSpPr>
          <p:nvPr/>
        </p:nvCxnSpPr>
        <p:spPr>
          <a:xfrm>
            <a:off x="10178726" y="1564792"/>
            <a:ext cx="0" cy="84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ovná spojovacia šípka 47">
            <a:extLst>
              <a:ext uri="{FF2B5EF4-FFF2-40B4-BE49-F238E27FC236}">
                <a16:creationId xmlns:a16="http://schemas.microsoft.com/office/drawing/2014/main" id="{2132FFBB-FAA3-5CD2-6064-D9AB0CB7C4F6}"/>
              </a:ext>
            </a:extLst>
          </p:cNvPr>
          <p:cNvCxnSpPr>
            <a:cxnSpLocks/>
          </p:cNvCxnSpPr>
          <p:nvPr/>
        </p:nvCxnSpPr>
        <p:spPr>
          <a:xfrm>
            <a:off x="10196545" y="3858948"/>
            <a:ext cx="0" cy="84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ovná spojovacia šípka 48">
            <a:extLst>
              <a:ext uri="{FF2B5EF4-FFF2-40B4-BE49-F238E27FC236}">
                <a16:creationId xmlns:a16="http://schemas.microsoft.com/office/drawing/2014/main" id="{BD2F7380-C89C-70E4-EF58-780F11905F11}"/>
              </a:ext>
            </a:extLst>
          </p:cNvPr>
          <p:cNvCxnSpPr>
            <a:cxnSpLocks/>
          </p:cNvCxnSpPr>
          <p:nvPr/>
        </p:nvCxnSpPr>
        <p:spPr>
          <a:xfrm>
            <a:off x="10190108" y="2783998"/>
            <a:ext cx="0" cy="652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ovná spojovacia šípka 51">
            <a:extLst>
              <a:ext uri="{FF2B5EF4-FFF2-40B4-BE49-F238E27FC236}">
                <a16:creationId xmlns:a16="http://schemas.microsoft.com/office/drawing/2014/main" id="{D4F37FAA-FFAF-AE94-47C2-4816FD4B44D0}"/>
              </a:ext>
            </a:extLst>
          </p:cNvPr>
          <p:cNvCxnSpPr>
            <a:cxnSpLocks/>
          </p:cNvCxnSpPr>
          <p:nvPr/>
        </p:nvCxnSpPr>
        <p:spPr>
          <a:xfrm>
            <a:off x="10196545" y="5130232"/>
            <a:ext cx="0" cy="702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ovacia šípka 53">
            <a:extLst>
              <a:ext uri="{FF2B5EF4-FFF2-40B4-BE49-F238E27FC236}">
                <a16:creationId xmlns:a16="http://schemas.microsoft.com/office/drawing/2014/main" id="{DA1A06E3-66E5-EF30-0712-4AEF9BCF4145}"/>
              </a:ext>
            </a:extLst>
          </p:cNvPr>
          <p:cNvCxnSpPr>
            <a:cxnSpLocks/>
          </p:cNvCxnSpPr>
          <p:nvPr/>
        </p:nvCxnSpPr>
        <p:spPr>
          <a:xfrm>
            <a:off x="6348177" y="5928771"/>
            <a:ext cx="0" cy="423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ovná spojovacia šípka 56">
            <a:extLst>
              <a:ext uri="{FF2B5EF4-FFF2-40B4-BE49-F238E27FC236}">
                <a16:creationId xmlns:a16="http://schemas.microsoft.com/office/drawing/2014/main" id="{158CD183-A0C9-4651-AF80-A799E15FC79E}"/>
              </a:ext>
            </a:extLst>
          </p:cNvPr>
          <p:cNvCxnSpPr>
            <a:cxnSpLocks/>
          </p:cNvCxnSpPr>
          <p:nvPr/>
        </p:nvCxnSpPr>
        <p:spPr>
          <a:xfrm>
            <a:off x="6244600" y="2162035"/>
            <a:ext cx="0" cy="84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ovná spojovacia šípka 57">
            <a:extLst>
              <a:ext uri="{FF2B5EF4-FFF2-40B4-BE49-F238E27FC236}">
                <a16:creationId xmlns:a16="http://schemas.microsoft.com/office/drawing/2014/main" id="{68475B48-5867-E73E-55A0-A43EA8879505}"/>
              </a:ext>
            </a:extLst>
          </p:cNvPr>
          <p:cNvCxnSpPr>
            <a:cxnSpLocks/>
          </p:cNvCxnSpPr>
          <p:nvPr/>
        </p:nvCxnSpPr>
        <p:spPr>
          <a:xfrm>
            <a:off x="2976282" y="1377908"/>
            <a:ext cx="2702033" cy="589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ovná spojovacia šípka 64">
            <a:extLst>
              <a:ext uri="{FF2B5EF4-FFF2-40B4-BE49-F238E27FC236}">
                <a16:creationId xmlns:a16="http://schemas.microsoft.com/office/drawing/2014/main" id="{1B51B536-AD40-4CF8-6EC3-A50BC5E39BA3}"/>
              </a:ext>
            </a:extLst>
          </p:cNvPr>
          <p:cNvCxnSpPr>
            <a:stCxn id="14" idx="1"/>
            <a:endCxn id="16" idx="0"/>
          </p:cNvCxnSpPr>
          <p:nvPr/>
        </p:nvCxnSpPr>
        <p:spPr>
          <a:xfrm flipH="1">
            <a:off x="4947831" y="3149196"/>
            <a:ext cx="730484" cy="1571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ovná spojovacia šípka 66">
            <a:extLst>
              <a:ext uri="{FF2B5EF4-FFF2-40B4-BE49-F238E27FC236}">
                <a16:creationId xmlns:a16="http://schemas.microsoft.com/office/drawing/2014/main" id="{717BA27A-C087-531C-6B27-8056D6F0D848}"/>
              </a:ext>
            </a:extLst>
          </p:cNvPr>
          <p:cNvCxnSpPr>
            <a:stCxn id="10" idx="3"/>
            <a:endCxn id="16" idx="0"/>
          </p:cNvCxnSpPr>
          <p:nvPr/>
        </p:nvCxnSpPr>
        <p:spPr>
          <a:xfrm>
            <a:off x="3259917" y="3631462"/>
            <a:ext cx="1687914" cy="1088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ovná spojovacia šípka 68">
            <a:extLst>
              <a:ext uri="{FF2B5EF4-FFF2-40B4-BE49-F238E27FC236}">
                <a16:creationId xmlns:a16="http://schemas.microsoft.com/office/drawing/2014/main" id="{0B05AA71-8782-03B9-7935-C71F519C0331}"/>
              </a:ext>
            </a:extLst>
          </p:cNvPr>
          <p:cNvCxnSpPr/>
          <p:nvPr/>
        </p:nvCxnSpPr>
        <p:spPr>
          <a:xfrm>
            <a:off x="5036188" y="4997225"/>
            <a:ext cx="642127" cy="558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ovná spojovacia šípka 70">
            <a:extLst>
              <a:ext uri="{FF2B5EF4-FFF2-40B4-BE49-F238E27FC236}">
                <a16:creationId xmlns:a16="http://schemas.microsoft.com/office/drawing/2014/main" id="{73FE7EFB-47EF-5B76-2FBB-F02009B247E6}"/>
              </a:ext>
            </a:extLst>
          </p:cNvPr>
          <p:cNvCxnSpPr>
            <a:stCxn id="19" idx="1"/>
            <a:endCxn id="16" idx="3"/>
          </p:cNvCxnSpPr>
          <p:nvPr/>
        </p:nvCxnSpPr>
        <p:spPr>
          <a:xfrm flipH="1">
            <a:off x="5912197" y="3633521"/>
            <a:ext cx="3706427" cy="1317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BlokTextu 2">
            <a:extLst>
              <a:ext uri="{FF2B5EF4-FFF2-40B4-BE49-F238E27FC236}">
                <a16:creationId xmlns:a16="http://schemas.microsoft.com/office/drawing/2014/main" id="{7E351B1F-6C35-343A-37B6-DFB60B04F524}"/>
              </a:ext>
            </a:extLst>
          </p:cNvPr>
          <p:cNvSpPr txBox="1"/>
          <p:nvPr/>
        </p:nvSpPr>
        <p:spPr>
          <a:xfrm>
            <a:off x="1210641" y="609440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AA6B44B-5FAD-472D-2235-D4C50A12D842}"/>
              </a:ext>
            </a:extLst>
          </p:cNvPr>
          <p:cNvSpPr txBox="1"/>
          <p:nvPr/>
        </p:nvSpPr>
        <p:spPr>
          <a:xfrm>
            <a:off x="451733" y="3479326"/>
            <a:ext cx="825675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8-12týdnů</a:t>
            </a:r>
          </a:p>
        </p:txBody>
      </p:sp>
      <p:cxnSp>
        <p:nvCxnSpPr>
          <p:cNvPr id="28" name="Spojnica: zalomená 27">
            <a:extLst>
              <a:ext uri="{FF2B5EF4-FFF2-40B4-BE49-F238E27FC236}">
                <a16:creationId xmlns:a16="http://schemas.microsoft.com/office/drawing/2014/main" id="{734A7DCB-EFD3-ECE1-ED5B-1D937CD7E573}"/>
              </a:ext>
            </a:extLst>
          </p:cNvPr>
          <p:cNvCxnSpPr>
            <a:cxnSpLocks/>
            <a:stCxn id="9" idx="1"/>
            <a:endCxn id="11" idx="1"/>
          </p:cNvCxnSpPr>
          <p:nvPr/>
        </p:nvCxnSpPr>
        <p:spPr>
          <a:xfrm rot="10800000" flipV="1">
            <a:off x="1650571" y="2644285"/>
            <a:ext cx="143884" cy="2306773"/>
          </a:xfrm>
          <a:prstGeom prst="bentConnector3">
            <a:avLst>
              <a:gd name="adj1" fmla="val 258878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98BC9A41-96AB-E3D2-9F86-50285BD3B300}"/>
              </a:ext>
            </a:extLst>
          </p:cNvPr>
          <p:cNvCxnSpPr/>
          <p:nvPr/>
        </p:nvCxnSpPr>
        <p:spPr>
          <a:xfrm flipH="1">
            <a:off x="7101016" y="1989122"/>
            <a:ext cx="27987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lokTextu 26">
            <a:extLst>
              <a:ext uri="{FF2B5EF4-FFF2-40B4-BE49-F238E27FC236}">
                <a16:creationId xmlns:a16="http://schemas.microsoft.com/office/drawing/2014/main" id="{ECEC58EF-38D5-1B3E-41F1-545A232BC2E4}"/>
              </a:ext>
            </a:extLst>
          </p:cNvPr>
          <p:cNvSpPr txBox="1"/>
          <p:nvPr/>
        </p:nvSpPr>
        <p:spPr>
          <a:xfrm>
            <a:off x="7502404" y="1695855"/>
            <a:ext cx="15330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efekt do 3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týdnů</a:t>
            </a:r>
            <a:endParaRPr lang="sk-SK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7A4C23DD-4DC0-D30A-D05E-2D3399BCA672}"/>
              </a:ext>
            </a:extLst>
          </p:cNvPr>
          <p:cNvSpPr txBox="1"/>
          <p:nvPr/>
        </p:nvSpPr>
        <p:spPr>
          <a:xfrm>
            <a:off x="168462" y="140897"/>
            <a:ext cx="227280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Terapie</a:t>
            </a:r>
            <a:r>
              <a:rPr lang="sk-SK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721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E87E-3E17-9FF8-431E-60FEA08EB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C1CE98C5-2B04-B3E9-CDFC-EFBF1A8A5B10}"/>
              </a:ext>
            </a:extLst>
          </p:cNvPr>
          <p:cNvSpPr/>
          <p:nvPr/>
        </p:nvSpPr>
        <p:spPr>
          <a:xfrm>
            <a:off x="3056238" y="74141"/>
            <a:ext cx="6722076" cy="10676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D3DC6F92-B3FD-D45F-BF00-D76E318B0E83}"/>
              </a:ext>
            </a:extLst>
          </p:cNvPr>
          <p:cNvSpPr txBox="1"/>
          <p:nvPr/>
        </p:nvSpPr>
        <p:spPr>
          <a:xfrm>
            <a:off x="1710292" y="448223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1.Linie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A906B480-63B8-3219-71CF-93437CF6AA85}"/>
              </a:ext>
            </a:extLst>
          </p:cNvPr>
          <p:cNvSpPr txBox="1"/>
          <p:nvPr/>
        </p:nvSpPr>
        <p:spPr>
          <a:xfrm>
            <a:off x="5986641" y="273511"/>
            <a:ext cx="526106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/>
              <a:t>MNE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9706E45-8EA0-DB30-76E6-00C5A927216E}"/>
              </a:ext>
            </a:extLst>
          </p:cNvPr>
          <p:cNvSpPr txBox="1"/>
          <p:nvPr/>
        </p:nvSpPr>
        <p:spPr>
          <a:xfrm>
            <a:off x="3192104" y="708747"/>
            <a:ext cx="595035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/>
              <a:t>Alarm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5FCF54C-4C37-53C2-8947-BD1EF8D78A09}"/>
              </a:ext>
            </a:extLst>
          </p:cNvPr>
          <p:cNvSpPr txBox="1"/>
          <p:nvPr/>
        </p:nvSpPr>
        <p:spPr>
          <a:xfrm>
            <a:off x="8527989" y="708747"/>
            <a:ext cx="110344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/>
              <a:t>DESMOPRESIN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33077091-EF46-0206-2E70-5B73FD90BA1A}"/>
              </a:ext>
            </a:extLst>
          </p:cNvPr>
          <p:cNvSpPr txBox="1"/>
          <p:nvPr/>
        </p:nvSpPr>
        <p:spPr>
          <a:xfrm>
            <a:off x="1634475" y="1223945"/>
            <a:ext cx="128233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Kontrola 1/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měsíc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E23841FB-BCFE-6760-FCE3-F3AA97967EB6}"/>
              </a:ext>
            </a:extLst>
          </p:cNvPr>
          <p:cNvSpPr txBox="1"/>
          <p:nvPr/>
        </p:nvSpPr>
        <p:spPr>
          <a:xfrm>
            <a:off x="9092307" y="1198213"/>
            <a:ext cx="217283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Kontrola  14 dní – úprava dávky 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CFEE282-E233-A237-DE22-8A3B8D1999B2}"/>
              </a:ext>
            </a:extLst>
          </p:cNvPr>
          <p:cNvSpPr txBox="1"/>
          <p:nvPr/>
        </p:nvSpPr>
        <p:spPr>
          <a:xfrm>
            <a:off x="1794455" y="2413453"/>
            <a:ext cx="100880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Efekt terapie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59A6E98F-08A1-C6B4-9C86-A6827EAE864B}"/>
              </a:ext>
            </a:extLst>
          </p:cNvPr>
          <p:cNvSpPr txBox="1"/>
          <p:nvPr/>
        </p:nvSpPr>
        <p:spPr>
          <a:xfrm>
            <a:off x="1695164" y="3492962"/>
            <a:ext cx="1564753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14 suchých nocí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A2C84282-2C1E-1711-F257-9AFFFD7C2CA1}"/>
              </a:ext>
            </a:extLst>
          </p:cNvPr>
          <p:cNvSpPr txBox="1"/>
          <p:nvPr/>
        </p:nvSpPr>
        <p:spPr>
          <a:xfrm>
            <a:off x="1650571" y="4720226"/>
            <a:ext cx="1282339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Ukončení terapie </a:t>
            </a:r>
          </a:p>
          <a:p>
            <a:endParaRPr lang="sk-SK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8D60AF7B-FA15-4693-235F-799CAC777740}"/>
              </a:ext>
            </a:extLst>
          </p:cNvPr>
          <p:cNvSpPr txBox="1"/>
          <p:nvPr/>
        </p:nvSpPr>
        <p:spPr>
          <a:xfrm>
            <a:off x="1695165" y="5972551"/>
            <a:ext cx="129259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Relaps – kontrola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AE7811D3-B0C0-CC32-4285-037290D06845}"/>
              </a:ext>
            </a:extLst>
          </p:cNvPr>
          <p:cNvSpPr txBox="1"/>
          <p:nvPr/>
        </p:nvSpPr>
        <p:spPr>
          <a:xfrm>
            <a:off x="5723332" y="1828572"/>
            <a:ext cx="105272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zlepšení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A70DFAA8-B4CB-DE08-4CCF-AF525E874697}"/>
              </a:ext>
            </a:extLst>
          </p:cNvPr>
          <p:cNvSpPr txBox="1"/>
          <p:nvPr/>
        </p:nvSpPr>
        <p:spPr>
          <a:xfrm>
            <a:off x="5678315" y="3010696"/>
            <a:ext cx="123008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Anticholinergika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3FCBE8AE-65F7-3938-ED45-E23536A2F3B7}"/>
              </a:ext>
            </a:extLst>
          </p:cNvPr>
          <p:cNvSpPr txBox="1"/>
          <p:nvPr/>
        </p:nvSpPr>
        <p:spPr>
          <a:xfrm>
            <a:off x="5510774" y="5555509"/>
            <a:ext cx="207762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Desmopresin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+alarm</a:t>
            </a:r>
          </a:p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Desmopresin+anticholinergiká</a:t>
            </a:r>
            <a:endParaRPr lang="sk-SK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4BE706DB-FF23-FE00-101B-B29E7D5B33DA}"/>
              </a:ext>
            </a:extLst>
          </p:cNvPr>
          <p:cNvSpPr txBox="1"/>
          <p:nvPr/>
        </p:nvSpPr>
        <p:spPr>
          <a:xfrm>
            <a:off x="3983464" y="4720226"/>
            <a:ext cx="192873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zlepšení</a:t>
            </a:r>
          </a:p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Reevaluace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vyloučit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NMNE 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53AAC7F5-3662-146A-CD68-FD64E1DA4874}"/>
              </a:ext>
            </a:extLst>
          </p:cNvPr>
          <p:cNvSpPr txBox="1"/>
          <p:nvPr/>
        </p:nvSpPr>
        <p:spPr>
          <a:xfrm>
            <a:off x="5886640" y="6402463"/>
            <a:ext cx="92307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IMIPRAMIN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A90CBF1F-0A05-24B6-3929-565CD49F8E59}"/>
              </a:ext>
            </a:extLst>
          </p:cNvPr>
          <p:cNvSpPr txBox="1"/>
          <p:nvPr/>
        </p:nvSpPr>
        <p:spPr>
          <a:xfrm>
            <a:off x="9092307" y="2483654"/>
            <a:ext cx="244573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Efekt terapie –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6-8týdnů 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F6FC0F20-FE0A-5E10-3054-6CC912C83C64}"/>
              </a:ext>
            </a:extLst>
          </p:cNvPr>
          <p:cNvSpPr txBox="1"/>
          <p:nvPr/>
        </p:nvSpPr>
        <p:spPr>
          <a:xfrm>
            <a:off x="9618624" y="3495021"/>
            <a:ext cx="1332737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Suchý po 3měsíce 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6D77541A-DBCF-87A7-1D68-DD24E88C769C}"/>
              </a:ext>
            </a:extLst>
          </p:cNvPr>
          <p:cNvSpPr txBox="1"/>
          <p:nvPr/>
        </p:nvSpPr>
        <p:spPr>
          <a:xfrm>
            <a:off x="9314728" y="4836067"/>
            <a:ext cx="235051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Pozvolna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vysadit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mediakaci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obden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C852D423-2497-B3C6-4F4A-308CE97E6DA2}"/>
              </a:ext>
            </a:extLst>
          </p:cNvPr>
          <p:cNvSpPr txBox="1"/>
          <p:nvPr/>
        </p:nvSpPr>
        <p:spPr>
          <a:xfrm>
            <a:off x="9899791" y="5900114"/>
            <a:ext cx="118038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Relaps kontrola </a:t>
            </a:r>
          </a:p>
        </p:txBody>
      </p: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E3B68323-E468-3483-C913-FAB612E66140}"/>
              </a:ext>
            </a:extLst>
          </p:cNvPr>
          <p:cNvCxnSpPr/>
          <p:nvPr/>
        </p:nvCxnSpPr>
        <p:spPr>
          <a:xfrm flipH="1">
            <a:off x="4166080" y="412010"/>
            <a:ext cx="1557252" cy="435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>
            <a:extLst>
              <a:ext uri="{FF2B5EF4-FFF2-40B4-BE49-F238E27FC236}">
                <a16:creationId xmlns:a16="http://schemas.microsoft.com/office/drawing/2014/main" id="{A73944C4-4145-128B-CA43-C967F6C0B015}"/>
              </a:ext>
            </a:extLst>
          </p:cNvPr>
          <p:cNvCxnSpPr/>
          <p:nvPr/>
        </p:nvCxnSpPr>
        <p:spPr>
          <a:xfrm>
            <a:off x="6678620" y="412010"/>
            <a:ext cx="1647568" cy="296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pojnica: zalomená 30">
            <a:extLst>
              <a:ext uri="{FF2B5EF4-FFF2-40B4-BE49-F238E27FC236}">
                <a16:creationId xmlns:a16="http://schemas.microsoft.com/office/drawing/2014/main" id="{EA925C55-FB96-3088-20AE-922881D2BCAF}"/>
              </a:ext>
            </a:extLst>
          </p:cNvPr>
          <p:cNvCxnSpPr>
            <a:cxnSpLocks/>
            <a:stCxn id="5" idx="1"/>
            <a:endCxn id="7" idx="3"/>
          </p:cNvCxnSpPr>
          <p:nvPr/>
        </p:nvCxnSpPr>
        <p:spPr>
          <a:xfrm rot="10800000" flipV="1">
            <a:off x="2916814" y="847247"/>
            <a:ext cx="275290" cy="5151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pojnica: zalomená 34">
            <a:extLst>
              <a:ext uri="{FF2B5EF4-FFF2-40B4-BE49-F238E27FC236}">
                <a16:creationId xmlns:a16="http://schemas.microsoft.com/office/drawing/2014/main" id="{A8AE68AA-7986-A99D-05C5-23F050CDB383}"/>
              </a:ext>
            </a:extLst>
          </p:cNvPr>
          <p:cNvCxnSpPr>
            <a:endCxn id="8" idx="1"/>
          </p:cNvCxnSpPr>
          <p:nvPr/>
        </p:nvCxnSpPr>
        <p:spPr>
          <a:xfrm rot="16200000" flipH="1">
            <a:off x="8760305" y="1004710"/>
            <a:ext cx="350967" cy="3130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>
            <a:extLst>
              <a:ext uri="{FF2B5EF4-FFF2-40B4-BE49-F238E27FC236}">
                <a16:creationId xmlns:a16="http://schemas.microsoft.com/office/drawing/2014/main" id="{2C9EFE5F-B865-729A-0F36-38AFD0837C47}"/>
              </a:ext>
            </a:extLst>
          </p:cNvPr>
          <p:cNvCxnSpPr/>
          <p:nvPr/>
        </p:nvCxnSpPr>
        <p:spPr>
          <a:xfrm>
            <a:off x="2275644" y="1591565"/>
            <a:ext cx="0" cy="69197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ovná spojovacia šípka 37">
            <a:extLst>
              <a:ext uri="{FF2B5EF4-FFF2-40B4-BE49-F238E27FC236}">
                <a16:creationId xmlns:a16="http://schemas.microsoft.com/office/drawing/2014/main" id="{0488E759-2DDF-B783-7845-07B0C6F1A7CA}"/>
              </a:ext>
            </a:extLst>
          </p:cNvPr>
          <p:cNvCxnSpPr>
            <a:cxnSpLocks/>
          </p:cNvCxnSpPr>
          <p:nvPr/>
        </p:nvCxnSpPr>
        <p:spPr>
          <a:xfrm>
            <a:off x="2275644" y="2958439"/>
            <a:ext cx="0" cy="47840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ovná spojovacia šípka 40">
            <a:extLst>
              <a:ext uri="{FF2B5EF4-FFF2-40B4-BE49-F238E27FC236}">
                <a16:creationId xmlns:a16="http://schemas.microsoft.com/office/drawing/2014/main" id="{5DC05B17-9A21-DD83-9117-C7301A0B4825}"/>
              </a:ext>
            </a:extLst>
          </p:cNvPr>
          <p:cNvCxnSpPr>
            <a:cxnSpLocks/>
          </p:cNvCxnSpPr>
          <p:nvPr/>
        </p:nvCxnSpPr>
        <p:spPr>
          <a:xfrm>
            <a:off x="2275644" y="3910517"/>
            <a:ext cx="0" cy="74552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ovná spojovacia šípka 43">
            <a:extLst>
              <a:ext uri="{FF2B5EF4-FFF2-40B4-BE49-F238E27FC236}">
                <a16:creationId xmlns:a16="http://schemas.microsoft.com/office/drawing/2014/main" id="{4D4E7C78-D432-09B5-E98F-051B8E314F60}"/>
              </a:ext>
            </a:extLst>
          </p:cNvPr>
          <p:cNvCxnSpPr>
            <a:cxnSpLocks/>
          </p:cNvCxnSpPr>
          <p:nvPr/>
        </p:nvCxnSpPr>
        <p:spPr>
          <a:xfrm flipH="1">
            <a:off x="2275644" y="5227027"/>
            <a:ext cx="148" cy="67308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ovná spojovacia šípka 45">
            <a:extLst>
              <a:ext uri="{FF2B5EF4-FFF2-40B4-BE49-F238E27FC236}">
                <a16:creationId xmlns:a16="http://schemas.microsoft.com/office/drawing/2014/main" id="{4411E6C3-3E0F-C2C8-E7F3-6DBCC772FB72}"/>
              </a:ext>
            </a:extLst>
          </p:cNvPr>
          <p:cNvCxnSpPr>
            <a:cxnSpLocks/>
          </p:cNvCxnSpPr>
          <p:nvPr/>
        </p:nvCxnSpPr>
        <p:spPr>
          <a:xfrm>
            <a:off x="10178726" y="1564792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ovná spojovacia šípka 47">
            <a:extLst>
              <a:ext uri="{FF2B5EF4-FFF2-40B4-BE49-F238E27FC236}">
                <a16:creationId xmlns:a16="http://schemas.microsoft.com/office/drawing/2014/main" id="{EC4AEE7B-A32B-07C3-CCBA-DB33B1B9CC17}"/>
              </a:ext>
            </a:extLst>
          </p:cNvPr>
          <p:cNvCxnSpPr>
            <a:cxnSpLocks/>
          </p:cNvCxnSpPr>
          <p:nvPr/>
        </p:nvCxnSpPr>
        <p:spPr>
          <a:xfrm>
            <a:off x="10196545" y="3858948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ovná spojovacia šípka 48">
            <a:extLst>
              <a:ext uri="{FF2B5EF4-FFF2-40B4-BE49-F238E27FC236}">
                <a16:creationId xmlns:a16="http://schemas.microsoft.com/office/drawing/2014/main" id="{045AEFE2-FB99-6CF9-8711-61BE00FFE3A7}"/>
              </a:ext>
            </a:extLst>
          </p:cNvPr>
          <p:cNvCxnSpPr>
            <a:cxnSpLocks/>
          </p:cNvCxnSpPr>
          <p:nvPr/>
        </p:nvCxnSpPr>
        <p:spPr>
          <a:xfrm>
            <a:off x="10190108" y="2783998"/>
            <a:ext cx="0" cy="65284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ovná spojovacia šípka 51">
            <a:extLst>
              <a:ext uri="{FF2B5EF4-FFF2-40B4-BE49-F238E27FC236}">
                <a16:creationId xmlns:a16="http://schemas.microsoft.com/office/drawing/2014/main" id="{BD7E00B3-51B4-D577-B1E8-CD5677C0D5F3}"/>
              </a:ext>
            </a:extLst>
          </p:cNvPr>
          <p:cNvCxnSpPr>
            <a:cxnSpLocks/>
          </p:cNvCxnSpPr>
          <p:nvPr/>
        </p:nvCxnSpPr>
        <p:spPr>
          <a:xfrm>
            <a:off x="10196545" y="5130232"/>
            <a:ext cx="0" cy="70227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ovacia šípka 53">
            <a:extLst>
              <a:ext uri="{FF2B5EF4-FFF2-40B4-BE49-F238E27FC236}">
                <a16:creationId xmlns:a16="http://schemas.microsoft.com/office/drawing/2014/main" id="{FC834AEA-325C-E787-648B-B0E6E1D53D05}"/>
              </a:ext>
            </a:extLst>
          </p:cNvPr>
          <p:cNvCxnSpPr>
            <a:cxnSpLocks/>
          </p:cNvCxnSpPr>
          <p:nvPr/>
        </p:nvCxnSpPr>
        <p:spPr>
          <a:xfrm>
            <a:off x="6348177" y="5928771"/>
            <a:ext cx="0" cy="42355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ovná spojovacia šípka 56">
            <a:extLst>
              <a:ext uri="{FF2B5EF4-FFF2-40B4-BE49-F238E27FC236}">
                <a16:creationId xmlns:a16="http://schemas.microsoft.com/office/drawing/2014/main" id="{1F4114E2-989F-4FC7-A06C-8B5CB4474BEF}"/>
              </a:ext>
            </a:extLst>
          </p:cNvPr>
          <p:cNvCxnSpPr>
            <a:cxnSpLocks/>
          </p:cNvCxnSpPr>
          <p:nvPr/>
        </p:nvCxnSpPr>
        <p:spPr>
          <a:xfrm>
            <a:off x="6244600" y="2162035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ovná spojovacia šípka 57">
            <a:extLst>
              <a:ext uri="{FF2B5EF4-FFF2-40B4-BE49-F238E27FC236}">
                <a16:creationId xmlns:a16="http://schemas.microsoft.com/office/drawing/2014/main" id="{7C8E70D3-C594-4B45-1C84-1F5A7B399049}"/>
              </a:ext>
            </a:extLst>
          </p:cNvPr>
          <p:cNvCxnSpPr>
            <a:cxnSpLocks/>
          </p:cNvCxnSpPr>
          <p:nvPr/>
        </p:nvCxnSpPr>
        <p:spPr>
          <a:xfrm>
            <a:off x="2976282" y="1377908"/>
            <a:ext cx="2702033" cy="58916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ovná spojovacia šípka 64">
            <a:extLst>
              <a:ext uri="{FF2B5EF4-FFF2-40B4-BE49-F238E27FC236}">
                <a16:creationId xmlns:a16="http://schemas.microsoft.com/office/drawing/2014/main" id="{AD7F6551-EBC4-FEB7-229B-75AF51DB9B02}"/>
              </a:ext>
            </a:extLst>
          </p:cNvPr>
          <p:cNvCxnSpPr>
            <a:stCxn id="14" idx="1"/>
            <a:endCxn id="16" idx="0"/>
          </p:cNvCxnSpPr>
          <p:nvPr/>
        </p:nvCxnSpPr>
        <p:spPr>
          <a:xfrm flipH="1">
            <a:off x="4947831" y="3149196"/>
            <a:ext cx="730484" cy="157103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ovná spojovacia šípka 66">
            <a:extLst>
              <a:ext uri="{FF2B5EF4-FFF2-40B4-BE49-F238E27FC236}">
                <a16:creationId xmlns:a16="http://schemas.microsoft.com/office/drawing/2014/main" id="{A688689C-7DE9-CC76-A08E-876E9B7D1B84}"/>
              </a:ext>
            </a:extLst>
          </p:cNvPr>
          <p:cNvCxnSpPr>
            <a:stCxn id="10" idx="3"/>
            <a:endCxn id="16" idx="0"/>
          </p:cNvCxnSpPr>
          <p:nvPr/>
        </p:nvCxnSpPr>
        <p:spPr>
          <a:xfrm>
            <a:off x="3259917" y="3631462"/>
            <a:ext cx="1687914" cy="108876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ovná spojovacia šípka 68">
            <a:extLst>
              <a:ext uri="{FF2B5EF4-FFF2-40B4-BE49-F238E27FC236}">
                <a16:creationId xmlns:a16="http://schemas.microsoft.com/office/drawing/2014/main" id="{2178EA0E-4F61-B617-CBD1-79F02073DF2F}"/>
              </a:ext>
            </a:extLst>
          </p:cNvPr>
          <p:cNvCxnSpPr/>
          <p:nvPr/>
        </p:nvCxnSpPr>
        <p:spPr>
          <a:xfrm>
            <a:off x="5036188" y="4997225"/>
            <a:ext cx="642127" cy="55828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ovná spojovacia šípka 70">
            <a:extLst>
              <a:ext uri="{FF2B5EF4-FFF2-40B4-BE49-F238E27FC236}">
                <a16:creationId xmlns:a16="http://schemas.microsoft.com/office/drawing/2014/main" id="{82A69496-73D1-1E24-6D68-1DB5396642E5}"/>
              </a:ext>
            </a:extLst>
          </p:cNvPr>
          <p:cNvCxnSpPr>
            <a:stCxn id="19" idx="1"/>
            <a:endCxn id="16" idx="3"/>
          </p:cNvCxnSpPr>
          <p:nvPr/>
        </p:nvCxnSpPr>
        <p:spPr>
          <a:xfrm flipH="1">
            <a:off x="5912197" y="3633521"/>
            <a:ext cx="3706427" cy="1317538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BlokTextu 2">
            <a:extLst>
              <a:ext uri="{FF2B5EF4-FFF2-40B4-BE49-F238E27FC236}">
                <a16:creationId xmlns:a16="http://schemas.microsoft.com/office/drawing/2014/main" id="{67F660E8-A496-C456-4755-95E93B8EF589}"/>
              </a:ext>
            </a:extLst>
          </p:cNvPr>
          <p:cNvSpPr txBox="1"/>
          <p:nvPr/>
        </p:nvSpPr>
        <p:spPr>
          <a:xfrm>
            <a:off x="1210641" y="6094400"/>
            <a:ext cx="58381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20%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43A2BB5B-FC3F-54F6-D114-A760EC4C012F}"/>
              </a:ext>
            </a:extLst>
          </p:cNvPr>
          <p:cNvSpPr txBox="1"/>
          <p:nvPr/>
        </p:nvSpPr>
        <p:spPr>
          <a:xfrm>
            <a:off x="451733" y="3479326"/>
            <a:ext cx="82567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8-12týdnů</a:t>
            </a:r>
          </a:p>
        </p:txBody>
      </p:sp>
      <p:cxnSp>
        <p:nvCxnSpPr>
          <p:cNvPr id="28" name="Spojnica: zalomená 27">
            <a:extLst>
              <a:ext uri="{FF2B5EF4-FFF2-40B4-BE49-F238E27FC236}">
                <a16:creationId xmlns:a16="http://schemas.microsoft.com/office/drawing/2014/main" id="{13B30FEA-3AF1-2D0A-0B4A-43CACBCE11EB}"/>
              </a:ext>
            </a:extLst>
          </p:cNvPr>
          <p:cNvCxnSpPr>
            <a:cxnSpLocks/>
            <a:stCxn id="9" idx="1"/>
            <a:endCxn id="11" idx="1"/>
          </p:cNvCxnSpPr>
          <p:nvPr/>
        </p:nvCxnSpPr>
        <p:spPr>
          <a:xfrm rot="10800000" flipV="1">
            <a:off x="1650571" y="2644285"/>
            <a:ext cx="143884" cy="2306773"/>
          </a:xfrm>
          <a:prstGeom prst="bentConnector3">
            <a:avLst>
              <a:gd name="adj1" fmla="val 258878"/>
            </a:avLst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AE4825FC-F5A6-1157-3729-F2C568160D77}"/>
              </a:ext>
            </a:extLst>
          </p:cNvPr>
          <p:cNvCxnSpPr/>
          <p:nvPr/>
        </p:nvCxnSpPr>
        <p:spPr>
          <a:xfrm flipH="1">
            <a:off x="7101016" y="1989122"/>
            <a:ext cx="279877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lokTextu 26">
            <a:extLst>
              <a:ext uri="{FF2B5EF4-FFF2-40B4-BE49-F238E27FC236}">
                <a16:creationId xmlns:a16="http://schemas.microsoft.com/office/drawing/2014/main" id="{F1BA12DB-1690-2BFC-A808-8B6FEEE3ED5F}"/>
              </a:ext>
            </a:extLst>
          </p:cNvPr>
          <p:cNvSpPr txBox="1"/>
          <p:nvPr/>
        </p:nvSpPr>
        <p:spPr>
          <a:xfrm>
            <a:off x="7502404" y="1695855"/>
            <a:ext cx="153304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efekt do 3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týdnů</a:t>
            </a:r>
            <a:endParaRPr lang="sk-SK" sz="1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98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5B2E6-DA18-C69E-48AF-BB6FB39C3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AE45300-093E-F105-B93A-A8267443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Etiologie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9A2AC33D-EDF3-3CFD-61A2-E367C87A8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dirty="0">
                <a:solidFill>
                  <a:srgbClr val="FF0000"/>
                </a:solidFill>
              </a:rPr>
              <a:t>Poruchy spánku – </a:t>
            </a:r>
            <a:r>
              <a:rPr lang="sk-SK" sz="2000" b="1" dirty="0" err="1">
                <a:solidFill>
                  <a:srgbClr val="FF0000"/>
                </a:solidFill>
              </a:rPr>
              <a:t>klíčový</a:t>
            </a:r>
            <a:r>
              <a:rPr lang="sk-SK" sz="2000" b="1" dirty="0">
                <a:solidFill>
                  <a:srgbClr val="FF0000"/>
                </a:solidFill>
              </a:rPr>
              <a:t> faktor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Genetické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Opožděný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vývjoj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rgbClr val="FF0000"/>
                </a:solidFill>
              </a:rPr>
              <a:t>Abdnormální</a:t>
            </a:r>
            <a:r>
              <a:rPr lang="sk-SK" sz="2000" b="1" dirty="0">
                <a:solidFill>
                  <a:srgbClr val="FF0000"/>
                </a:solidFill>
              </a:rPr>
              <a:t> </a:t>
            </a:r>
            <a:r>
              <a:rPr lang="sk-SK" sz="2000" b="1" dirty="0" err="1">
                <a:solidFill>
                  <a:srgbClr val="FF0000"/>
                </a:solidFill>
              </a:rPr>
              <a:t>sekrece</a:t>
            </a:r>
            <a:r>
              <a:rPr lang="sk-SK" sz="2000" b="1" dirty="0">
                <a:solidFill>
                  <a:srgbClr val="FF0000"/>
                </a:solidFill>
              </a:rPr>
              <a:t> ADH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Psychologické a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abnormality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549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6BA9A-8ACA-EF1E-A0FE-AE3211FE8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536B7D-2754-27EF-DD1C-01338CCDB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74" y="62741"/>
            <a:ext cx="11379200" cy="1325563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Desmopresin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analog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Antidiuretického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hormonu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245B25-2CDB-AB90-48B2-53E5379F1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95" y="1189521"/>
            <a:ext cx="11541210" cy="5605738"/>
          </a:xfrm>
        </p:spPr>
        <p:txBody>
          <a:bodyPr>
            <a:noAutofit/>
          </a:bodyPr>
          <a:lstStyle/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Lyofilizát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Minirin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Melt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– bezpečná forma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dodržovánní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režimu</a:t>
            </a:r>
          </a:p>
          <a:p>
            <a:r>
              <a:rPr lang="sk-SK" sz="1800" u="sng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Normální</a:t>
            </a:r>
            <a:r>
              <a:rPr lang="sk-SK" sz="1800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kapacita </a:t>
            </a:r>
            <a:r>
              <a:rPr lang="sk-SK" sz="1800" u="sng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m.m.a</a:t>
            </a:r>
            <a:r>
              <a:rPr lang="sk-SK" sz="1800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noční </a:t>
            </a:r>
            <a:r>
              <a:rPr lang="sk-SK" sz="1800" u="sng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polyurie</a:t>
            </a:r>
            <a:r>
              <a:rPr lang="sk-SK" sz="1800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(&gt;130% EBC...100%EBC)</a:t>
            </a:r>
          </a:p>
          <a:p>
            <a:r>
              <a:rPr lang="sk-SK" sz="1800" dirty="0" err="1">
                <a:solidFill>
                  <a:srgbClr val="FF0000"/>
                </a:solidFill>
              </a:rPr>
              <a:t>Velmi</a:t>
            </a:r>
            <a:r>
              <a:rPr lang="sk-SK" sz="1800" dirty="0">
                <a:solidFill>
                  <a:srgbClr val="FF0000"/>
                </a:solidFill>
              </a:rPr>
              <a:t>  </a:t>
            </a:r>
            <a:r>
              <a:rPr lang="sk-SK" sz="1800" dirty="0" err="1">
                <a:solidFill>
                  <a:srgbClr val="FF0000"/>
                </a:solidFill>
              </a:rPr>
              <a:t>přísný</a:t>
            </a:r>
            <a:r>
              <a:rPr lang="sk-SK" sz="1800" dirty="0">
                <a:solidFill>
                  <a:srgbClr val="FF0000"/>
                </a:solidFill>
              </a:rPr>
              <a:t> režim </a:t>
            </a:r>
            <a:r>
              <a:rPr lang="sk-SK" sz="1800" dirty="0" err="1">
                <a:solidFill>
                  <a:srgbClr val="FF0000"/>
                </a:solidFill>
              </a:rPr>
              <a:t>pečlivá</a:t>
            </a:r>
            <a:r>
              <a:rPr lang="sk-SK" sz="1800" dirty="0">
                <a:solidFill>
                  <a:srgbClr val="FF0000"/>
                </a:solidFill>
              </a:rPr>
              <a:t> </a:t>
            </a:r>
            <a:r>
              <a:rPr lang="sk-SK" sz="1800" dirty="0" err="1">
                <a:solidFill>
                  <a:srgbClr val="FF0000"/>
                </a:solidFill>
              </a:rPr>
              <a:t>edukace</a:t>
            </a:r>
            <a:r>
              <a:rPr lang="sk-SK" sz="1800" dirty="0">
                <a:solidFill>
                  <a:srgbClr val="FF0000"/>
                </a:solidFill>
              </a:rPr>
              <a:t> rodiny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1hod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před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spaním pod jazyk(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nekousat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nepolykat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2hod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před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spaním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již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žádný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p.o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příjem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tekutin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              CAVE: max 200 ml na noc, riziko </a:t>
            </a:r>
            <a:r>
              <a:rPr lang="cs-CZ" sz="18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hyponatrémie</a:t>
            </a:r>
            <a:r>
              <a:rPr lang="cs-CZ" sz="18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u excesivního pití</a:t>
            </a:r>
          </a:p>
          <a:p>
            <a:pPr marL="0" indent="0">
              <a:buNone/>
            </a:pP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Úvodní dávka 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120µg –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ne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60µg!!!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dobrém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efektu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ev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snížit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na 60µg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nedostatečném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navýšit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na 240µg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prodloužení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efektu- pomočení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v.s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 v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ranních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hodinách)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ukončit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jestliže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efekt do  3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týdnů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Léčba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8-12týdnů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pak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pozvolna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vysadit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ob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den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relapsu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pokračovat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reevaluace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á 2měs.)</a:t>
            </a:r>
          </a:p>
          <a:p>
            <a:r>
              <a:rPr lang="cs-CZ" sz="18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30% plný, 40% částečný</a:t>
            </a:r>
            <a:r>
              <a:rPr lang="cs-CZ" sz="18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, 30% žádný efekt (LE </a:t>
            </a:r>
            <a:r>
              <a:rPr lang="cs-CZ" sz="18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Ia</a:t>
            </a:r>
            <a:r>
              <a:rPr lang="cs-CZ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)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9C74085-2860-E503-DE51-C3849D04E901}"/>
              </a:ext>
            </a:extLst>
          </p:cNvPr>
          <p:cNvSpPr txBox="1"/>
          <p:nvPr/>
        </p:nvSpPr>
        <p:spPr>
          <a:xfrm>
            <a:off x="10306037" y="6177988"/>
            <a:ext cx="1773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>
                <a:cs typeface="Times New Roman" pitchFamily="18" charset="0"/>
              </a:rPr>
              <a:t>ICCS 2020, </a:t>
            </a:r>
            <a:r>
              <a:rPr lang="cs-CZ" sz="1000" i="1" dirty="0" err="1">
                <a:cs typeface="Times New Roman" pitchFamily="18" charset="0"/>
              </a:rPr>
              <a:t>Guidelines</a:t>
            </a:r>
            <a:r>
              <a:rPr lang="cs-CZ" sz="1000" i="1" dirty="0">
                <a:cs typeface="Times New Roman" pitchFamily="18" charset="0"/>
              </a:rPr>
              <a:t> </a:t>
            </a:r>
            <a:r>
              <a:rPr lang="cs-CZ" sz="1000" i="1" dirty="0" err="1">
                <a:cs typeface="Times New Roman" pitchFamily="18" charset="0"/>
              </a:rPr>
              <a:t>PedUro</a:t>
            </a:r>
            <a:r>
              <a:rPr lang="cs-CZ" sz="1000" i="1" dirty="0">
                <a:cs typeface="Times New Roman" pitchFamily="18" charset="0"/>
              </a:rPr>
              <a:t> 2024</a:t>
            </a:r>
          </a:p>
          <a:p>
            <a:r>
              <a:rPr lang="cs-CZ" sz="1000" i="1" dirty="0" err="1">
                <a:cs typeface="Times New Roman" pitchFamily="18" charset="0"/>
              </a:rPr>
              <a:t>Montaldo</a:t>
            </a:r>
            <a:r>
              <a:rPr lang="cs-CZ" sz="1000" i="1" dirty="0">
                <a:cs typeface="Times New Roman" pitchFamily="18" charset="0"/>
              </a:rPr>
              <a:t> BJUI 2011,PDBS</a:t>
            </a:r>
          </a:p>
          <a:p>
            <a:r>
              <a:rPr lang="cs-CZ" sz="1000" i="1" dirty="0" err="1">
                <a:cs typeface="Times New Roman" pitchFamily="18" charset="0"/>
              </a:rPr>
              <a:t>Flogelová</a:t>
            </a:r>
            <a:r>
              <a:rPr lang="cs-CZ" sz="1000" i="1" dirty="0">
                <a:cs typeface="Times New Roman" pitchFamily="18" charset="0"/>
              </a:rPr>
              <a:t> et al. Vox </a:t>
            </a:r>
            <a:r>
              <a:rPr lang="cs-CZ" sz="1000" i="1" dirty="0" err="1">
                <a:cs typeface="Times New Roman" pitchFamily="18" charset="0"/>
              </a:rPr>
              <a:t>Ped</a:t>
            </a:r>
            <a:r>
              <a:rPr lang="cs-CZ" sz="1000" i="1" dirty="0">
                <a:cs typeface="Times New Roman" pitchFamily="18" charset="0"/>
              </a:rPr>
              <a:t> 2018</a:t>
            </a:r>
            <a:endParaRPr lang="sk-SK" sz="1000" dirty="0"/>
          </a:p>
        </p:txBody>
      </p:sp>
    </p:spTree>
    <p:extLst>
      <p:ext uri="{BB962C8B-B14F-4D97-AF65-F5344CB8AC3E}">
        <p14:creationId xmlns:p14="http://schemas.microsoft.com/office/powerpoint/2010/main" val="2595508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1C2760E4-1413-61B8-382E-838771ED1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93" y="1836590"/>
            <a:ext cx="3509319" cy="273908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C89F16F-011B-E1FB-4883-02AC4536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ALARM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D617BDD-6309-1A9D-CB2A-507A4CDBE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58" y="940242"/>
            <a:ext cx="10102795" cy="5826318"/>
          </a:xfrm>
        </p:spPr>
        <p:txBody>
          <a:bodyPr>
            <a:noAutofit/>
          </a:bodyPr>
          <a:lstStyle/>
          <a:p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Porucha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– k pomočení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dochází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fázi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REM a záhy po vymočení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upadá do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hlubokého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spánku-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nedochází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probuzení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musí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to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aktivně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dokončit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!!!</a:t>
            </a:r>
          </a:p>
          <a:p>
            <a:endParaRPr lang="sk-SK" sz="18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Cíl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probuzení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dítěte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hned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po úniku moče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opakovaně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to vede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snížení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prahu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probuditelnosti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na úroveň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vnímání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„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podnětů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.“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Široká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nabídka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700-5000,-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Snižuje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signifikantně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počet mokrých nocí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cave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: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éčba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je náročná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důslednost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pečlivost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pravidelnost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dlouhodobost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+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motivovanost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                        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Má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nejlepší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výsledky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stran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kompletního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efektu terapie ve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srovnání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jiným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přístupem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recidívě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je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třeba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OAB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Ukončení po 14 suchých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nocích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po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sobě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ev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po 8-12týdnů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aplikace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376FC47-F3FF-6235-0F7D-2B143BE6BA07}"/>
              </a:ext>
            </a:extLst>
          </p:cNvPr>
          <p:cNvSpPr txBox="1"/>
          <p:nvPr/>
        </p:nvSpPr>
        <p:spPr>
          <a:xfrm>
            <a:off x="10147481" y="6415340"/>
            <a:ext cx="18494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>
                <a:cs typeface="Times New Roman" pitchFamily="18" charset="0"/>
              </a:rPr>
              <a:t>ICCS, </a:t>
            </a:r>
            <a:r>
              <a:rPr lang="cs-CZ" sz="1000" i="1" dirty="0" err="1">
                <a:cs typeface="Times New Roman" pitchFamily="18" charset="0"/>
              </a:rPr>
              <a:t>Guidelines</a:t>
            </a:r>
            <a:r>
              <a:rPr lang="cs-CZ" sz="1000" i="1" dirty="0">
                <a:cs typeface="Times New Roman" pitchFamily="18" charset="0"/>
              </a:rPr>
              <a:t> </a:t>
            </a:r>
            <a:r>
              <a:rPr lang="cs-CZ" sz="1000" i="1" dirty="0" err="1">
                <a:cs typeface="Times New Roman" pitchFamily="18" charset="0"/>
              </a:rPr>
              <a:t>PedUro</a:t>
            </a:r>
            <a:r>
              <a:rPr lang="cs-CZ" sz="1000" i="1" dirty="0">
                <a:cs typeface="Times New Roman" pitchFamily="18" charset="0"/>
              </a:rPr>
              <a:t> 2024</a:t>
            </a:r>
          </a:p>
          <a:p>
            <a:r>
              <a:rPr lang="cs-CZ" sz="1000" i="1" dirty="0" err="1">
                <a:cs typeface="Times New Roman" pitchFamily="18" charset="0"/>
              </a:rPr>
              <a:t>Gibb</a:t>
            </a:r>
            <a:r>
              <a:rPr lang="cs-CZ" sz="1000" i="1" dirty="0">
                <a:cs typeface="Times New Roman" pitchFamily="18" charset="0"/>
              </a:rPr>
              <a:t> J Pediatr 2004 </a:t>
            </a:r>
            <a:endParaRPr lang="sk-SK" sz="1000" dirty="0"/>
          </a:p>
        </p:txBody>
      </p:sp>
    </p:spTree>
    <p:extLst>
      <p:ext uri="{BB962C8B-B14F-4D97-AF65-F5344CB8AC3E}">
        <p14:creationId xmlns:p14="http://schemas.microsoft.com/office/powerpoint/2010/main" val="2258072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3226522-C3FB-A21A-6F4C-242870FA4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819650" cy="4589715"/>
          </a:xfrm>
        </p:spPr>
        <p:txBody>
          <a:bodyPr>
            <a:noAutofit/>
          </a:bodyPr>
          <a:lstStyle/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pomočení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téměř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každou noc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lepší výsledky u dětí &gt;7let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menší funkční kapacita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 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dobrá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adherence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motivace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pacienta    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spolupracující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rodina a vhodné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podmínky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sk-SK" sz="1800" dirty="0"/>
          </a:p>
          <a:p>
            <a:endParaRPr lang="sk-SK" sz="1800" dirty="0"/>
          </a:p>
          <a:p>
            <a:endParaRPr lang="sk-SK" sz="1800" dirty="0"/>
          </a:p>
          <a:p>
            <a:endParaRPr lang="sk-SK" sz="1800" dirty="0"/>
          </a:p>
          <a:p>
            <a:endParaRPr lang="sk-SK" sz="1800" dirty="0"/>
          </a:p>
          <a:p>
            <a:endParaRPr lang="sk-SK" sz="1800" dirty="0"/>
          </a:p>
          <a:p>
            <a:r>
              <a:rPr lang="sk-SK" sz="1800" dirty="0"/>
              <a:t>efekt: 67%  LE </a:t>
            </a:r>
            <a:r>
              <a:rPr lang="sk-SK" sz="1800" dirty="0" err="1"/>
              <a:t>Ia</a:t>
            </a:r>
            <a:r>
              <a:rPr lang="sk-SK" sz="1800" dirty="0"/>
              <a:t>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6329D249-5D0F-A9C7-9AA9-F753588D66A5}"/>
              </a:ext>
            </a:extLst>
          </p:cNvPr>
          <p:cNvSpPr txBox="1"/>
          <p:nvPr/>
        </p:nvSpPr>
        <p:spPr>
          <a:xfrm>
            <a:off x="1924050" y="628650"/>
            <a:ext cx="1992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ALARM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D87938BB-AC2D-DF9D-9AEA-3BC22681A14D}"/>
              </a:ext>
            </a:extLst>
          </p:cNvPr>
          <p:cNvSpPr txBox="1"/>
          <p:nvPr/>
        </p:nvSpPr>
        <p:spPr>
          <a:xfrm>
            <a:off x="6191250" y="676275"/>
            <a:ext cx="36810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DESMOPRESIN </a:t>
            </a:r>
            <a:endParaRPr lang="sk-SK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DE221F47-41ED-BDB1-EDDE-DFD30CA92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4" y="4108962"/>
            <a:ext cx="4267687" cy="14842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0983ABF8-DC9D-3722-7E8A-B46C2572F517}"/>
              </a:ext>
            </a:extLst>
          </p:cNvPr>
          <p:cNvSpPr txBox="1"/>
          <p:nvPr/>
        </p:nvSpPr>
        <p:spPr>
          <a:xfrm>
            <a:off x="3725600" y="6415339"/>
            <a:ext cx="1561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Relaps 20% </a:t>
            </a:r>
            <a:r>
              <a:rPr lang="sk-SK" b="1" dirty="0">
                <a:solidFill>
                  <a:srgbClr val="FF0000"/>
                </a:solidFill>
              </a:rPr>
              <a:t>↓</a:t>
            </a:r>
            <a:r>
              <a:rPr lang="sk-SK" dirty="0"/>
              <a:t>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5CA8179A-D427-089F-E953-AD3024AFEA27}"/>
              </a:ext>
            </a:extLst>
          </p:cNvPr>
          <p:cNvSpPr txBox="1"/>
          <p:nvPr/>
        </p:nvSpPr>
        <p:spPr>
          <a:xfrm>
            <a:off x="10110498" y="6191821"/>
            <a:ext cx="20815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>
                <a:cs typeface="Times New Roman" pitchFamily="18" charset="0"/>
              </a:rPr>
              <a:t>ICCS 2020, </a:t>
            </a:r>
            <a:r>
              <a:rPr lang="cs-CZ" sz="1000" i="1" dirty="0" err="1">
                <a:cs typeface="Times New Roman" pitchFamily="18" charset="0"/>
              </a:rPr>
              <a:t>Guidelines</a:t>
            </a:r>
            <a:r>
              <a:rPr lang="cs-CZ" sz="1000" i="1" dirty="0">
                <a:cs typeface="Times New Roman" pitchFamily="18" charset="0"/>
              </a:rPr>
              <a:t> </a:t>
            </a:r>
            <a:r>
              <a:rPr lang="cs-CZ" sz="1000" i="1" dirty="0" err="1">
                <a:cs typeface="Times New Roman" pitchFamily="18" charset="0"/>
              </a:rPr>
              <a:t>PedUro</a:t>
            </a:r>
            <a:r>
              <a:rPr lang="cs-CZ" sz="1000" i="1" dirty="0">
                <a:cs typeface="Times New Roman" pitchFamily="18" charset="0"/>
              </a:rPr>
              <a:t> 2024</a:t>
            </a:r>
          </a:p>
          <a:p>
            <a:r>
              <a:rPr lang="cs-CZ" sz="1000" i="1" dirty="0" err="1">
                <a:cs typeface="Times New Roman" pitchFamily="18" charset="0"/>
              </a:rPr>
              <a:t>Gibb</a:t>
            </a:r>
            <a:r>
              <a:rPr lang="cs-CZ" sz="1000" i="1" dirty="0">
                <a:cs typeface="Times New Roman" pitchFamily="18" charset="0"/>
              </a:rPr>
              <a:t> J Pediatr 2004 </a:t>
            </a:r>
          </a:p>
          <a:p>
            <a:r>
              <a:rPr lang="cs-CZ" sz="1000" i="1" dirty="0" err="1">
                <a:latin typeface="Times New Roman" pitchFamily="18" charset="0"/>
                <a:cs typeface="Times New Roman" pitchFamily="18" charset="0"/>
              </a:rPr>
              <a:t>Glazner</a:t>
            </a:r>
            <a:r>
              <a:rPr lang="cs-CZ" sz="1000" i="1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cs-CZ" sz="1000" i="1" dirty="0" err="1">
                <a:latin typeface="Times New Roman" pitchFamily="18" charset="0"/>
                <a:cs typeface="Times New Roman" pitchFamily="18" charset="0"/>
              </a:rPr>
              <a:t>Cochrane</a:t>
            </a:r>
            <a:r>
              <a:rPr lang="cs-CZ" sz="1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1000" i="1" dirty="0" err="1">
                <a:latin typeface="Times New Roman" pitchFamily="18" charset="0"/>
                <a:cs typeface="Times New Roman" pitchFamily="18" charset="0"/>
              </a:rPr>
              <a:t>Library</a:t>
            </a:r>
            <a:r>
              <a:rPr lang="cs-CZ" sz="1000" i="1" dirty="0">
                <a:latin typeface="Times New Roman" pitchFamily="18" charset="0"/>
                <a:cs typeface="Times New Roman" pitchFamily="18" charset="0"/>
              </a:rPr>
              <a:t> 2007</a:t>
            </a:r>
            <a:endParaRPr lang="sk-SK" sz="1000" dirty="0"/>
          </a:p>
        </p:txBody>
      </p:sp>
      <p:sp>
        <p:nvSpPr>
          <p:cNvPr id="11" name="Zástupný objekt pre obsah 2">
            <a:extLst>
              <a:ext uri="{FF2B5EF4-FFF2-40B4-BE49-F238E27FC236}">
                <a16:creationId xmlns:a16="http://schemas.microsoft.com/office/drawing/2014/main" id="{5C6B2DD1-2943-33A0-7204-53A7812153F4}"/>
              </a:ext>
            </a:extLst>
          </p:cNvPr>
          <p:cNvSpPr txBox="1">
            <a:spLocks/>
          </p:cNvSpPr>
          <p:nvPr/>
        </p:nvSpPr>
        <p:spPr>
          <a:xfrm>
            <a:off x="6095999" y="1825625"/>
            <a:ext cx="553402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MNE + noční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polyurie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nepravidelné, sporadické pomočení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normální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funkční kapacita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očekávaná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věku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pacienta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efekt  </a:t>
            </a:r>
            <a:r>
              <a:rPr lang="cs-CZ" sz="18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30% plný, 40% částečný</a:t>
            </a:r>
            <a:r>
              <a:rPr lang="cs-CZ" sz="18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, 30% žádný efekt (LE </a:t>
            </a:r>
            <a:r>
              <a:rPr lang="cs-CZ" sz="18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Ia</a:t>
            </a:r>
            <a:r>
              <a:rPr lang="cs-CZ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)</a:t>
            </a:r>
          </a:p>
          <a:p>
            <a:endParaRPr lang="sk-SK" sz="1800" dirty="0"/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5DA7A91A-0381-24E0-EB0F-36AD8DD49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533" y="4108961"/>
            <a:ext cx="4270583" cy="1484288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88979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0F33A-7C27-91FE-1641-DB6A8A7BF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ál 1">
            <a:extLst>
              <a:ext uri="{FF2B5EF4-FFF2-40B4-BE49-F238E27FC236}">
                <a16:creationId xmlns:a16="http://schemas.microsoft.com/office/drawing/2014/main" id="{219BFAB0-E407-DB86-1F11-F122B08C7346}"/>
              </a:ext>
            </a:extLst>
          </p:cNvPr>
          <p:cNvSpPr/>
          <p:nvPr/>
        </p:nvSpPr>
        <p:spPr>
          <a:xfrm>
            <a:off x="5113431" y="2283544"/>
            <a:ext cx="2529972" cy="214372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16C05AD6-B4D4-B836-CDB5-3037C51461A8}"/>
              </a:ext>
            </a:extLst>
          </p:cNvPr>
          <p:cNvSpPr txBox="1"/>
          <p:nvPr/>
        </p:nvSpPr>
        <p:spPr>
          <a:xfrm>
            <a:off x="3900738" y="3240501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2.Linie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8E7B51DE-59C7-34F5-59B7-DB488E52F5F7}"/>
              </a:ext>
            </a:extLst>
          </p:cNvPr>
          <p:cNvSpPr txBox="1"/>
          <p:nvPr/>
        </p:nvSpPr>
        <p:spPr>
          <a:xfrm>
            <a:off x="5986641" y="273511"/>
            <a:ext cx="52610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MNE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9E08F1D9-A903-5948-7BBC-F2708C441F50}"/>
              </a:ext>
            </a:extLst>
          </p:cNvPr>
          <p:cNvSpPr txBox="1"/>
          <p:nvPr/>
        </p:nvSpPr>
        <p:spPr>
          <a:xfrm>
            <a:off x="3192104" y="708747"/>
            <a:ext cx="595035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Alarm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76EEABDF-203C-5FD6-D58F-710FBDDA24C8}"/>
              </a:ext>
            </a:extLst>
          </p:cNvPr>
          <p:cNvSpPr txBox="1"/>
          <p:nvPr/>
        </p:nvSpPr>
        <p:spPr>
          <a:xfrm>
            <a:off x="8527989" y="708747"/>
            <a:ext cx="110344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DESMOPRESIN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1843503D-151E-0C8A-C4A6-F6762B072438}"/>
              </a:ext>
            </a:extLst>
          </p:cNvPr>
          <p:cNvSpPr txBox="1"/>
          <p:nvPr/>
        </p:nvSpPr>
        <p:spPr>
          <a:xfrm>
            <a:off x="1634475" y="1223945"/>
            <a:ext cx="1282339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Kontrola 1/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měsíc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8FEFD6E0-436A-29A7-A37C-DEDD038DF0A5}"/>
              </a:ext>
            </a:extLst>
          </p:cNvPr>
          <p:cNvSpPr txBox="1"/>
          <p:nvPr/>
        </p:nvSpPr>
        <p:spPr>
          <a:xfrm>
            <a:off x="9092307" y="1198213"/>
            <a:ext cx="2172839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Kontrola  14 dní – úprava dávky 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DB5D7BAC-416F-5C0C-9C19-6FBDCF4A22D6}"/>
              </a:ext>
            </a:extLst>
          </p:cNvPr>
          <p:cNvSpPr txBox="1"/>
          <p:nvPr/>
        </p:nvSpPr>
        <p:spPr>
          <a:xfrm>
            <a:off x="1794455" y="2413453"/>
            <a:ext cx="1008802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Efekt terapie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3E4665C8-3EB2-3B1B-8613-177E336A93F7}"/>
              </a:ext>
            </a:extLst>
          </p:cNvPr>
          <p:cNvSpPr txBox="1"/>
          <p:nvPr/>
        </p:nvSpPr>
        <p:spPr>
          <a:xfrm>
            <a:off x="1695164" y="3492962"/>
            <a:ext cx="1564753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14 suchých nocí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CDDB7C56-7DFD-FE4F-4E82-28C08BDF681A}"/>
              </a:ext>
            </a:extLst>
          </p:cNvPr>
          <p:cNvSpPr txBox="1"/>
          <p:nvPr/>
        </p:nvSpPr>
        <p:spPr>
          <a:xfrm>
            <a:off x="1650571" y="4720226"/>
            <a:ext cx="128233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Ukončení terapie </a:t>
            </a:r>
          </a:p>
          <a:p>
            <a:endParaRPr lang="sk-SK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8FC96B2C-97D8-D189-737F-D1FD26199EB6}"/>
              </a:ext>
            </a:extLst>
          </p:cNvPr>
          <p:cNvSpPr txBox="1"/>
          <p:nvPr/>
        </p:nvSpPr>
        <p:spPr>
          <a:xfrm>
            <a:off x="1695165" y="5972551"/>
            <a:ext cx="1292598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Relaps – kontrola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DFC8A7A7-0478-C5EE-34D3-EE7EF5832531}"/>
              </a:ext>
            </a:extLst>
          </p:cNvPr>
          <p:cNvSpPr txBox="1"/>
          <p:nvPr/>
        </p:nvSpPr>
        <p:spPr>
          <a:xfrm>
            <a:off x="5723332" y="1828572"/>
            <a:ext cx="105272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zlepšení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ADA258F9-362D-2112-B400-A339DEE782DE}"/>
              </a:ext>
            </a:extLst>
          </p:cNvPr>
          <p:cNvSpPr txBox="1"/>
          <p:nvPr/>
        </p:nvSpPr>
        <p:spPr>
          <a:xfrm>
            <a:off x="5678315" y="3010696"/>
            <a:ext cx="123008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Anticholinergika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D10EDF4A-48EC-0864-670D-EFF428489CFF}"/>
              </a:ext>
            </a:extLst>
          </p:cNvPr>
          <p:cNvSpPr txBox="1"/>
          <p:nvPr/>
        </p:nvSpPr>
        <p:spPr>
          <a:xfrm>
            <a:off x="5510774" y="5555509"/>
            <a:ext cx="1477840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Desmopresin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+alarm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64E5DD04-84D5-95C0-7E70-1CF8B024D643}"/>
              </a:ext>
            </a:extLst>
          </p:cNvPr>
          <p:cNvSpPr txBox="1"/>
          <p:nvPr/>
        </p:nvSpPr>
        <p:spPr>
          <a:xfrm>
            <a:off x="3983464" y="4720226"/>
            <a:ext cx="19287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zlepšení</a:t>
            </a:r>
          </a:p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Reevaluace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vyloučit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NMNE 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6AB36C41-C567-CB82-270A-68F447249BD5}"/>
              </a:ext>
            </a:extLst>
          </p:cNvPr>
          <p:cNvSpPr txBox="1"/>
          <p:nvPr/>
        </p:nvSpPr>
        <p:spPr>
          <a:xfrm>
            <a:off x="5886640" y="6402463"/>
            <a:ext cx="92307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IMIPRAMIN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0B9687AF-124E-7D21-3D12-739866CE9115}"/>
              </a:ext>
            </a:extLst>
          </p:cNvPr>
          <p:cNvSpPr txBox="1"/>
          <p:nvPr/>
        </p:nvSpPr>
        <p:spPr>
          <a:xfrm>
            <a:off x="9092307" y="2483654"/>
            <a:ext cx="2445734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Efekt terapie – 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6-8týdnů 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4D5352AB-E364-5A53-2BF5-1B4142BC9E6A}"/>
              </a:ext>
            </a:extLst>
          </p:cNvPr>
          <p:cNvSpPr txBox="1"/>
          <p:nvPr/>
        </p:nvSpPr>
        <p:spPr>
          <a:xfrm>
            <a:off x="9618624" y="3495021"/>
            <a:ext cx="1332737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Suchý po 3měsíce 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8693CCEA-4F71-4DFC-CE99-4A13B1B8E7F2}"/>
              </a:ext>
            </a:extLst>
          </p:cNvPr>
          <p:cNvSpPr txBox="1"/>
          <p:nvPr/>
        </p:nvSpPr>
        <p:spPr>
          <a:xfrm>
            <a:off x="9314728" y="4836067"/>
            <a:ext cx="2350515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Pozvolna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vysadit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mediakaci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obden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761E7AA3-487B-6920-3E66-28B87A6A5396}"/>
              </a:ext>
            </a:extLst>
          </p:cNvPr>
          <p:cNvSpPr txBox="1"/>
          <p:nvPr/>
        </p:nvSpPr>
        <p:spPr>
          <a:xfrm>
            <a:off x="9899791" y="5900114"/>
            <a:ext cx="1180388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Relaps kontrola </a:t>
            </a:r>
          </a:p>
        </p:txBody>
      </p: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47376AEC-2A92-546C-0216-CC209D2506CC}"/>
              </a:ext>
            </a:extLst>
          </p:cNvPr>
          <p:cNvCxnSpPr/>
          <p:nvPr/>
        </p:nvCxnSpPr>
        <p:spPr>
          <a:xfrm flipH="1">
            <a:off x="4166080" y="412010"/>
            <a:ext cx="1557252" cy="43523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>
            <a:extLst>
              <a:ext uri="{FF2B5EF4-FFF2-40B4-BE49-F238E27FC236}">
                <a16:creationId xmlns:a16="http://schemas.microsoft.com/office/drawing/2014/main" id="{1DD9F68F-15B0-2DF3-07BD-7CC2F727E764}"/>
              </a:ext>
            </a:extLst>
          </p:cNvPr>
          <p:cNvCxnSpPr/>
          <p:nvPr/>
        </p:nvCxnSpPr>
        <p:spPr>
          <a:xfrm>
            <a:off x="6678620" y="412010"/>
            <a:ext cx="1647568" cy="29673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pojnica: zalomená 30">
            <a:extLst>
              <a:ext uri="{FF2B5EF4-FFF2-40B4-BE49-F238E27FC236}">
                <a16:creationId xmlns:a16="http://schemas.microsoft.com/office/drawing/2014/main" id="{D33C4707-5BC9-4D87-9288-A7E883EE6970}"/>
              </a:ext>
            </a:extLst>
          </p:cNvPr>
          <p:cNvCxnSpPr>
            <a:cxnSpLocks/>
            <a:stCxn id="5" idx="1"/>
            <a:endCxn id="7" idx="3"/>
          </p:cNvCxnSpPr>
          <p:nvPr/>
        </p:nvCxnSpPr>
        <p:spPr>
          <a:xfrm rot="10800000" flipV="1">
            <a:off x="2916814" y="847247"/>
            <a:ext cx="275290" cy="51519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pojnica: zalomená 34">
            <a:extLst>
              <a:ext uri="{FF2B5EF4-FFF2-40B4-BE49-F238E27FC236}">
                <a16:creationId xmlns:a16="http://schemas.microsoft.com/office/drawing/2014/main" id="{55A89DB2-A393-4D91-6E1E-0C7AF4A9331C}"/>
              </a:ext>
            </a:extLst>
          </p:cNvPr>
          <p:cNvCxnSpPr>
            <a:endCxn id="8" idx="1"/>
          </p:cNvCxnSpPr>
          <p:nvPr/>
        </p:nvCxnSpPr>
        <p:spPr>
          <a:xfrm rot="16200000" flipH="1">
            <a:off x="8760305" y="1004710"/>
            <a:ext cx="350967" cy="313038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>
            <a:extLst>
              <a:ext uri="{FF2B5EF4-FFF2-40B4-BE49-F238E27FC236}">
                <a16:creationId xmlns:a16="http://schemas.microsoft.com/office/drawing/2014/main" id="{CBA2B68A-8309-C724-9947-30F3AC7F3E32}"/>
              </a:ext>
            </a:extLst>
          </p:cNvPr>
          <p:cNvCxnSpPr/>
          <p:nvPr/>
        </p:nvCxnSpPr>
        <p:spPr>
          <a:xfrm>
            <a:off x="2275644" y="1591565"/>
            <a:ext cx="0" cy="69197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ovná spojovacia šípka 37">
            <a:extLst>
              <a:ext uri="{FF2B5EF4-FFF2-40B4-BE49-F238E27FC236}">
                <a16:creationId xmlns:a16="http://schemas.microsoft.com/office/drawing/2014/main" id="{D6F8599F-4B33-5DB5-620D-04B7A2D1239E}"/>
              </a:ext>
            </a:extLst>
          </p:cNvPr>
          <p:cNvCxnSpPr>
            <a:cxnSpLocks/>
          </p:cNvCxnSpPr>
          <p:nvPr/>
        </p:nvCxnSpPr>
        <p:spPr>
          <a:xfrm>
            <a:off x="2275644" y="2958439"/>
            <a:ext cx="0" cy="47840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ovná spojovacia šípka 40">
            <a:extLst>
              <a:ext uri="{FF2B5EF4-FFF2-40B4-BE49-F238E27FC236}">
                <a16:creationId xmlns:a16="http://schemas.microsoft.com/office/drawing/2014/main" id="{C0B109DC-4F6D-224E-AAF2-A0CAC511FF3A}"/>
              </a:ext>
            </a:extLst>
          </p:cNvPr>
          <p:cNvCxnSpPr>
            <a:cxnSpLocks/>
          </p:cNvCxnSpPr>
          <p:nvPr/>
        </p:nvCxnSpPr>
        <p:spPr>
          <a:xfrm>
            <a:off x="2275644" y="3910517"/>
            <a:ext cx="0" cy="74552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ovná spojovacia šípka 43">
            <a:extLst>
              <a:ext uri="{FF2B5EF4-FFF2-40B4-BE49-F238E27FC236}">
                <a16:creationId xmlns:a16="http://schemas.microsoft.com/office/drawing/2014/main" id="{9F41BF3D-53D0-C22A-4BE2-B3B520F789FC}"/>
              </a:ext>
            </a:extLst>
          </p:cNvPr>
          <p:cNvCxnSpPr>
            <a:cxnSpLocks/>
          </p:cNvCxnSpPr>
          <p:nvPr/>
        </p:nvCxnSpPr>
        <p:spPr>
          <a:xfrm flipH="1">
            <a:off x="2275644" y="5227027"/>
            <a:ext cx="148" cy="67308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ovná spojovacia šípka 45">
            <a:extLst>
              <a:ext uri="{FF2B5EF4-FFF2-40B4-BE49-F238E27FC236}">
                <a16:creationId xmlns:a16="http://schemas.microsoft.com/office/drawing/2014/main" id="{3475E721-0CDF-D455-A716-4430D6C33CBA}"/>
              </a:ext>
            </a:extLst>
          </p:cNvPr>
          <p:cNvCxnSpPr>
            <a:cxnSpLocks/>
          </p:cNvCxnSpPr>
          <p:nvPr/>
        </p:nvCxnSpPr>
        <p:spPr>
          <a:xfrm>
            <a:off x="10178726" y="1564792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ovná spojovacia šípka 47">
            <a:extLst>
              <a:ext uri="{FF2B5EF4-FFF2-40B4-BE49-F238E27FC236}">
                <a16:creationId xmlns:a16="http://schemas.microsoft.com/office/drawing/2014/main" id="{F943B0B4-18E2-D10B-5F91-EDAAFA0F2757}"/>
              </a:ext>
            </a:extLst>
          </p:cNvPr>
          <p:cNvCxnSpPr>
            <a:cxnSpLocks/>
          </p:cNvCxnSpPr>
          <p:nvPr/>
        </p:nvCxnSpPr>
        <p:spPr>
          <a:xfrm>
            <a:off x="10196545" y="3858948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ovná spojovacia šípka 48">
            <a:extLst>
              <a:ext uri="{FF2B5EF4-FFF2-40B4-BE49-F238E27FC236}">
                <a16:creationId xmlns:a16="http://schemas.microsoft.com/office/drawing/2014/main" id="{E94FA593-842B-6F51-814E-9EBFBBD96057}"/>
              </a:ext>
            </a:extLst>
          </p:cNvPr>
          <p:cNvCxnSpPr>
            <a:cxnSpLocks/>
          </p:cNvCxnSpPr>
          <p:nvPr/>
        </p:nvCxnSpPr>
        <p:spPr>
          <a:xfrm>
            <a:off x="10190108" y="2783998"/>
            <a:ext cx="0" cy="65284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ovná spojovacia šípka 51">
            <a:extLst>
              <a:ext uri="{FF2B5EF4-FFF2-40B4-BE49-F238E27FC236}">
                <a16:creationId xmlns:a16="http://schemas.microsoft.com/office/drawing/2014/main" id="{FC38A696-9ED6-5DFD-A4D9-653D742C29BC}"/>
              </a:ext>
            </a:extLst>
          </p:cNvPr>
          <p:cNvCxnSpPr>
            <a:cxnSpLocks/>
          </p:cNvCxnSpPr>
          <p:nvPr/>
        </p:nvCxnSpPr>
        <p:spPr>
          <a:xfrm>
            <a:off x="10196545" y="5130232"/>
            <a:ext cx="0" cy="70227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ovacia šípka 53">
            <a:extLst>
              <a:ext uri="{FF2B5EF4-FFF2-40B4-BE49-F238E27FC236}">
                <a16:creationId xmlns:a16="http://schemas.microsoft.com/office/drawing/2014/main" id="{FFA75080-9EDA-CCF7-5137-A9BA6F7B8382}"/>
              </a:ext>
            </a:extLst>
          </p:cNvPr>
          <p:cNvCxnSpPr>
            <a:cxnSpLocks/>
          </p:cNvCxnSpPr>
          <p:nvPr/>
        </p:nvCxnSpPr>
        <p:spPr>
          <a:xfrm>
            <a:off x="6348177" y="5928771"/>
            <a:ext cx="0" cy="42355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ovná spojovacia šípka 56">
            <a:extLst>
              <a:ext uri="{FF2B5EF4-FFF2-40B4-BE49-F238E27FC236}">
                <a16:creationId xmlns:a16="http://schemas.microsoft.com/office/drawing/2014/main" id="{1B31C9F0-B0F7-3D92-9384-B6572A6FD08A}"/>
              </a:ext>
            </a:extLst>
          </p:cNvPr>
          <p:cNvCxnSpPr>
            <a:cxnSpLocks/>
          </p:cNvCxnSpPr>
          <p:nvPr/>
        </p:nvCxnSpPr>
        <p:spPr>
          <a:xfrm>
            <a:off x="6244600" y="2162035"/>
            <a:ext cx="0" cy="848661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ovná spojovacia šípka 57">
            <a:extLst>
              <a:ext uri="{FF2B5EF4-FFF2-40B4-BE49-F238E27FC236}">
                <a16:creationId xmlns:a16="http://schemas.microsoft.com/office/drawing/2014/main" id="{5E796844-0406-C152-9683-2814359AF6FF}"/>
              </a:ext>
            </a:extLst>
          </p:cNvPr>
          <p:cNvCxnSpPr>
            <a:cxnSpLocks/>
          </p:cNvCxnSpPr>
          <p:nvPr/>
        </p:nvCxnSpPr>
        <p:spPr>
          <a:xfrm>
            <a:off x="2976282" y="1377908"/>
            <a:ext cx="2702033" cy="58916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ovná spojovacia šípka 64">
            <a:extLst>
              <a:ext uri="{FF2B5EF4-FFF2-40B4-BE49-F238E27FC236}">
                <a16:creationId xmlns:a16="http://schemas.microsoft.com/office/drawing/2014/main" id="{692A609E-4330-AB2F-6F38-5CE6A8BC55FA}"/>
              </a:ext>
            </a:extLst>
          </p:cNvPr>
          <p:cNvCxnSpPr>
            <a:stCxn id="14" idx="1"/>
            <a:endCxn id="16" idx="0"/>
          </p:cNvCxnSpPr>
          <p:nvPr/>
        </p:nvCxnSpPr>
        <p:spPr>
          <a:xfrm flipH="1">
            <a:off x="4947831" y="3149196"/>
            <a:ext cx="730484" cy="157103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ovná spojovacia šípka 66">
            <a:extLst>
              <a:ext uri="{FF2B5EF4-FFF2-40B4-BE49-F238E27FC236}">
                <a16:creationId xmlns:a16="http://schemas.microsoft.com/office/drawing/2014/main" id="{E2064045-1746-CB43-782F-008D1C9EA35B}"/>
              </a:ext>
            </a:extLst>
          </p:cNvPr>
          <p:cNvCxnSpPr>
            <a:stCxn id="10" idx="3"/>
            <a:endCxn id="16" idx="0"/>
          </p:cNvCxnSpPr>
          <p:nvPr/>
        </p:nvCxnSpPr>
        <p:spPr>
          <a:xfrm>
            <a:off x="3259917" y="3631462"/>
            <a:ext cx="1687914" cy="108876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ovná spojovacia šípka 68">
            <a:extLst>
              <a:ext uri="{FF2B5EF4-FFF2-40B4-BE49-F238E27FC236}">
                <a16:creationId xmlns:a16="http://schemas.microsoft.com/office/drawing/2014/main" id="{F87900F1-2EE9-DCD1-217B-B671B83B842D}"/>
              </a:ext>
            </a:extLst>
          </p:cNvPr>
          <p:cNvCxnSpPr/>
          <p:nvPr/>
        </p:nvCxnSpPr>
        <p:spPr>
          <a:xfrm>
            <a:off x="5036188" y="4997225"/>
            <a:ext cx="642127" cy="55828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ovná spojovacia šípka 70">
            <a:extLst>
              <a:ext uri="{FF2B5EF4-FFF2-40B4-BE49-F238E27FC236}">
                <a16:creationId xmlns:a16="http://schemas.microsoft.com/office/drawing/2014/main" id="{E94D26DA-1335-EA77-89C6-8F86440E0B7C}"/>
              </a:ext>
            </a:extLst>
          </p:cNvPr>
          <p:cNvCxnSpPr>
            <a:stCxn id="19" idx="1"/>
            <a:endCxn id="16" idx="3"/>
          </p:cNvCxnSpPr>
          <p:nvPr/>
        </p:nvCxnSpPr>
        <p:spPr>
          <a:xfrm flipH="1">
            <a:off x="5912197" y="3633521"/>
            <a:ext cx="3706427" cy="1317538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BlokTextu 2">
            <a:extLst>
              <a:ext uri="{FF2B5EF4-FFF2-40B4-BE49-F238E27FC236}">
                <a16:creationId xmlns:a16="http://schemas.microsoft.com/office/drawing/2014/main" id="{67E8D125-4431-8C1A-ABFF-8425159CABE1}"/>
              </a:ext>
            </a:extLst>
          </p:cNvPr>
          <p:cNvSpPr txBox="1"/>
          <p:nvPr/>
        </p:nvSpPr>
        <p:spPr>
          <a:xfrm>
            <a:off x="1210641" y="6094400"/>
            <a:ext cx="58381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33CDEAEA-7A12-A674-6066-B9A2D571835B}"/>
              </a:ext>
            </a:extLst>
          </p:cNvPr>
          <p:cNvSpPr txBox="1"/>
          <p:nvPr/>
        </p:nvSpPr>
        <p:spPr>
          <a:xfrm>
            <a:off x="451733" y="3479326"/>
            <a:ext cx="825675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8-12týdnů</a:t>
            </a:r>
          </a:p>
        </p:txBody>
      </p:sp>
      <p:cxnSp>
        <p:nvCxnSpPr>
          <p:cNvPr id="28" name="Spojnica: zalomená 27">
            <a:extLst>
              <a:ext uri="{FF2B5EF4-FFF2-40B4-BE49-F238E27FC236}">
                <a16:creationId xmlns:a16="http://schemas.microsoft.com/office/drawing/2014/main" id="{5B38A2D8-3152-19DA-F4F0-BC96903278E2}"/>
              </a:ext>
            </a:extLst>
          </p:cNvPr>
          <p:cNvCxnSpPr>
            <a:cxnSpLocks/>
            <a:stCxn id="9" idx="1"/>
            <a:endCxn id="11" idx="1"/>
          </p:cNvCxnSpPr>
          <p:nvPr/>
        </p:nvCxnSpPr>
        <p:spPr>
          <a:xfrm rot="10800000" flipV="1">
            <a:off x="1650571" y="2644285"/>
            <a:ext cx="143884" cy="2306773"/>
          </a:xfrm>
          <a:prstGeom prst="bentConnector3">
            <a:avLst>
              <a:gd name="adj1" fmla="val 258878"/>
            </a:avLst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5B9A07EA-BC65-D693-0468-2D5345CC57A5}"/>
              </a:ext>
            </a:extLst>
          </p:cNvPr>
          <p:cNvCxnSpPr/>
          <p:nvPr/>
        </p:nvCxnSpPr>
        <p:spPr>
          <a:xfrm flipH="1">
            <a:off x="7101016" y="1989122"/>
            <a:ext cx="279877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lokTextu 26">
            <a:extLst>
              <a:ext uri="{FF2B5EF4-FFF2-40B4-BE49-F238E27FC236}">
                <a16:creationId xmlns:a16="http://schemas.microsoft.com/office/drawing/2014/main" id="{7AEDC8DC-1001-5B7D-4855-5045D1322D78}"/>
              </a:ext>
            </a:extLst>
          </p:cNvPr>
          <p:cNvSpPr txBox="1"/>
          <p:nvPr/>
        </p:nvSpPr>
        <p:spPr>
          <a:xfrm>
            <a:off x="7502404" y="1695855"/>
            <a:ext cx="1533048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75000"/>
                  </a:schemeClr>
                </a:solidFill>
              </a:rPr>
              <a:t> efekt do 3 </a:t>
            </a:r>
            <a:r>
              <a:rPr lang="sk-SK" sz="1200" dirty="0" err="1">
                <a:solidFill>
                  <a:schemeClr val="bg1">
                    <a:lumMod val="75000"/>
                  </a:schemeClr>
                </a:solidFill>
              </a:rPr>
              <a:t>týdnů</a:t>
            </a:r>
            <a:endParaRPr lang="sk-SK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7C166B08-6A3D-EA37-9422-03E45462FEDC}"/>
              </a:ext>
            </a:extLst>
          </p:cNvPr>
          <p:cNvSpPr txBox="1"/>
          <p:nvPr/>
        </p:nvSpPr>
        <p:spPr>
          <a:xfrm>
            <a:off x="2019452" y="4884996"/>
            <a:ext cx="58381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75000"/>
                  </a:schemeClr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2633339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2CD81-D31A-E993-F896-6D0EACB66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63B5B8-0882-BF1F-286A-732DD0E0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5" y="182245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Anticholinergika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TextovéPole 6">
            <a:extLst>
              <a:ext uri="{FF2B5EF4-FFF2-40B4-BE49-F238E27FC236}">
                <a16:creationId xmlns:a16="http://schemas.microsoft.com/office/drawing/2014/main" id="{D4BA4742-D3E6-805A-1674-975FAD87B76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314" y="2034071"/>
            <a:ext cx="11150082" cy="482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1x večer </a:t>
            </a:r>
          </a:p>
          <a:p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Oxybutinin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(DITROPAN 5 mg)  0,1 – 0,2 mg/kg    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off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- label u dětí  &lt; 5let </a:t>
            </a:r>
          </a:p>
          <a:p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Propiverin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( MICTONETTEN, MICTONORM) 0,4mg/kg  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off-label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&lt;12kg </a:t>
            </a:r>
          </a:p>
          <a:p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Solifenacin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(SOLIFENACIN) 0,1 – 0,2mg/kg   lze podat od 2let u neurogenního močového měchýře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indikace: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selhání léčby 1. linie, lze přidat k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th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desmopresínem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ev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monoterapie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u MNE mladších dětí</a:t>
            </a:r>
          </a:p>
          <a:p>
            <a:pPr>
              <a:buFontTx/>
              <a:buChar char="-"/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efekt 40-60% a to i při absenci LUTD</a:t>
            </a:r>
            <a:r>
              <a:rPr lang="cs-CZ" sz="2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endParaRPr lang="cs-CZ" sz="2000" i="1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použití: -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před zahájením vyloučit zácpu, residua,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hypoaktivní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m.m.</a:t>
            </a:r>
          </a:p>
          <a:p>
            <a:pPr marL="0" indent="0"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              - efekt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hodnotit za 2 měsíce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(ICCS)</a:t>
            </a:r>
          </a:p>
          <a:p>
            <a:pPr marL="0" indent="0"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              -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ptát se na zácpu, kontrolovat residua + TRD( cca do měsíce), poučit o čištění zubů</a:t>
            </a:r>
          </a:p>
          <a:p>
            <a:pPr marL="0" indent="0"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              - zkoušet vysadit á 3 m, lépe postupně, léčba obvykle 6-12 m</a:t>
            </a:r>
            <a:endParaRPr lang="cs-CZ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3F391789-0B00-B101-95FA-DA9DA2C70A87}"/>
              </a:ext>
            </a:extLst>
          </p:cNvPr>
          <p:cNvSpPr txBox="1"/>
          <p:nvPr/>
        </p:nvSpPr>
        <p:spPr>
          <a:xfrm>
            <a:off x="9281897" y="6492875"/>
            <a:ext cx="30540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Austin et.al.,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Paediatrics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2008,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Montaldo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, BJUI 2011</a:t>
            </a:r>
          </a:p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Drlík et al., Ces Urol.2018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DB7F75A9-B96D-6B3D-EB8E-93B60C67670B}"/>
              </a:ext>
            </a:extLst>
          </p:cNvPr>
          <p:cNvSpPr txBox="1">
            <a:spLocks/>
          </p:cNvSpPr>
          <p:nvPr/>
        </p:nvSpPr>
        <p:spPr>
          <a:xfrm>
            <a:off x="7875037" y="182245"/>
            <a:ext cx="4023648" cy="30648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Nejvýznamnější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klinické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vedlejší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účinky: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zácpa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která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může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ovlivnit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funkci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dolních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močových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),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reziduální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moč po vymočení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zvyšující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riziko močových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infekcí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sucho v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ústech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což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může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vést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vzniku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zubního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kazu)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oxybutyninu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někdy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vyskytují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výkyvy nálad</a:t>
            </a:r>
          </a:p>
        </p:txBody>
      </p:sp>
    </p:spTree>
    <p:extLst>
      <p:ext uri="{BB962C8B-B14F-4D97-AF65-F5344CB8AC3E}">
        <p14:creationId xmlns:p14="http://schemas.microsoft.com/office/powerpoint/2010/main" val="426983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A36C5-A583-8869-2544-4A0F56B73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1AEA54FD-52EB-D80C-BFCE-ECE6136C1B41}"/>
              </a:ext>
            </a:extLst>
          </p:cNvPr>
          <p:cNvSpPr/>
          <p:nvPr/>
        </p:nvSpPr>
        <p:spPr>
          <a:xfrm>
            <a:off x="4374292" y="6177113"/>
            <a:ext cx="4094203" cy="68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2C81D8EF-685D-87B4-8AF8-75600BADFF11}"/>
              </a:ext>
            </a:extLst>
          </p:cNvPr>
          <p:cNvSpPr txBox="1"/>
          <p:nvPr/>
        </p:nvSpPr>
        <p:spPr>
          <a:xfrm>
            <a:off x="4463581" y="6195548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3.Linie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CF4190E-E7B5-582D-E0EC-80943EA0F0F4}"/>
              </a:ext>
            </a:extLst>
          </p:cNvPr>
          <p:cNvSpPr txBox="1"/>
          <p:nvPr/>
        </p:nvSpPr>
        <p:spPr>
          <a:xfrm>
            <a:off x="5986641" y="273511"/>
            <a:ext cx="526106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MNE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C2153541-1164-147F-64FB-617C21C51238}"/>
              </a:ext>
            </a:extLst>
          </p:cNvPr>
          <p:cNvSpPr txBox="1"/>
          <p:nvPr/>
        </p:nvSpPr>
        <p:spPr>
          <a:xfrm>
            <a:off x="3192104" y="708747"/>
            <a:ext cx="59503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Alarm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66033470-835B-4B08-AE62-6664447B65B1}"/>
              </a:ext>
            </a:extLst>
          </p:cNvPr>
          <p:cNvSpPr txBox="1"/>
          <p:nvPr/>
        </p:nvSpPr>
        <p:spPr>
          <a:xfrm>
            <a:off x="8527989" y="708747"/>
            <a:ext cx="110344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DESMOPRESIN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8005A11C-907F-26E8-1B20-E5E7618961F3}"/>
              </a:ext>
            </a:extLst>
          </p:cNvPr>
          <p:cNvSpPr txBox="1"/>
          <p:nvPr/>
        </p:nvSpPr>
        <p:spPr>
          <a:xfrm>
            <a:off x="1634475" y="1223945"/>
            <a:ext cx="128233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Kontrola 1/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měsíc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0DBC02-D15F-D72A-7D26-EAA5524E7DD4}"/>
              </a:ext>
            </a:extLst>
          </p:cNvPr>
          <p:cNvSpPr txBox="1"/>
          <p:nvPr/>
        </p:nvSpPr>
        <p:spPr>
          <a:xfrm>
            <a:off x="9092307" y="1198213"/>
            <a:ext cx="217283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Kontrola  14 dní – úprava dávky 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E8A4E85-6485-FFDC-0FF8-4C6CD83CC705}"/>
              </a:ext>
            </a:extLst>
          </p:cNvPr>
          <p:cNvSpPr txBox="1"/>
          <p:nvPr/>
        </p:nvSpPr>
        <p:spPr>
          <a:xfrm>
            <a:off x="1794455" y="2413453"/>
            <a:ext cx="100880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Efekt terapie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84215ED2-A29E-ADD6-60B6-DF8ED38A08FC}"/>
              </a:ext>
            </a:extLst>
          </p:cNvPr>
          <p:cNvSpPr txBox="1"/>
          <p:nvPr/>
        </p:nvSpPr>
        <p:spPr>
          <a:xfrm>
            <a:off x="1695164" y="3492962"/>
            <a:ext cx="1564753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14 suchých nocí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71BF9E04-BB32-79E5-C9F9-36CE56C7F259}"/>
              </a:ext>
            </a:extLst>
          </p:cNvPr>
          <p:cNvSpPr txBox="1"/>
          <p:nvPr/>
        </p:nvSpPr>
        <p:spPr>
          <a:xfrm>
            <a:off x="1650571" y="4720226"/>
            <a:ext cx="1282339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Ukončení terapie </a:t>
            </a:r>
          </a:p>
          <a:p>
            <a:endParaRPr lang="sk-SK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462BD618-B4F4-EB92-C634-F9AB16A82C4A}"/>
              </a:ext>
            </a:extLst>
          </p:cNvPr>
          <p:cNvSpPr txBox="1"/>
          <p:nvPr/>
        </p:nvSpPr>
        <p:spPr>
          <a:xfrm>
            <a:off x="1695165" y="5972551"/>
            <a:ext cx="129259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Relaps – kontrola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461FC667-07FF-0118-D5F5-8D79E88326A8}"/>
              </a:ext>
            </a:extLst>
          </p:cNvPr>
          <p:cNvSpPr txBox="1"/>
          <p:nvPr/>
        </p:nvSpPr>
        <p:spPr>
          <a:xfrm>
            <a:off x="5723332" y="1828572"/>
            <a:ext cx="105272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zlepšení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3748F351-92DB-D7EC-0109-AE70AA25E9C7}"/>
              </a:ext>
            </a:extLst>
          </p:cNvPr>
          <p:cNvSpPr txBox="1"/>
          <p:nvPr/>
        </p:nvSpPr>
        <p:spPr>
          <a:xfrm>
            <a:off x="5678315" y="3010696"/>
            <a:ext cx="123008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Anticholinergika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5EF505AA-CAF5-5127-1331-727AF2E556E2}"/>
              </a:ext>
            </a:extLst>
          </p:cNvPr>
          <p:cNvSpPr txBox="1"/>
          <p:nvPr/>
        </p:nvSpPr>
        <p:spPr>
          <a:xfrm>
            <a:off x="5510774" y="5555509"/>
            <a:ext cx="147784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Desmopresin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+alarm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FEEEC370-615C-B175-93B3-C48F7A27F01D}"/>
              </a:ext>
            </a:extLst>
          </p:cNvPr>
          <p:cNvSpPr txBox="1"/>
          <p:nvPr/>
        </p:nvSpPr>
        <p:spPr>
          <a:xfrm>
            <a:off x="3983464" y="4720226"/>
            <a:ext cx="192873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zlepšení</a:t>
            </a:r>
          </a:p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Reevaluace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vyloučit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NMNE 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4EC0055E-A7BB-6EB5-3101-D9766255DDD8}"/>
              </a:ext>
            </a:extLst>
          </p:cNvPr>
          <p:cNvSpPr txBox="1"/>
          <p:nvPr/>
        </p:nvSpPr>
        <p:spPr>
          <a:xfrm>
            <a:off x="5886640" y="6402463"/>
            <a:ext cx="923074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IMIPRAMIN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93BE6A4D-1DD3-556F-AD64-AF55370EF8CF}"/>
              </a:ext>
            </a:extLst>
          </p:cNvPr>
          <p:cNvSpPr txBox="1"/>
          <p:nvPr/>
        </p:nvSpPr>
        <p:spPr>
          <a:xfrm>
            <a:off x="9092307" y="2483654"/>
            <a:ext cx="2445734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Efekt terapie –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pokračovat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6-8týdnů 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DABE2AD3-5C97-4BB7-B705-F43A29B8B4E9}"/>
              </a:ext>
            </a:extLst>
          </p:cNvPr>
          <p:cNvSpPr txBox="1"/>
          <p:nvPr/>
        </p:nvSpPr>
        <p:spPr>
          <a:xfrm>
            <a:off x="9618624" y="3495021"/>
            <a:ext cx="1332737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Suchý po 3měsíce 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9B147C8B-78CE-F1A6-EF17-A38B122AD7CC}"/>
              </a:ext>
            </a:extLst>
          </p:cNvPr>
          <p:cNvSpPr txBox="1"/>
          <p:nvPr/>
        </p:nvSpPr>
        <p:spPr>
          <a:xfrm>
            <a:off x="9314728" y="4836067"/>
            <a:ext cx="235051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Pozvolna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vysadit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mediakaci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obden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3D98BFF3-8238-ADB5-7577-87F384A9F503}"/>
              </a:ext>
            </a:extLst>
          </p:cNvPr>
          <p:cNvSpPr txBox="1"/>
          <p:nvPr/>
        </p:nvSpPr>
        <p:spPr>
          <a:xfrm>
            <a:off x="9899791" y="5900114"/>
            <a:ext cx="118038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Relaps kontrola </a:t>
            </a:r>
          </a:p>
        </p:txBody>
      </p: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71E1CD94-030B-B1C0-3DF7-4657E6D97859}"/>
              </a:ext>
            </a:extLst>
          </p:cNvPr>
          <p:cNvCxnSpPr/>
          <p:nvPr/>
        </p:nvCxnSpPr>
        <p:spPr>
          <a:xfrm flipH="1">
            <a:off x="4166080" y="412010"/>
            <a:ext cx="1557252" cy="43523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ovná spojovacia šípka 24">
            <a:extLst>
              <a:ext uri="{FF2B5EF4-FFF2-40B4-BE49-F238E27FC236}">
                <a16:creationId xmlns:a16="http://schemas.microsoft.com/office/drawing/2014/main" id="{E031387A-10D3-D629-CD3E-5548AFF486E7}"/>
              </a:ext>
            </a:extLst>
          </p:cNvPr>
          <p:cNvCxnSpPr/>
          <p:nvPr/>
        </p:nvCxnSpPr>
        <p:spPr>
          <a:xfrm>
            <a:off x="6678620" y="412010"/>
            <a:ext cx="1647568" cy="29673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pojnica: zalomená 30">
            <a:extLst>
              <a:ext uri="{FF2B5EF4-FFF2-40B4-BE49-F238E27FC236}">
                <a16:creationId xmlns:a16="http://schemas.microsoft.com/office/drawing/2014/main" id="{DF5B4165-9CC7-FE9E-1CFF-DA9858657945}"/>
              </a:ext>
            </a:extLst>
          </p:cNvPr>
          <p:cNvCxnSpPr>
            <a:cxnSpLocks/>
            <a:stCxn id="5" idx="1"/>
            <a:endCxn id="7" idx="3"/>
          </p:cNvCxnSpPr>
          <p:nvPr/>
        </p:nvCxnSpPr>
        <p:spPr>
          <a:xfrm rot="10800000" flipV="1">
            <a:off x="2916814" y="847247"/>
            <a:ext cx="275290" cy="515198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pojnica: zalomená 34">
            <a:extLst>
              <a:ext uri="{FF2B5EF4-FFF2-40B4-BE49-F238E27FC236}">
                <a16:creationId xmlns:a16="http://schemas.microsoft.com/office/drawing/2014/main" id="{46B3222D-C857-A55D-C328-CE8D5F6BA146}"/>
              </a:ext>
            </a:extLst>
          </p:cNvPr>
          <p:cNvCxnSpPr>
            <a:endCxn id="8" idx="1"/>
          </p:cNvCxnSpPr>
          <p:nvPr/>
        </p:nvCxnSpPr>
        <p:spPr>
          <a:xfrm rot="16200000" flipH="1">
            <a:off x="8760305" y="1004710"/>
            <a:ext cx="350967" cy="313038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>
            <a:extLst>
              <a:ext uri="{FF2B5EF4-FFF2-40B4-BE49-F238E27FC236}">
                <a16:creationId xmlns:a16="http://schemas.microsoft.com/office/drawing/2014/main" id="{8D4BF49F-D76F-ABF1-80FB-258A2B625885}"/>
              </a:ext>
            </a:extLst>
          </p:cNvPr>
          <p:cNvCxnSpPr/>
          <p:nvPr/>
        </p:nvCxnSpPr>
        <p:spPr>
          <a:xfrm>
            <a:off x="2275644" y="1591565"/>
            <a:ext cx="0" cy="691979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ovná spojovacia šípka 37">
            <a:extLst>
              <a:ext uri="{FF2B5EF4-FFF2-40B4-BE49-F238E27FC236}">
                <a16:creationId xmlns:a16="http://schemas.microsoft.com/office/drawing/2014/main" id="{1E0BFC76-BF47-DEB2-BA72-44B97344796D}"/>
              </a:ext>
            </a:extLst>
          </p:cNvPr>
          <p:cNvCxnSpPr>
            <a:cxnSpLocks/>
          </p:cNvCxnSpPr>
          <p:nvPr/>
        </p:nvCxnSpPr>
        <p:spPr>
          <a:xfrm>
            <a:off x="2275644" y="2958439"/>
            <a:ext cx="0" cy="47840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ovná spojovacia šípka 40">
            <a:extLst>
              <a:ext uri="{FF2B5EF4-FFF2-40B4-BE49-F238E27FC236}">
                <a16:creationId xmlns:a16="http://schemas.microsoft.com/office/drawing/2014/main" id="{7191E715-EED1-202B-5B5B-7CDEB470A85F}"/>
              </a:ext>
            </a:extLst>
          </p:cNvPr>
          <p:cNvCxnSpPr>
            <a:cxnSpLocks/>
          </p:cNvCxnSpPr>
          <p:nvPr/>
        </p:nvCxnSpPr>
        <p:spPr>
          <a:xfrm>
            <a:off x="2275644" y="3910517"/>
            <a:ext cx="0" cy="74552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ovná spojovacia šípka 43">
            <a:extLst>
              <a:ext uri="{FF2B5EF4-FFF2-40B4-BE49-F238E27FC236}">
                <a16:creationId xmlns:a16="http://schemas.microsoft.com/office/drawing/2014/main" id="{FC704F73-767A-5425-8E50-2375E92FE2AB}"/>
              </a:ext>
            </a:extLst>
          </p:cNvPr>
          <p:cNvCxnSpPr>
            <a:cxnSpLocks/>
          </p:cNvCxnSpPr>
          <p:nvPr/>
        </p:nvCxnSpPr>
        <p:spPr>
          <a:xfrm flipH="1">
            <a:off x="2275644" y="5227027"/>
            <a:ext cx="148" cy="673087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ovná spojovacia šípka 45">
            <a:extLst>
              <a:ext uri="{FF2B5EF4-FFF2-40B4-BE49-F238E27FC236}">
                <a16:creationId xmlns:a16="http://schemas.microsoft.com/office/drawing/2014/main" id="{1A939869-825B-B1F0-34A4-B7260432D63E}"/>
              </a:ext>
            </a:extLst>
          </p:cNvPr>
          <p:cNvCxnSpPr>
            <a:cxnSpLocks/>
          </p:cNvCxnSpPr>
          <p:nvPr/>
        </p:nvCxnSpPr>
        <p:spPr>
          <a:xfrm>
            <a:off x="10178726" y="1564792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ovná spojovacia šípka 47">
            <a:extLst>
              <a:ext uri="{FF2B5EF4-FFF2-40B4-BE49-F238E27FC236}">
                <a16:creationId xmlns:a16="http://schemas.microsoft.com/office/drawing/2014/main" id="{6214E73B-C2E6-5398-A8F5-A1D5DA25F6DE}"/>
              </a:ext>
            </a:extLst>
          </p:cNvPr>
          <p:cNvCxnSpPr>
            <a:cxnSpLocks/>
          </p:cNvCxnSpPr>
          <p:nvPr/>
        </p:nvCxnSpPr>
        <p:spPr>
          <a:xfrm>
            <a:off x="10196545" y="3858948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ovná spojovacia šípka 48">
            <a:extLst>
              <a:ext uri="{FF2B5EF4-FFF2-40B4-BE49-F238E27FC236}">
                <a16:creationId xmlns:a16="http://schemas.microsoft.com/office/drawing/2014/main" id="{17DC2B57-96C6-51ED-25FC-53590118C52D}"/>
              </a:ext>
            </a:extLst>
          </p:cNvPr>
          <p:cNvCxnSpPr>
            <a:cxnSpLocks/>
          </p:cNvCxnSpPr>
          <p:nvPr/>
        </p:nvCxnSpPr>
        <p:spPr>
          <a:xfrm>
            <a:off x="10190108" y="2783998"/>
            <a:ext cx="0" cy="65284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ovná spojovacia šípka 51">
            <a:extLst>
              <a:ext uri="{FF2B5EF4-FFF2-40B4-BE49-F238E27FC236}">
                <a16:creationId xmlns:a16="http://schemas.microsoft.com/office/drawing/2014/main" id="{497882F1-8486-D0F4-D110-B4300A816FDE}"/>
              </a:ext>
            </a:extLst>
          </p:cNvPr>
          <p:cNvCxnSpPr>
            <a:cxnSpLocks/>
          </p:cNvCxnSpPr>
          <p:nvPr/>
        </p:nvCxnSpPr>
        <p:spPr>
          <a:xfrm>
            <a:off x="10196545" y="5130232"/>
            <a:ext cx="0" cy="702276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ovacia šípka 53">
            <a:extLst>
              <a:ext uri="{FF2B5EF4-FFF2-40B4-BE49-F238E27FC236}">
                <a16:creationId xmlns:a16="http://schemas.microsoft.com/office/drawing/2014/main" id="{6E31E09A-5977-AD8D-B639-868546A710CA}"/>
              </a:ext>
            </a:extLst>
          </p:cNvPr>
          <p:cNvCxnSpPr>
            <a:cxnSpLocks/>
          </p:cNvCxnSpPr>
          <p:nvPr/>
        </p:nvCxnSpPr>
        <p:spPr>
          <a:xfrm>
            <a:off x="6348177" y="5928771"/>
            <a:ext cx="0" cy="423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ovná spojovacia šípka 56">
            <a:extLst>
              <a:ext uri="{FF2B5EF4-FFF2-40B4-BE49-F238E27FC236}">
                <a16:creationId xmlns:a16="http://schemas.microsoft.com/office/drawing/2014/main" id="{F522FDCD-C8C1-2329-D18D-223F4ADE81E5}"/>
              </a:ext>
            </a:extLst>
          </p:cNvPr>
          <p:cNvCxnSpPr>
            <a:cxnSpLocks/>
          </p:cNvCxnSpPr>
          <p:nvPr/>
        </p:nvCxnSpPr>
        <p:spPr>
          <a:xfrm>
            <a:off x="6244600" y="2162035"/>
            <a:ext cx="0" cy="848661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ovná spojovacia šípka 57">
            <a:extLst>
              <a:ext uri="{FF2B5EF4-FFF2-40B4-BE49-F238E27FC236}">
                <a16:creationId xmlns:a16="http://schemas.microsoft.com/office/drawing/2014/main" id="{23340AE2-611F-70A6-B446-745D2016B3FB}"/>
              </a:ext>
            </a:extLst>
          </p:cNvPr>
          <p:cNvCxnSpPr>
            <a:cxnSpLocks/>
          </p:cNvCxnSpPr>
          <p:nvPr/>
        </p:nvCxnSpPr>
        <p:spPr>
          <a:xfrm>
            <a:off x="2976282" y="1377908"/>
            <a:ext cx="2702033" cy="589163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ovná spojovacia šípka 64">
            <a:extLst>
              <a:ext uri="{FF2B5EF4-FFF2-40B4-BE49-F238E27FC236}">
                <a16:creationId xmlns:a16="http://schemas.microsoft.com/office/drawing/2014/main" id="{3DD0EC3C-BB46-7B82-2821-639B04DFC66D}"/>
              </a:ext>
            </a:extLst>
          </p:cNvPr>
          <p:cNvCxnSpPr>
            <a:stCxn id="14" idx="1"/>
            <a:endCxn id="16" idx="0"/>
          </p:cNvCxnSpPr>
          <p:nvPr/>
        </p:nvCxnSpPr>
        <p:spPr>
          <a:xfrm flipH="1">
            <a:off x="4947831" y="3149196"/>
            <a:ext cx="730484" cy="157103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ovná spojovacia šípka 66">
            <a:extLst>
              <a:ext uri="{FF2B5EF4-FFF2-40B4-BE49-F238E27FC236}">
                <a16:creationId xmlns:a16="http://schemas.microsoft.com/office/drawing/2014/main" id="{F4DAE99B-0DDA-52D6-BC8D-4F2D69485A08}"/>
              </a:ext>
            </a:extLst>
          </p:cNvPr>
          <p:cNvCxnSpPr>
            <a:stCxn id="10" idx="3"/>
            <a:endCxn id="16" idx="0"/>
          </p:cNvCxnSpPr>
          <p:nvPr/>
        </p:nvCxnSpPr>
        <p:spPr>
          <a:xfrm>
            <a:off x="3259917" y="3631462"/>
            <a:ext cx="1687914" cy="108876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ovná spojovacia šípka 68">
            <a:extLst>
              <a:ext uri="{FF2B5EF4-FFF2-40B4-BE49-F238E27FC236}">
                <a16:creationId xmlns:a16="http://schemas.microsoft.com/office/drawing/2014/main" id="{DACA1DE3-F863-A16D-47AD-E133D40E9E98}"/>
              </a:ext>
            </a:extLst>
          </p:cNvPr>
          <p:cNvCxnSpPr/>
          <p:nvPr/>
        </p:nvCxnSpPr>
        <p:spPr>
          <a:xfrm>
            <a:off x="5036188" y="4997225"/>
            <a:ext cx="642127" cy="558284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Rovná spojovacia šípka 70">
            <a:extLst>
              <a:ext uri="{FF2B5EF4-FFF2-40B4-BE49-F238E27FC236}">
                <a16:creationId xmlns:a16="http://schemas.microsoft.com/office/drawing/2014/main" id="{855E6A45-982A-0C75-DEDB-87243B19263B}"/>
              </a:ext>
            </a:extLst>
          </p:cNvPr>
          <p:cNvCxnSpPr>
            <a:stCxn id="19" idx="1"/>
            <a:endCxn id="16" idx="3"/>
          </p:cNvCxnSpPr>
          <p:nvPr/>
        </p:nvCxnSpPr>
        <p:spPr>
          <a:xfrm flipH="1">
            <a:off x="5912197" y="3633521"/>
            <a:ext cx="3706427" cy="1317538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BlokTextu 2">
            <a:extLst>
              <a:ext uri="{FF2B5EF4-FFF2-40B4-BE49-F238E27FC236}">
                <a16:creationId xmlns:a16="http://schemas.microsoft.com/office/drawing/2014/main" id="{8B460858-2476-C052-D7C6-911E08372C53}"/>
              </a:ext>
            </a:extLst>
          </p:cNvPr>
          <p:cNvSpPr txBox="1"/>
          <p:nvPr/>
        </p:nvSpPr>
        <p:spPr>
          <a:xfrm>
            <a:off x="1210641" y="6094400"/>
            <a:ext cx="58381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85000"/>
                  </a:schemeClr>
                </a:solidFill>
              </a:rPr>
              <a:t>20%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C3B1D49B-7BCB-6EC0-9A06-65AA9EB5A30B}"/>
              </a:ext>
            </a:extLst>
          </p:cNvPr>
          <p:cNvSpPr txBox="1"/>
          <p:nvPr/>
        </p:nvSpPr>
        <p:spPr>
          <a:xfrm>
            <a:off x="451733" y="3479326"/>
            <a:ext cx="82567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8-12týdnů</a:t>
            </a:r>
          </a:p>
        </p:txBody>
      </p:sp>
      <p:cxnSp>
        <p:nvCxnSpPr>
          <p:cNvPr id="28" name="Spojnica: zalomená 27">
            <a:extLst>
              <a:ext uri="{FF2B5EF4-FFF2-40B4-BE49-F238E27FC236}">
                <a16:creationId xmlns:a16="http://schemas.microsoft.com/office/drawing/2014/main" id="{34DD6788-4670-5DA1-E13A-B50F609CFA6A}"/>
              </a:ext>
            </a:extLst>
          </p:cNvPr>
          <p:cNvCxnSpPr>
            <a:cxnSpLocks/>
            <a:stCxn id="9" idx="1"/>
            <a:endCxn id="11" idx="1"/>
          </p:cNvCxnSpPr>
          <p:nvPr/>
        </p:nvCxnSpPr>
        <p:spPr>
          <a:xfrm rot="10800000" flipV="1">
            <a:off x="1650571" y="2644285"/>
            <a:ext cx="143884" cy="2306773"/>
          </a:xfrm>
          <a:prstGeom prst="bentConnector3">
            <a:avLst>
              <a:gd name="adj1" fmla="val 258878"/>
            </a:avLst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FFAA1772-1675-87A7-14F6-3308AA01B4E4}"/>
              </a:ext>
            </a:extLst>
          </p:cNvPr>
          <p:cNvCxnSpPr/>
          <p:nvPr/>
        </p:nvCxnSpPr>
        <p:spPr>
          <a:xfrm flipH="1">
            <a:off x="7101016" y="1989122"/>
            <a:ext cx="2798775" cy="0"/>
          </a:xfrm>
          <a:prstGeom prst="straightConnector1">
            <a:avLst/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lokTextu 26">
            <a:extLst>
              <a:ext uri="{FF2B5EF4-FFF2-40B4-BE49-F238E27FC236}">
                <a16:creationId xmlns:a16="http://schemas.microsoft.com/office/drawing/2014/main" id="{EE453874-BDEA-DC7D-9246-F2FC7A0FDB20}"/>
              </a:ext>
            </a:extLst>
          </p:cNvPr>
          <p:cNvSpPr txBox="1"/>
          <p:nvPr/>
        </p:nvSpPr>
        <p:spPr>
          <a:xfrm>
            <a:off x="7502404" y="1695855"/>
            <a:ext cx="1533048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Není</a:t>
            </a:r>
            <a:r>
              <a:rPr lang="sk-SK" sz="1200" dirty="0">
                <a:solidFill>
                  <a:schemeClr val="bg1">
                    <a:lumMod val="85000"/>
                  </a:schemeClr>
                </a:solidFill>
              </a:rPr>
              <a:t> efekt do 3 </a:t>
            </a:r>
            <a:r>
              <a:rPr lang="sk-SK" sz="1200" dirty="0" err="1">
                <a:solidFill>
                  <a:schemeClr val="bg1">
                    <a:lumMod val="85000"/>
                  </a:schemeClr>
                </a:solidFill>
              </a:rPr>
              <a:t>týdnů</a:t>
            </a:r>
            <a:endParaRPr lang="sk-SK" sz="1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963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DFC15F-2AB6-003E-5455-1E87CBE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6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IMIPRAMIN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39A9AA-5E0C-1CDD-49F6-AED19CD01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111534"/>
            <a:ext cx="10515600" cy="5346356"/>
          </a:xfrm>
        </p:spPr>
        <p:txBody>
          <a:bodyPr>
            <a:normAutofit fontScale="62500" lnSpcReduction="20000"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Tricyklické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antideprasívum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(+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anticholinergní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efekt )</a:t>
            </a: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Historicky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dlouhodobě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užíván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Nutná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extrémně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přísná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spolupráce s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rodiči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vzácně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letální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intoxikace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suicidální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pokusy </a:t>
            </a:r>
          </a:p>
          <a:p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RA: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kardiologická anamnéza – arytmie, infarkt, synkopy – nutné kardiologické vyšetření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na EKG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syndrom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dlouhého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QT intervalu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Účinnost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50%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Po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selhání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všech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možností </a:t>
            </a: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≤ 9let...25mg /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den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&gt; 9let 50mg/den  </a:t>
            </a:r>
          </a:p>
          <a:p>
            <a:pPr marL="0" indent="0">
              <a:buNone/>
            </a:pP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Reevaluace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á 1měsíc – efekt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postupně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dávku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snižujeme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nesodtatečném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efektu 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lze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kombinovat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desmopresinem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Každé 3měsíce na 14 dní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užívání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imipramínu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přerušíme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prevence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tolerance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)  </a:t>
            </a: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– 4-6měs                                        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7F9DEEF-22E4-4C56-86E3-F8B2D093208D}"/>
              </a:ext>
            </a:extLst>
          </p:cNvPr>
          <p:cNvSpPr txBox="1"/>
          <p:nvPr/>
        </p:nvSpPr>
        <p:spPr>
          <a:xfrm>
            <a:off x="10543321" y="6457890"/>
            <a:ext cx="1620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Drlík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M., MNE 2023</a:t>
            </a:r>
          </a:p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Gepertz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S. et al. J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2004</a:t>
            </a:r>
          </a:p>
        </p:txBody>
      </p:sp>
    </p:spTree>
    <p:extLst>
      <p:ext uri="{BB962C8B-B14F-4D97-AF65-F5344CB8AC3E}">
        <p14:creationId xmlns:p14="http://schemas.microsoft.com/office/powerpoint/2010/main" val="10098886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4FB520-8D7C-26CA-F0BF-2803F0A2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28"/>
            <a:ext cx="10515600" cy="852446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Experimentální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medicína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8BDF511-539F-F876-061E-82230159C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97" y="1186249"/>
            <a:ext cx="11500022" cy="5412259"/>
          </a:xfrm>
        </p:spPr>
        <p:txBody>
          <a:bodyPr>
            <a:normAutofit fontScale="62500" lnSpcReduction="20000"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Antagonisti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orexinových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receptorů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Suvorexant</a:t>
            </a:r>
            <a:endParaRPr lang="sk-SK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Daridorexant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duální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antagonista OX typu 1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navozuje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fyziologický spánek,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který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přehnaně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hluboký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jako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u klasických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hypnotik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                               -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jinými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slovy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nevytváří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spánek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aktivně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, ale spíše deaktivuje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bdělost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poklesu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frekvence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NE ze 14 z 14 nocí (100 %) na 5 z 14 nocí (35,7 %). 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Suvorexant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Daridorexant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tedy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pravděpodobně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snižuje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hloubku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spánku a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mění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spánkovou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architekturu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Ačkoliv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může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zdát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paradoxní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použít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lék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na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nespavost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k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léčbě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enurézy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suvorexant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vedl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snížení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výskytu NE 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u pacienta s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těžkou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formou.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87BA08C-7C05-47C0-F1EB-19743047E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909" y="692573"/>
            <a:ext cx="5914767" cy="1809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70B6E1EB-8407-BA13-FE7A-DEA02D8F8060}"/>
              </a:ext>
            </a:extLst>
          </p:cNvPr>
          <p:cNvSpPr txBox="1"/>
          <p:nvPr/>
        </p:nvSpPr>
        <p:spPr>
          <a:xfrm>
            <a:off x="7667367" y="4668834"/>
            <a:ext cx="4452551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Polysomnografie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ukázala: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fáze REM spánku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prodloužila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fáze N2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non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-REM spánku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zvýšila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hluboký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spánek (N3)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klesl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34075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7578EE-9A90-AA95-83F2-E3D61306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2" y="1"/>
            <a:ext cx="10515600" cy="822304"/>
          </a:xfrm>
        </p:spPr>
        <p:txBody>
          <a:bodyPr/>
          <a:lstStyle/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Alarm </a:t>
            </a: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ještě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</a:t>
            </a:r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pomočením 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0F396A-4F29-0754-EC5D-752FB41AE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46" y="3610397"/>
            <a:ext cx="12062254" cy="4351338"/>
          </a:xfrm>
        </p:spPr>
        <p:txBody>
          <a:bodyPr/>
          <a:lstStyle/>
          <a:p>
            <a:pPr lvl="0"/>
            <a:r>
              <a:rPr lang="sk-SK" b="1" dirty="0"/>
              <a:t>ultrazvukový senzor</a:t>
            </a:r>
            <a:r>
              <a:rPr lang="sk-SK" dirty="0"/>
              <a:t> sleduje </a:t>
            </a:r>
            <a:r>
              <a:rPr lang="sk-SK" dirty="0" err="1"/>
              <a:t>naplnění</a:t>
            </a:r>
            <a:r>
              <a:rPr lang="sk-SK" dirty="0"/>
              <a:t> močového </a:t>
            </a:r>
            <a:r>
              <a:rPr lang="sk-SK" dirty="0" err="1"/>
              <a:t>měchýře</a:t>
            </a:r>
            <a:r>
              <a:rPr lang="sk-SK" dirty="0"/>
              <a:t> </a:t>
            </a:r>
            <a:r>
              <a:rPr lang="sk-SK" dirty="0" err="1"/>
              <a:t>během</a:t>
            </a:r>
            <a:r>
              <a:rPr lang="sk-SK" dirty="0"/>
              <a:t> spánku. </a:t>
            </a:r>
          </a:p>
          <a:p>
            <a:pPr lvl="0"/>
            <a:r>
              <a:rPr lang="sk-SK" dirty="0"/>
              <a:t>rozlišuje nízkou a vysokou náplň </a:t>
            </a:r>
            <a:r>
              <a:rPr lang="sk-SK" dirty="0" err="1"/>
              <a:t>měchýře</a:t>
            </a:r>
            <a:r>
              <a:rPr lang="sk-SK" dirty="0"/>
              <a:t>. </a:t>
            </a:r>
          </a:p>
          <a:p>
            <a:pPr lvl="0"/>
            <a:r>
              <a:rPr lang="sk-SK" dirty="0" err="1"/>
              <a:t>Při</a:t>
            </a:r>
            <a:r>
              <a:rPr lang="sk-SK" dirty="0"/>
              <a:t> </a:t>
            </a:r>
            <a:r>
              <a:rPr lang="sk-SK" dirty="0" err="1"/>
              <a:t>dosažení</a:t>
            </a:r>
            <a:r>
              <a:rPr lang="sk-SK" dirty="0"/>
              <a:t> vysoké </a:t>
            </a:r>
            <a:r>
              <a:rPr lang="sk-SK" dirty="0" err="1"/>
              <a:t>náplně</a:t>
            </a:r>
            <a:r>
              <a:rPr lang="sk-SK" dirty="0"/>
              <a:t> </a:t>
            </a:r>
            <a:r>
              <a:rPr lang="sk-SK" dirty="0" err="1"/>
              <a:t>se</a:t>
            </a:r>
            <a:r>
              <a:rPr lang="sk-SK" dirty="0"/>
              <a:t> spustí </a:t>
            </a:r>
            <a:r>
              <a:rPr lang="sk-SK" b="1" dirty="0"/>
              <a:t>alarm </a:t>
            </a:r>
            <a:r>
              <a:rPr lang="sk-SK" b="1" dirty="0" err="1"/>
              <a:t>ještě</a:t>
            </a:r>
            <a:r>
              <a:rPr lang="sk-SK" b="1" dirty="0"/>
              <a:t> </a:t>
            </a:r>
            <a:r>
              <a:rPr lang="sk-SK" b="1" dirty="0" err="1"/>
              <a:t>před</a:t>
            </a:r>
            <a:r>
              <a:rPr lang="sk-SK" b="1" dirty="0"/>
              <a:t> </a:t>
            </a:r>
            <a:r>
              <a:rPr lang="sk-SK" b="1" dirty="0" err="1"/>
              <a:t>mikcí</a:t>
            </a:r>
            <a:r>
              <a:rPr lang="sk-SK" dirty="0"/>
              <a:t>. </a:t>
            </a:r>
          </a:p>
          <a:p>
            <a:r>
              <a:rPr lang="sk-SK" dirty="0" err="1"/>
              <a:t>zatím</a:t>
            </a:r>
            <a:r>
              <a:rPr lang="sk-SK" dirty="0"/>
              <a:t> nejde o klinickou </a:t>
            </a:r>
            <a:r>
              <a:rPr lang="sk-SK" dirty="0" err="1"/>
              <a:t>studii</a:t>
            </a:r>
            <a:r>
              <a:rPr lang="sk-SK" dirty="0"/>
              <a:t> na </a:t>
            </a:r>
            <a:r>
              <a:rPr lang="sk-SK" dirty="0" err="1"/>
              <a:t>dětech</a:t>
            </a:r>
            <a:r>
              <a:rPr lang="sk-SK" dirty="0"/>
              <a:t> – systém </a:t>
            </a:r>
            <a:r>
              <a:rPr lang="sk-SK" dirty="0" err="1"/>
              <a:t>byl</a:t>
            </a:r>
            <a:r>
              <a:rPr lang="sk-SK" dirty="0"/>
              <a:t> </a:t>
            </a:r>
            <a:r>
              <a:rPr lang="sk-SK" dirty="0" err="1"/>
              <a:t>preklinicky</a:t>
            </a:r>
            <a:r>
              <a:rPr lang="sk-SK" dirty="0"/>
              <a:t> </a:t>
            </a:r>
            <a:r>
              <a:rPr lang="sk-SK" dirty="0" err="1"/>
              <a:t>testován</a:t>
            </a:r>
            <a:r>
              <a:rPr lang="sk-SK" dirty="0"/>
              <a:t> na </a:t>
            </a:r>
            <a:r>
              <a:rPr lang="sk-SK" b="1" dirty="0" err="1"/>
              <a:t>latexovém</a:t>
            </a:r>
            <a:r>
              <a:rPr lang="sk-SK" b="1" dirty="0"/>
              <a:t> </a:t>
            </a:r>
            <a:r>
              <a:rPr lang="sk-SK" b="1" dirty="0" err="1"/>
              <a:t>balónku</a:t>
            </a:r>
            <a:r>
              <a:rPr lang="sk-SK" b="1" dirty="0"/>
              <a:t> </a:t>
            </a:r>
            <a:r>
              <a:rPr lang="sk-SK" b="1" dirty="0" err="1"/>
              <a:t>simulujícím</a:t>
            </a:r>
            <a:r>
              <a:rPr lang="sk-SK" b="1" dirty="0"/>
              <a:t> močový </a:t>
            </a:r>
            <a:r>
              <a:rPr lang="sk-SK" b="1" dirty="0" err="1"/>
              <a:t>měchýř</a:t>
            </a:r>
            <a:r>
              <a:rPr lang="sk-SK" dirty="0"/>
              <a:t>, s objemy </a:t>
            </a:r>
            <a:r>
              <a:rPr lang="sk-SK" b="1" dirty="0"/>
              <a:t>100–300 ml</a:t>
            </a:r>
            <a:r>
              <a:rPr lang="sk-SK" dirty="0"/>
              <a:t> a </a:t>
            </a:r>
            <a:r>
              <a:rPr lang="sk-SK" dirty="0" err="1"/>
              <a:t>různými</a:t>
            </a:r>
            <a:r>
              <a:rPr lang="sk-SK" dirty="0"/>
              <a:t> polohami senzoru.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ED15E210-7FAF-832C-E497-EDCC80F74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961" y="1071934"/>
            <a:ext cx="6071496" cy="228883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4191950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EDD958-D1DF-862D-B69E-7E529EAD9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Refrakterní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MNE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84E65EF-60C0-49E6-4B1E-1902267D5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589" y="1825625"/>
            <a:ext cx="10515600" cy="4351338"/>
          </a:xfrm>
        </p:spPr>
        <p:txBody>
          <a:bodyPr>
            <a:normAutofit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Reevaluace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Skrytá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Non-adherentní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pacient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NE 2-3%  v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dospělosti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20-30%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pacientů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 F diagnózou má rezistentní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enurézu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nejčastěji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ADHD-IA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ICD- 10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28B6E33-8871-D2B8-9862-E771728F51ED}"/>
              </a:ext>
            </a:extLst>
          </p:cNvPr>
          <p:cNvSpPr txBox="1"/>
          <p:nvPr/>
        </p:nvSpPr>
        <p:spPr>
          <a:xfrm>
            <a:off x="10603103" y="6611779"/>
            <a:ext cx="15888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682387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16BC-341C-9B08-F25B-8501BE807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C80B84-D5A6-65D3-C686-FA043852B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Závěr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17FFB70-4149-1DA0-EBE5-642F4ABC2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003" y="1825625"/>
            <a:ext cx="11027797" cy="4901178"/>
          </a:xfrm>
        </p:spPr>
        <p:txBody>
          <a:bodyPr>
            <a:normAutofit lnSpcReduction="10000"/>
          </a:bodyPr>
          <a:lstStyle/>
          <a:p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Zásadní je odlišit MNE vs NMNE 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Pečlivé vyšetření a správný výběr pacienta – zvyšuje efekt terapie 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Aktivní léčbu MNE zahajujeme obvykle po dosažení 6 roku 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ěku </a:t>
            </a:r>
          </a:p>
          <a:p>
            <a:pPr marL="0" indent="0">
              <a:buNone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Léčba komorbidit</a:t>
            </a:r>
            <a:r>
              <a:rPr lang="cs-CZ" sz="2800">
                <a:solidFill>
                  <a:schemeClr val="accent1">
                    <a:lumMod val="50000"/>
                  </a:schemeClr>
                </a:solidFill>
              </a:rPr>
              <a:t>, obstipace a </a:t>
            </a:r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denních příznaků dysfunkce močových cest má přednost před léčbou enurézy </a:t>
            </a:r>
          </a:p>
          <a:p>
            <a:endParaRPr lang="cs-CZ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3979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49298-C537-24AE-D90F-AC2270240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5CDF7A2-BF4A-A124-8773-5631985C6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717251E-F9E3-751F-F08D-813383970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67"/>
            <a:ext cx="12192000" cy="683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087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14056</TotalTime>
  <Words>3524</Words>
  <Application>Microsoft Office PowerPoint</Application>
  <PresentationFormat>Širokouhlá</PresentationFormat>
  <Paragraphs>674</Paragraphs>
  <Slides>40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Segoe UI</vt:lpstr>
      <vt:lpstr>Times New Roman</vt:lpstr>
      <vt:lpstr>Wingdings</vt:lpstr>
      <vt:lpstr>Motív Office</vt:lpstr>
      <vt:lpstr>Enuréza  </vt:lpstr>
      <vt:lpstr>Zdroje </vt:lpstr>
      <vt:lpstr>Seznam použitých zkratek </vt:lpstr>
      <vt:lpstr>Enuresis nocturna =intermitentní noční inkontinence </vt:lpstr>
      <vt:lpstr>Enuresis nocturna =intermitentní noční inkontinence </vt:lpstr>
      <vt:lpstr>Enuresis nocturna =intermitentní noční inkontinence </vt:lpstr>
      <vt:lpstr>Prevalence </vt:lpstr>
      <vt:lpstr>Prevalence </vt:lpstr>
      <vt:lpstr>Etiologie </vt:lpstr>
      <vt:lpstr>Etiologie </vt:lpstr>
      <vt:lpstr>Etiologie </vt:lpstr>
      <vt:lpstr>Etiologie </vt:lpstr>
      <vt:lpstr>Etiologie </vt:lpstr>
      <vt:lpstr>Etiologie </vt:lpstr>
      <vt:lpstr>Etiologie </vt:lpstr>
      <vt:lpstr>Etiologie </vt:lpstr>
      <vt:lpstr>Etiologie </vt:lpstr>
      <vt:lpstr>Etiologie </vt:lpstr>
      <vt:lpstr>Etiologie </vt:lpstr>
      <vt:lpstr>Stanovení  diagnózy </vt:lpstr>
      <vt:lpstr>Stanovení  diagnózy </vt:lpstr>
      <vt:lpstr>Terapie </vt:lpstr>
      <vt:lpstr>Prezentácia programu PowerPoint</vt:lpstr>
      <vt:lpstr>Režimová opatření </vt:lpstr>
      <vt:lpstr>Prezentácia programu PowerPoint</vt:lpstr>
      <vt:lpstr>Prezentácia programu PowerPoint</vt:lpstr>
      <vt:lpstr>Prezentácia programu PowerPoint</vt:lpstr>
      <vt:lpstr>Etiologie </vt:lpstr>
      <vt:lpstr>Desmopresin  analog  Antidiuretického hormonu </vt:lpstr>
      <vt:lpstr>ALARM </vt:lpstr>
      <vt:lpstr>Prezentácia programu PowerPoint</vt:lpstr>
      <vt:lpstr>Prezentácia programu PowerPoint</vt:lpstr>
      <vt:lpstr>Anticholinergika </vt:lpstr>
      <vt:lpstr>Prezentácia programu PowerPoint</vt:lpstr>
      <vt:lpstr>IMIPRAMIN</vt:lpstr>
      <vt:lpstr>Experimentální medicína </vt:lpstr>
      <vt:lpstr>Alarm ještě před pomočením ?</vt:lpstr>
      <vt:lpstr>Refrakterní MNE </vt:lpstr>
      <vt:lpstr>Závěr: 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Zuzana Jirásková</dc:creator>
  <cp:lastModifiedBy>Zuzana Jirásková</cp:lastModifiedBy>
  <cp:revision>27</cp:revision>
  <dcterms:created xsi:type="dcterms:W3CDTF">2025-05-19T19:15:19Z</dcterms:created>
  <dcterms:modified xsi:type="dcterms:W3CDTF">2026-09-09T18:58:59Z</dcterms:modified>
</cp:coreProperties>
</file>