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9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8" r:id="rId30"/>
    <p:sldId id="292" r:id="rId31"/>
    <p:sldId id="289" r:id="rId32"/>
    <p:sldId id="290" r:id="rId33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" dt="2026-09-03T15:31:47.155"/>
    <p1510:client id="{191C3132-62D5-1A17-9F82-1865B19646A1}" v="427" dt="2026-09-03T15:30:18.160"/>
    <p1510:client id="{471E6326-663B-C553-7B4E-B2A7DE20D416}" v="193" dt="2026-09-03T16:20:35.916"/>
    <p1510:client id="{6244AB6A-0143-D1FF-C43A-860D1A8847C0}" v="521" dt="2026-09-03T09:24:54.766"/>
    <p1510:client id="{FC982F44-F2A9-3BCD-D15F-42A855728BC3}" v="181" dt="2026-09-02T09:46:56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notková Klára, MUDr." userId="S::109118@vfn.cz::92634fa7-6204-4bc9-a8ef-1f6857e8631b" providerId="AD" clId="Web-{191C3132-62D5-1A17-9F82-1865B19646A1}"/>
    <pc:docChg chg="addSld modSld">
      <pc:chgData name="Knotková Klára, MUDr." userId="S::109118@vfn.cz::92634fa7-6204-4bc9-a8ef-1f6857e8631b" providerId="AD" clId="Web-{191C3132-62D5-1A17-9F82-1865B19646A1}" dt="2026-09-03T15:30:18.160" v="245" actId="1076"/>
      <pc:docMkLst>
        <pc:docMk/>
      </pc:docMkLst>
      <pc:sldChg chg="modSp">
        <pc:chgData name="Knotková Klára, MUDr." userId="S::109118@vfn.cz::92634fa7-6204-4bc9-a8ef-1f6857e8631b" providerId="AD" clId="Web-{191C3132-62D5-1A17-9F82-1865B19646A1}" dt="2026-09-03T13:36:42.511" v="189" actId="20577"/>
        <pc:sldMkLst>
          <pc:docMk/>
          <pc:sldMk cId="0" sldId="264"/>
        </pc:sldMkLst>
        <pc:spChg chg="mod">
          <ac:chgData name="Knotková Klára, MUDr." userId="S::109118@vfn.cz::92634fa7-6204-4bc9-a8ef-1f6857e8631b" providerId="AD" clId="Web-{191C3132-62D5-1A17-9F82-1865B19646A1}" dt="2026-09-03T13:36:42.511" v="189" actId="20577"/>
          <ac:spMkLst>
            <pc:docMk/>
            <pc:sldMk cId="0" sldId="264"/>
            <ac:spMk id="160" creationId="{00000000-0000-0000-0000-000000000000}"/>
          </ac:spMkLst>
        </pc:spChg>
        <pc:spChg chg="mod">
          <ac:chgData name="Knotková Klára, MUDr." userId="S::109118@vfn.cz::92634fa7-6204-4bc9-a8ef-1f6857e8631b" providerId="AD" clId="Web-{191C3132-62D5-1A17-9F82-1865B19646A1}" dt="2026-09-03T13:35:46.445" v="110" actId="20577"/>
          <ac:spMkLst>
            <pc:docMk/>
            <pc:sldMk cId="0" sldId="264"/>
            <ac:spMk id="162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191C3132-62D5-1A17-9F82-1865B19646A1}" dt="2026-09-03T14:31:30.530" v="197" actId="20577"/>
        <pc:sldMkLst>
          <pc:docMk/>
          <pc:sldMk cId="0" sldId="273"/>
        </pc:sldMkLst>
        <pc:spChg chg="mod">
          <ac:chgData name="Knotková Klára, MUDr." userId="S::109118@vfn.cz::92634fa7-6204-4bc9-a8ef-1f6857e8631b" providerId="AD" clId="Web-{191C3132-62D5-1A17-9F82-1865B19646A1}" dt="2026-09-03T14:31:30.530" v="197" actId="20577"/>
          <ac:spMkLst>
            <pc:docMk/>
            <pc:sldMk cId="0" sldId="273"/>
            <ac:spMk id="271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191C3132-62D5-1A17-9F82-1865B19646A1}" dt="2026-09-03T14:40:34.357" v="198" actId="14100"/>
        <pc:sldMkLst>
          <pc:docMk/>
          <pc:sldMk cId="0" sldId="275"/>
        </pc:sldMkLst>
        <pc:spChg chg="mod">
          <ac:chgData name="Knotková Klára, MUDr." userId="S::109118@vfn.cz::92634fa7-6204-4bc9-a8ef-1f6857e8631b" providerId="AD" clId="Web-{191C3132-62D5-1A17-9F82-1865B19646A1}" dt="2026-09-03T14:40:34.357" v="198" actId="14100"/>
          <ac:spMkLst>
            <pc:docMk/>
            <pc:sldMk cId="0" sldId="275"/>
            <ac:spMk id="333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191C3132-62D5-1A17-9F82-1865B19646A1}" dt="2026-09-03T14:54:05.255" v="203" actId="20577"/>
        <pc:sldMkLst>
          <pc:docMk/>
          <pc:sldMk cId="0" sldId="279"/>
        </pc:sldMkLst>
        <pc:spChg chg="mod">
          <ac:chgData name="Knotková Klára, MUDr." userId="S::109118@vfn.cz::92634fa7-6204-4bc9-a8ef-1f6857e8631b" providerId="AD" clId="Web-{191C3132-62D5-1A17-9F82-1865B19646A1}" dt="2026-09-03T14:54:05.255" v="203" actId="20577"/>
          <ac:spMkLst>
            <pc:docMk/>
            <pc:sldMk cId="0" sldId="279"/>
            <ac:spMk id="430" creationId="{00000000-0000-0000-0000-000000000000}"/>
          </ac:spMkLst>
        </pc:spChg>
      </pc:sldChg>
      <pc:sldChg chg="addSp delSp modSp">
        <pc:chgData name="Knotková Klára, MUDr." userId="S::109118@vfn.cz::92634fa7-6204-4bc9-a8ef-1f6857e8631b" providerId="AD" clId="Web-{191C3132-62D5-1A17-9F82-1865B19646A1}" dt="2026-09-03T15:19:23.313" v="216"/>
        <pc:sldMkLst>
          <pc:docMk/>
          <pc:sldMk cId="0" sldId="288"/>
        </pc:sldMkLst>
        <pc:spChg chg="add del">
          <ac:chgData name="Knotková Klára, MUDr." userId="S::109118@vfn.cz::92634fa7-6204-4bc9-a8ef-1f6857e8631b" providerId="AD" clId="Web-{191C3132-62D5-1A17-9F82-1865B19646A1}" dt="2026-09-03T15:19:23.313" v="216"/>
          <ac:spMkLst>
            <pc:docMk/>
            <pc:sldMk cId="0" sldId="288"/>
            <ac:spMk id="14" creationId="{649B6CC6-13F4-424E-9A30-9AE913CCE8B8}"/>
          </ac:spMkLst>
        </pc:spChg>
        <pc:spChg chg="mod">
          <ac:chgData name="Knotková Klára, MUDr." userId="S::109118@vfn.cz::92634fa7-6204-4bc9-a8ef-1f6857e8631b" providerId="AD" clId="Web-{191C3132-62D5-1A17-9F82-1865B19646A1}" dt="2026-09-03T15:19:00.563" v="214" actId="20577"/>
          <ac:spMkLst>
            <pc:docMk/>
            <pc:sldMk cId="0" sldId="288"/>
            <ac:spMk id="544" creationId="{00000000-0000-0000-0000-000000000000}"/>
          </ac:spMkLst>
        </pc:spChg>
      </pc:sldChg>
      <pc:sldChg chg="addSp delSp modSp new">
        <pc:chgData name="Knotková Klára, MUDr." userId="S::109118@vfn.cz::92634fa7-6204-4bc9-a8ef-1f6857e8631b" providerId="AD" clId="Web-{191C3132-62D5-1A17-9F82-1865B19646A1}" dt="2026-09-03T15:30:18.160" v="245" actId="1076"/>
        <pc:sldMkLst>
          <pc:docMk/>
          <pc:sldMk cId="3875667015" sldId="292"/>
        </pc:sldMkLst>
        <pc:spChg chg="del">
          <ac:chgData name="Knotková Klára, MUDr." userId="S::109118@vfn.cz::92634fa7-6204-4bc9-a8ef-1f6857e8631b" providerId="AD" clId="Web-{191C3132-62D5-1A17-9F82-1865B19646A1}" dt="2026-09-03T15:19:34.408" v="218"/>
          <ac:spMkLst>
            <pc:docMk/>
            <pc:sldMk cId="3875667015" sldId="292"/>
            <ac:spMk id="2" creationId="{27D3221A-D6AA-F6A5-9CE5-CE18FB02B549}"/>
          </ac:spMkLst>
        </pc:spChg>
        <pc:spChg chg="del mod">
          <ac:chgData name="Knotková Klára, MUDr." userId="S::109118@vfn.cz::92634fa7-6204-4bc9-a8ef-1f6857e8631b" providerId="AD" clId="Web-{191C3132-62D5-1A17-9F82-1865B19646A1}" dt="2026-09-03T15:24:29.103" v="240"/>
          <ac:spMkLst>
            <pc:docMk/>
            <pc:sldMk cId="3875667015" sldId="292"/>
            <ac:spMk id="3" creationId="{E46BF44B-FF0A-E0BA-53AF-F21471366A4D}"/>
          </ac:spMkLst>
        </pc:spChg>
        <pc:spChg chg="add">
          <ac:chgData name="Knotková Klára, MUDr." userId="S::109118@vfn.cz::92634fa7-6204-4bc9-a8ef-1f6857e8631b" providerId="AD" clId="Web-{191C3132-62D5-1A17-9F82-1865B19646A1}" dt="2026-09-03T15:19:35.017" v="219"/>
          <ac:spMkLst>
            <pc:docMk/>
            <pc:sldMk cId="3875667015" sldId="292"/>
            <ac:spMk id="5" creationId="{37BF692A-D96B-BCEE-B793-13C27719BE89}"/>
          </ac:spMkLst>
        </pc:spChg>
        <pc:picChg chg="add">
          <ac:chgData name="Knotková Klára, MUDr." userId="S::109118@vfn.cz::92634fa7-6204-4bc9-a8ef-1f6857e8631b" providerId="AD" clId="Web-{191C3132-62D5-1A17-9F82-1865B19646A1}" dt="2026-09-03T15:19:43.705" v="220"/>
          <ac:picMkLst>
            <pc:docMk/>
            <pc:sldMk cId="3875667015" sldId="292"/>
            <ac:picMk id="7" creationId="{420315C0-343B-0A6F-B4D3-568FD0A6EBC4}"/>
          </ac:picMkLst>
        </pc:picChg>
        <pc:picChg chg="add del mod">
          <ac:chgData name="Knotková Klára, MUDr." userId="S::109118@vfn.cz::92634fa7-6204-4bc9-a8ef-1f6857e8631b" providerId="AD" clId="Web-{191C3132-62D5-1A17-9F82-1865B19646A1}" dt="2026-09-03T15:27:17.139" v="242"/>
          <ac:picMkLst>
            <pc:docMk/>
            <pc:sldMk cId="3875667015" sldId="292"/>
            <ac:picMk id="8" creationId="{D6687FAB-60FB-FF1F-A764-8CA4E55469BD}"/>
          </ac:picMkLst>
        </pc:picChg>
        <pc:picChg chg="add mod">
          <ac:chgData name="Knotková Klára, MUDr." userId="S::109118@vfn.cz::92634fa7-6204-4bc9-a8ef-1f6857e8631b" providerId="AD" clId="Web-{191C3132-62D5-1A17-9F82-1865B19646A1}" dt="2026-09-03T15:30:18.160" v="245" actId="1076"/>
          <ac:picMkLst>
            <pc:docMk/>
            <pc:sldMk cId="3875667015" sldId="292"/>
            <ac:picMk id="9" creationId="{0B8725F6-3539-AAEF-890C-5FC3790E7DCF}"/>
          </ac:picMkLst>
        </pc:picChg>
      </pc:sldChg>
    </pc:docChg>
  </pc:docChgLst>
  <pc:docChgLst>
    <pc:chgData name="Knotková Klára, MUDr." userId="S::109118@vfn.cz::92634fa7-6204-4bc9-a8ef-1f6857e8631b" providerId="AD" clId="Web-{471E6326-663B-C553-7B4E-B2A7DE20D416}"/>
    <pc:docChg chg="modSld">
      <pc:chgData name="Knotková Klára, MUDr." userId="S::109118@vfn.cz::92634fa7-6204-4bc9-a8ef-1f6857e8631b" providerId="AD" clId="Web-{471E6326-663B-C553-7B4E-B2A7DE20D416}" dt="2026-09-03T16:20:35.088" v="103" actId="20577"/>
      <pc:docMkLst>
        <pc:docMk/>
      </pc:docMkLst>
      <pc:sldChg chg="modSp">
        <pc:chgData name="Knotková Klára, MUDr." userId="S::109118@vfn.cz::92634fa7-6204-4bc9-a8ef-1f6857e8631b" providerId="AD" clId="Web-{471E6326-663B-C553-7B4E-B2A7DE20D416}" dt="2026-09-03T16:15:54.357" v="7" actId="20577"/>
        <pc:sldMkLst>
          <pc:docMk/>
          <pc:sldMk cId="0" sldId="264"/>
        </pc:sldMkLst>
        <pc:spChg chg="mod">
          <ac:chgData name="Knotková Klára, MUDr." userId="S::109118@vfn.cz::92634fa7-6204-4bc9-a8ef-1f6857e8631b" providerId="AD" clId="Web-{471E6326-663B-C553-7B4E-B2A7DE20D416}" dt="2026-09-03T16:15:54.357" v="7" actId="20577"/>
          <ac:spMkLst>
            <pc:docMk/>
            <pc:sldMk cId="0" sldId="264"/>
            <ac:spMk id="160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471E6326-663B-C553-7B4E-B2A7DE20D416}" dt="2026-09-03T16:18:15.473" v="41" actId="20577"/>
        <pc:sldMkLst>
          <pc:docMk/>
          <pc:sldMk cId="0" sldId="280"/>
        </pc:sldMkLst>
        <pc:spChg chg="mod">
          <ac:chgData name="Knotková Klára, MUDr." userId="S::109118@vfn.cz::92634fa7-6204-4bc9-a8ef-1f6857e8631b" providerId="AD" clId="Web-{471E6326-663B-C553-7B4E-B2A7DE20D416}" dt="2026-09-03T16:17:49.831" v="24" actId="20577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Knotková Klára, MUDr." userId="S::109118@vfn.cz::92634fa7-6204-4bc9-a8ef-1f6857e8631b" providerId="AD" clId="Web-{471E6326-663B-C553-7B4E-B2A7DE20D416}" dt="2026-09-03T16:18:15.473" v="41" actId="20577"/>
          <ac:spMkLst>
            <pc:docMk/>
            <pc:sldMk cId="0" sldId="280"/>
            <ac:spMk id="457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471E6326-663B-C553-7B4E-B2A7DE20D416}" dt="2026-09-03T16:18:53.803" v="44" actId="20577"/>
        <pc:sldMkLst>
          <pc:docMk/>
          <pc:sldMk cId="0" sldId="281"/>
        </pc:sldMkLst>
        <pc:spChg chg="mod">
          <ac:chgData name="Knotková Klára, MUDr." userId="S::109118@vfn.cz::92634fa7-6204-4bc9-a8ef-1f6857e8631b" providerId="AD" clId="Web-{471E6326-663B-C553-7B4E-B2A7DE20D416}" dt="2026-09-03T16:18:53.803" v="44" actId="20577"/>
          <ac:spMkLst>
            <pc:docMk/>
            <pc:sldMk cId="0" sldId="281"/>
            <ac:spMk id="464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471E6326-663B-C553-7B4E-B2A7DE20D416}" dt="2026-09-03T16:19:30.710" v="55" actId="20577"/>
        <pc:sldMkLst>
          <pc:docMk/>
          <pc:sldMk cId="0" sldId="282"/>
        </pc:sldMkLst>
        <pc:spChg chg="mod">
          <ac:chgData name="Knotková Klára, MUDr." userId="S::109118@vfn.cz::92634fa7-6204-4bc9-a8ef-1f6857e8631b" providerId="AD" clId="Web-{471E6326-663B-C553-7B4E-B2A7DE20D416}" dt="2026-09-03T16:19:30.710" v="55" actId="20577"/>
          <ac:spMkLst>
            <pc:docMk/>
            <pc:sldMk cId="0" sldId="282"/>
            <ac:spMk id="481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471E6326-663B-C553-7B4E-B2A7DE20D416}" dt="2026-09-03T16:19:57.758" v="75" actId="20577"/>
        <pc:sldMkLst>
          <pc:docMk/>
          <pc:sldMk cId="0" sldId="283"/>
        </pc:sldMkLst>
        <pc:spChg chg="mod">
          <ac:chgData name="Knotková Klára, MUDr." userId="S::109118@vfn.cz::92634fa7-6204-4bc9-a8ef-1f6857e8631b" providerId="AD" clId="Web-{471E6326-663B-C553-7B4E-B2A7DE20D416}" dt="2026-09-03T16:19:57.758" v="75" actId="20577"/>
          <ac:spMkLst>
            <pc:docMk/>
            <pc:sldMk cId="0" sldId="283"/>
            <ac:spMk id="494" creationId="{00000000-0000-0000-0000-000000000000}"/>
          </ac:spMkLst>
        </pc:spChg>
        <pc:graphicFrameChg chg="mod modGraphic">
          <ac:chgData name="Knotková Klára, MUDr." userId="S::109118@vfn.cz::92634fa7-6204-4bc9-a8ef-1f6857e8631b" providerId="AD" clId="Web-{471E6326-663B-C553-7B4E-B2A7DE20D416}" dt="2026-09-03T16:19:42.054" v="71"/>
          <ac:graphicFrameMkLst>
            <pc:docMk/>
            <pc:sldMk cId="0" sldId="283"/>
            <ac:graphicFrameMk id="492" creationId="{00000000-0000-0000-0000-000000000000}"/>
          </ac:graphicFrameMkLst>
        </pc:graphicFrameChg>
      </pc:sldChg>
      <pc:sldChg chg="modSp">
        <pc:chgData name="Knotková Klára, MUDr." userId="S::109118@vfn.cz::92634fa7-6204-4bc9-a8ef-1f6857e8631b" providerId="AD" clId="Web-{471E6326-663B-C553-7B4E-B2A7DE20D416}" dt="2026-09-03T16:20:35.088" v="103" actId="20577"/>
        <pc:sldMkLst>
          <pc:docMk/>
          <pc:sldMk cId="0" sldId="288"/>
        </pc:sldMkLst>
        <pc:spChg chg="mod">
          <ac:chgData name="Knotková Klára, MUDr." userId="S::109118@vfn.cz::92634fa7-6204-4bc9-a8ef-1f6857e8631b" providerId="AD" clId="Web-{471E6326-663B-C553-7B4E-B2A7DE20D416}" dt="2026-09-03T16:20:21.009" v="89" actId="20577"/>
          <ac:spMkLst>
            <pc:docMk/>
            <pc:sldMk cId="0" sldId="288"/>
            <ac:spMk id="537" creationId="{00000000-0000-0000-0000-000000000000}"/>
          </ac:spMkLst>
        </pc:spChg>
        <pc:spChg chg="mod">
          <ac:chgData name="Knotková Klára, MUDr." userId="S::109118@vfn.cz::92634fa7-6204-4bc9-a8ef-1f6857e8631b" providerId="AD" clId="Web-{471E6326-663B-C553-7B4E-B2A7DE20D416}" dt="2026-09-03T16:20:35.088" v="103" actId="20577"/>
          <ac:spMkLst>
            <pc:docMk/>
            <pc:sldMk cId="0" sldId="288"/>
            <ac:spMk id="539" creationId="{00000000-0000-0000-0000-000000000000}"/>
          </ac:spMkLst>
        </pc:spChg>
        <pc:spChg chg="mod">
          <ac:chgData name="Knotková Klára, MUDr." userId="S::109118@vfn.cz::92634fa7-6204-4bc9-a8ef-1f6857e8631b" providerId="AD" clId="Web-{471E6326-663B-C553-7B4E-B2A7DE20D416}" dt="2026-09-03T16:20:12.977" v="81" actId="20577"/>
          <ac:spMkLst>
            <pc:docMk/>
            <pc:sldMk cId="0" sldId="288"/>
            <ac:spMk id="541" creationId="{00000000-0000-0000-0000-000000000000}"/>
          </ac:spMkLst>
        </pc:spChg>
      </pc:sldChg>
    </pc:docChg>
  </pc:docChgLst>
  <pc:docChgLst>
    <pc:chgData name="Knotková Klára, MUDr." userId="S::109118@vfn.cz::92634fa7-6204-4bc9-a8ef-1f6857e8631b" providerId="AD" clId="Web-{AB7EC4B2-0DF6-49BA-891D-8DAF754153B9}"/>
    <pc:docChg chg="modSld">
      <pc:chgData name="Knotková Klára, MUDr." userId="S::109118@vfn.cz::92634fa7-6204-4bc9-a8ef-1f6857e8631b" providerId="AD" clId="Web-{AB7EC4B2-0DF6-49BA-891D-8DAF754153B9}" dt="2026-08-30T07:07:13.946" v="26" actId="20577"/>
      <pc:docMkLst>
        <pc:docMk/>
      </pc:docMkLst>
      <pc:sldChg chg="modSp">
        <pc:chgData name="Knotková Klára, MUDr." userId="S::109118@vfn.cz::92634fa7-6204-4bc9-a8ef-1f6857e8631b" providerId="AD" clId="Web-{AB7EC4B2-0DF6-49BA-891D-8DAF754153B9}" dt="2026-08-30T07:04:32.550" v="2" actId="20577"/>
        <pc:sldMkLst>
          <pc:docMk/>
          <pc:sldMk cId="0" sldId="266"/>
        </pc:sldMkLst>
        <pc:spChg chg="mod">
          <ac:chgData name="Knotková Klára, MUDr." userId="S::109118@vfn.cz::92634fa7-6204-4bc9-a8ef-1f6857e8631b" providerId="AD" clId="Web-{AB7EC4B2-0DF6-49BA-891D-8DAF754153B9}" dt="2026-08-30T07:04:32.550" v="2" actId="20577"/>
          <ac:spMkLst>
            <pc:docMk/>
            <pc:sldMk cId="0" sldId="266"/>
            <ac:spMk id="185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AB7EC4B2-0DF6-49BA-891D-8DAF754153B9}" dt="2026-08-30T07:05:06.770" v="6" actId="20577"/>
        <pc:sldMkLst>
          <pc:docMk/>
          <pc:sldMk cId="0" sldId="271"/>
        </pc:sldMkLst>
        <pc:spChg chg="mod">
          <ac:chgData name="Knotková Klára, MUDr." userId="S::109118@vfn.cz::92634fa7-6204-4bc9-a8ef-1f6857e8631b" providerId="AD" clId="Web-{AB7EC4B2-0DF6-49BA-891D-8DAF754153B9}" dt="2026-08-30T07:05:06.770" v="6" actId="20577"/>
          <ac:spMkLst>
            <pc:docMk/>
            <pc:sldMk cId="0" sldId="271"/>
            <ac:spMk id="255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AB7EC4B2-0DF6-49BA-891D-8DAF754153B9}" dt="2026-08-30T07:05:30.130" v="18"/>
        <pc:sldMkLst>
          <pc:docMk/>
          <pc:sldMk cId="0" sldId="272"/>
        </pc:sldMkLst>
        <pc:graphicFrameChg chg="mod modGraphic">
          <ac:chgData name="Knotková Klára, MUDr." userId="S::109118@vfn.cz::92634fa7-6204-4bc9-a8ef-1f6857e8631b" providerId="AD" clId="Web-{AB7EC4B2-0DF6-49BA-891D-8DAF754153B9}" dt="2026-08-30T07:05:30.130" v="18"/>
          <ac:graphicFrameMkLst>
            <pc:docMk/>
            <pc:sldMk cId="0" sldId="272"/>
            <ac:graphicFrameMk id="261" creationId="{00000000-0000-0000-0000-000000000000}"/>
          </ac:graphicFrameMkLst>
        </pc:graphicFrameChg>
      </pc:sldChg>
      <pc:sldChg chg="modSp">
        <pc:chgData name="Knotková Klára, MUDr." userId="S::109118@vfn.cz::92634fa7-6204-4bc9-a8ef-1f6857e8631b" providerId="AD" clId="Web-{AB7EC4B2-0DF6-49BA-891D-8DAF754153B9}" dt="2026-08-30T07:06:42.445" v="22" actId="20577"/>
        <pc:sldMkLst>
          <pc:docMk/>
          <pc:sldMk cId="0" sldId="273"/>
        </pc:sldMkLst>
        <pc:spChg chg="mod">
          <ac:chgData name="Knotková Klára, MUDr." userId="S::109118@vfn.cz::92634fa7-6204-4bc9-a8ef-1f6857e8631b" providerId="AD" clId="Web-{AB7EC4B2-0DF6-49BA-891D-8DAF754153B9}" dt="2026-08-30T07:06:42.445" v="22" actId="20577"/>
          <ac:spMkLst>
            <pc:docMk/>
            <pc:sldMk cId="0" sldId="273"/>
            <ac:spMk id="272" creationId="{00000000-0000-0000-0000-000000000000}"/>
          </ac:spMkLst>
        </pc:spChg>
      </pc:sldChg>
    </pc:docChg>
  </pc:docChgLst>
  <pc:docChgLst>
    <pc:chgData name="Knotková Klára, MUDr." userId="S::109118@vfn.cz::92634fa7-6204-4bc9-a8ef-1f6857e8631b" providerId="AD" clId="Web-{07047E47-1B5C-04A3-3936-067188E3C9E6}"/>
    <pc:docChg chg="addSld delSld modSld">
      <pc:chgData name="Knotková Klára, MUDr." userId="S::109118@vfn.cz::92634fa7-6204-4bc9-a8ef-1f6857e8631b" providerId="AD" clId="Web-{07047E47-1B5C-04A3-3936-067188E3C9E6}" dt="2026-09-01T09:24:42.893" v="276"/>
      <pc:docMkLst>
        <pc:docMk/>
      </pc:docMkLst>
      <pc:sldChg chg="modSp">
        <pc:chgData name="Knotková Klára, MUDr." userId="S::109118@vfn.cz::92634fa7-6204-4bc9-a8ef-1f6857e8631b" providerId="AD" clId="Web-{07047E47-1B5C-04A3-3936-067188E3C9E6}" dt="2026-09-01T08:26:19.904" v="1" actId="20577"/>
        <pc:sldMkLst>
          <pc:docMk/>
          <pc:sldMk cId="0" sldId="258"/>
        </pc:sldMkLst>
        <pc:spChg chg="mod">
          <ac:chgData name="Knotková Klára, MUDr." userId="S::109118@vfn.cz::92634fa7-6204-4bc9-a8ef-1f6857e8631b" providerId="AD" clId="Web-{07047E47-1B5C-04A3-3936-067188E3C9E6}" dt="2026-09-01T08:26:19.904" v="1" actId="20577"/>
          <ac:spMkLst>
            <pc:docMk/>
            <pc:sldMk cId="0" sldId="258"/>
            <ac:spMk id="94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07047E47-1B5C-04A3-3936-067188E3C9E6}" dt="2026-09-01T08:26:42.967" v="12" actId="20577"/>
        <pc:sldMkLst>
          <pc:docMk/>
          <pc:sldMk cId="0" sldId="259"/>
        </pc:sldMkLst>
        <pc:spChg chg="mod">
          <ac:chgData name="Knotková Klára, MUDr." userId="S::109118@vfn.cz::92634fa7-6204-4bc9-a8ef-1f6857e8631b" providerId="AD" clId="Web-{07047E47-1B5C-04A3-3936-067188E3C9E6}" dt="2026-09-01T08:26:42.967" v="12" actId="20577"/>
          <ac:spMkLst>
            <pc:docMk/>
            <pc:sldMk cId="0" sldId="259"/>
            <ac:spMk id="108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07047E47-1B5C-04A3-3936-067188E3C9E6}" dt="2026-09-01T08:27:56.454" v="33" actId="14100"/>
        <pc:sldMkLst>
          <pc:docMk/>
          <pc:sldMk cId="0" sldId="260"/>
        </pc:sldMkLst>
        <pc:spChg chg="mod">
          <ac:chgData name="Knotková Klára, MUDr." userId="S::109118@vfn.cz::92634fa7-6204-4bc9-a8ef-1f6857e8631b" providerId="AD" clId="Web-{07047E47-1B5C-04A3-3936-067188E3C9E6}" dt="2026-09-01T08:27:56.454" v="33" actId="14100"/>
          <ac:spMkLst>
            <pc:docMk/>
            <pc:sldMk cId="0" sldId="260"/>
            <ac:spMk id="115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07047E47-1B5C-04A3-3936-067188E3C9E6}" dt="2026-09-01T08:30:27.974" v="46" actId="20577"/>
        <pc:sldMkLst>
          <pc:docMk/>
          <pc:sldMk cId="0" sldId="263"/>
        </pc:sldMkLst>
        <pc:spChg chg="mod">
          <ac:chgData name="Knotková Klára, MUDr." userId="S::109118@vfn.cz::92634fa7-6204-4bc9-a8ef-1f6857e8631b" providerId="AD" clId="Web-{07047E47-1B5C-04A3-3936-067188E3C9E6}" dt="2026-09-01T08:30:27.974" v="46" actId="20577"/>
          <ac:spMkLst>
            <pc:docMk/>
            <pc:sldMk cId="0" sldId="263"/>
            <ac:spMk id="154" creationId="{00000000-0000-0000-0000-000000000000}"/>
          </ac:spMkLst>
        </pc:spChg>
      </pc:sldChg>
      <pc:sldChg chg="addSp delSp modSp add">
        <pc:chgData name="Knotková Klára, MUDr." userId="S::109118@vfn.cz::92634fa7-6204-4bc9-a8ef-1f6857e8631b" providerId="AD" clId="Web-{07047E47-1B5C-04A3-3936-067188E3C9E6}" dt="2026-09-01T09:24:26.174" v="275" actId="20577"/>
        <pc:sldMkLst>
          <pc:docMk/>
          <pc:sldMk cId="1787087422" sldId="291"/>
        </pc:sldMkLst>
        <pc:spChg chg="mod">
          <ac:chgData name="Knotková Klára, MUDr." userId="S::109118@vfn.cz::92634fa7-6204-4bc9-a8ef-1f6857e8631b" providerId="AD" clId="Web-{07047E47-1B5C-04A3-3936-067188E3C9E6}" dt="2026-09-01T08:40:08.117" v="69" actId="1076"/>
          <ac:spMkLst>
            <pc:docMk/>
            <pc:sldMk cId="1787087422" sldId="291"/>
            <ac:spMk id="3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3:33.092" v="88" actId="14100"/>
          <ac:spMkLst>
            <pc:docMk/>
            <pc:sldMk cId="1787087422" sldId="291"/>
            <ac:spMk id="7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5:35.456" v="125" actId="20577"/>
          <ac:spMkLst>
            <pc:docMk/>
            <pc:sldMk cId="1787087422" sldId="291"/>
            <ac:spMk id="8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3:41.343" v="91" actId="20577"/>
          <ac:spMkLst>
            <pc:docMk/>
            <pc:sldMk cId="1787087422" sldId="291"/>
            <ac:spMk id="13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0:47.040" v="74" actId="20577"/>
          <ac:spMkLst>
            <pc:docMk/>
            <pc:sldMk cId="1787087422" sldId="291"/>
            <ac:spMk id="14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3:49.671" v="95" actId="20577"/>
          <ac:spMkLst>
            <pc:docMk/>
            <pc:sldMk cId="1787087422" sldId="291"/>
            <ac:spMk id="19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0:54.384" v="76" actId="20577"/>
          <ac:spMkLst>
            <pc:docMk/>
            <pc:sldMk cId="1787087422" sldId="291"/>
            <ac:spMk id="20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3:56.062" v="98" actId="20577"/>
          <ac:spMkLst>
            <pc:docMk/>
            <pc:sldMk cId="1787087422" sldId="291"/>
            <ac:spMk id="25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1:02.869" v="78" actId="20577"/>
          <ac:spMkLst>
            <pc:docMk/>
            <pc:sldMk cId="1787087422" sldId="291"/>
            <ac:spMk id="26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4:05.203" v="101" actId="20577"/>
          <ac:spMkLst>
            <pc:docMk/>
            <pc:sldMk cId="1787087422" sldId="291"/>
            <ac:spMk id="31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1:10.979" v="80" actId="20577"/>
          <ac:spMkLst>
            <pc:docMk/>
            <pc:sldMk cId="1787087422" sldId="291"/>
            <ac:spMk id="32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4:13.140" v="104" actId="20577"/>
          <ac:spMkLst>
            <pc:docMk/>
            <pc:sldMk cId="1787087422" sldId="291"/>
            <ac:spMk id="37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1:19.260" v="82" actId="20577"/>
          <ac:spMkLst>
            <pc:docMk/>
            <pc:sldMk cId="1787087422" sldId="291"/>
            <ac:spMk id="38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44:24.953" v="108" actId="20577"/>
          <ac:spMkLst>
            <pc:docMk/>
            <pc:sldMk cId="1787087422" sldId="291"/>
            <ac:spMk id="46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54:56.817" v="201" actId="1076"/>
          <ac:spMkLst>
            <pc:docMk/>
            <pc:sldMk cId="1787087422" sldId="291"/>
            <ac:spMk id="47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55:09.020" v="202" actId="1076"/>
          <ac:spMkLst>
            <pc:docMk/>
            <pc:sldMk cId="1787087422" sldId="291"/>
            <ac:spMk id="48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55:22.755" v="205" actId="1076"/>
          <ac:spMkLst>
            <pc:docMk/>
            <pc:sldMk cId="1787087422" sldId="291"/>
            <ac:spMk id="49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55:29.755" v="206" actId="1076"/>
          <ac:spMkLst>
            <pc:docMk/>
            <pc:sldMk cId="1787087422" sldId="291"/>
            <ac:spMk id="50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55:37.833" v="207" actId="1076"/>
          <ac:spMkLst>
            <pc:docMk/>
            <pc:sldMk cId="1787087422" sldId="291"/>
            <ac:spMk id="51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9:24:26.174" v="275" actId="20577"/>
          <ac:spMkLst>
            <pc:docMk/>
            <pc:sldMk cId="1787087422" sldId="291"/>
            <ac:spMk id="52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55:47.178" v="209" actId="1076"/>
          <ac:spMkLst>
            <pc:docMk/>
            <pc:sldMk cId="1787087422" sldId="291"/>
            <ac:spMk id="53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55:53.725" v="210" actId="1076"/>
          <ac:spMkLst>
            <pc:docMk/>
            <pc:sldMk cId="1787087422" sldId="291"/>
            <ac:spMk id="54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55:58.709" v="211" actId="1076"/>
          <ac:spMkLst>
            <pc:docMk/>
            <pc:sldMk cId="1787087422" sldId="291"/>
            <ac:spMk id="55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9:24:13.361" v="261" actId="20577"/>
          <ac:spMkLst>
            <pc:docMk/>
            <pc:sldMk cId="1787087422" sldId="291"/>
            <ac:spMk id="56" creationId="{00000000-0000-0000-0000-000000000000}"/>
          </ac:spMkLst>
        </pc:spChg>
        <pc:spChg chg="mod">
          <ac:chgData name="Knotková Klára, MUDr." userId="S::109118@vfn.cz::92634fa7-6204-4bc9-a8ef-1f6857e8631b" providerId="AD" clId="Web-{07047E47-1B5C-04A3-3936-067188E3C9E6}" dt="2026-09-01T08:50:43.887" v="167" actId="20577"/>
          <ac:spMkLst>
            <pc:docMk/>
            <pc:sldMk cId="1787087422" sldId="291"/>
            <ac:spMk id="57" creationId="{00000000-0000-0000-0000-000000000000}"/>
          </ac:spMkLst>
        </pc:spChg>
        <pc:spChg chg="add">
          <ac:chgData name="Knotková Klára, MUDr." userId="S::109118@vfn.cz::92634fa7-6204-4bc9-a8ef-1f6857e8631b" providerId="AD" clId="Web-{07047E47-1B5C-04A3-3936-067188E3C9E6}" dt="2026-09-01T08:38:19.833" v="53"/>
          <ac:spMkLst>
            <pc:docMk/>
            <pc:sldMk cId="1787087422" sldId="291"/>
            <ac:spMk id="59" creationId="{EEF7A3F5-AA21-C64E-A65A-7D79CDB43FE9}"/>
          </ac:spMkLst>
        </pc:spChg>
        <pc:spChg chg="add mod">
          <ac:chgData name="Knotková Klára, MUDr." userId="S::109118@vfn.cz::92634fa7-6204-4bc9-a8ef-1f6857e8631b" providerId="AD" clId="Web-{07047E47-1B5C-04A3-3936-067188E3C9E6}" dt="2026-09-01T08:40:16.727" v="70" actId="1076"/>
          <ac:spMkLst>
            <pc:docMk/>
            <pc:sldMk cId="1787087422" sldId="291"/>
            <ac:spMk id="61" creationId="{BD9C6A5D-6613-1330-32E3-0A8E67177693}"/>
          </ac:spMkLst>
        </pc:spChg>
        <pc:spChg chg="add mod">
          <ac:chgData name="Knotková Klára, MUDr." userId="S::109118@vfn.cz::92634fa7-6204-4bc9-a8ef-1f6857e8631b" providerId="AD" clId="Web-{07047E47-1B5C-04A3-3936-067188E3C9E6}" dt="2026-09-01T08:49:58.151" v="155" actId="1076"/>
          <ac:spMkLst>
            <pc:docMk/>
            <pc:sldMk cId="1787087422" sldId="291"/>
            <ac:spMk id="62" creationId="{D99BBC1A-759D-8E06-B452-083F725133F3}"/>
          </ac:spMkLst>
        </pc:spChg>
        <pc:spChg chg="add mod">
          <ac:chgData name="Knotková Klára, MUDr." userId="S::109118@vfn.cz::92634fa7-6204-4bc9-a8ef-1f6857e8631b" providerId="AD" clId="Web-{07047E47-1B5C-04A3-3936-067188E3C9E6}" dt="2026-09-01T08:50:12.167" v="158" actId="1076"/>
          <ac:spMkLst>
            <pc:docMk/>
            <pc:sldMk cId="1787087422" sldId="291"/>
            <ac:spMk id="63" creationId="{27149B09-3383-D3CD-214D-BEBE3DE2C4B1}"/>
          </ac:spMkLst>
        </pc:spChg>
        <pc:spChg chg="add mod">
          <ac:chgData name="Knotková Klára, MUDr." userId="S::109118@vfn.cz::92634fa7-6204-4bc9-a8ef-1f6857e8631b" providerId="AD" clId="Web-{07047E47-1B5C-04A3-3936-067188E3C9E6}" dt="2026-09-01T08:50:16.714" v="160" actId="1076"/>
          <ac:spMkLst>
            <pc:docMk/>
            <pc:sldMk cId="1787087422" sldId="291"/>
            <ac:spMk id="64" creationId="{0D5206FB-9E91-0B77-9C9F-0FC26A8F2DDD}"/>
          </ac:spMkLst>
        </pc:spChg>
        <pc:spChg chg="add mod">
          <ac:chgData name="Knotková Klára, MUDr." userId="S::109118@vfn.cz::92634fa7-6204-4bc9-a8ef-1f6857e8631b" providerId="AD" clId="Web-{07047E47-1B5C-04A3-3936-067188E3C9E6}" dt="2026-09-01T08:50:22.527" v="162" actId="1076"/>
          <ac:spMkLst>
            <pc:docMk/>
            <pc:sldMk cId="1787087422" sldId="291"/>
            <ac:spMk id="65" creationId="{397A47B4-29A7-C558-7255-602B23241B73}"/>
          </ac:spMkLst>
        </pc:spChg>
        <pc:spChg chg="add mod">
          <ac:chgData name="Knotková Klára, MUDr." userId="S::109118@vfn.cz::92634fa7-6204-4bc9-a8ef-1f6857e8631b" providerId="AD" clId="Web-{07047E47-1B5C-04A3-3936-067188E3C9E6}" dt="2026-09-01T08:50:27.855" v="164" actId="1076"/>
          <ac:spMkLst>
            <pc:docMk/>
            <pc:sldMk cId="1787087422" sldId="291"/>
            <ac:spMk id="66" creationId="{694547A2-9C1A-EABC-5960-C345721278CE}"/>
          </ac:spMkLst>
        </pc:spChg>
        <pc:spChg chg="add mod">
          <ac:chgData name="Knotková Klára, MUDr." userId="S::109118@vfn.cz::92634fa7-6204-4bc9-a8ef-1f6857e8631b" providerId="AD" clId="Web-{07047E47-1B5C-04A3-3936-067188E3C9E6}" dt="2026-09-01T08:53:33.970" v="186" actId="1076"/>
          <ac:spMkLst>
            <pc:docMk/>
            <pc:sldMk cId="1787087422" sldId="291"/>
            <ac:spMk id="68" creationId="{44645079-9223-58DF-4F53-A779A793B50C}"/>
          </ac:spMkLst>
        </pc:spChg>
        <pc:spChg chg="add mod">
          <ac:chgData name="Knotková Klára, MUDr." userId="S::109118@vfn.cz::92634fa7-6204-4bc9-a8ef-1f6857e8631b" providerId="AD" clId="Web-{07047E47-1B5C-04A3-3936-067188E3C9E6}" dt="2026-09-01T09:23:09.108" v="230" actId="20577"/>
          <ac:spMkLst>
            <pc:docMk/>
            <pc:sldMk cId="1787087422" sldId="291"/>
            <ac:spMk id="71" creationId="{50D2F1F0-6C9A-C147-20C1-6E2B688D6AD3}"/>
          </ac:spMkLst>
        </pc:spChg>
        <pc:spChg chg="add mod">
          <ac:chgData name="Knotková Klára, MUDr." userId="S::109118@vfn.cz::92634fa7-6204-4bc9-a8ef-1f6857e8631b" providerId="AD" clId="Web-{07047E47-1B5C-04A3-3936-067188E3C9E6}" dt="2026-09-01T09:22:54.983" v="228" actId="20577"/>
          <ac:spMkLst>
            <pc:docMk/>
            <pc:sldMk cId="1787087422" sldId="291"/>
            <ac:spMk id="72" creationId="{730E5FC6-2553-A870-13BA-79D20FD209E5}"/>
          </ac:spMkLst>
        </pc:spChg>
        <pc:picChg chg="mod modCrop">
          <ac:chgData name="Knotková Klára, MUDr." userId="S::109118@vfn.cz::92634fa7-6204-4bc9-a8ef-1f6857e8631b" providerId="AD" clId="Web-{07047E47-1B5C-04A3-3936-067188E3C9E6}" dt="2026-09-01T08:49:06.915" v="149"/>
          <ac:picMkLst>
            <pc:docMk/>
            <pc:sldMk cId="1787087422" sldId="291"/>
            <ac:picMk id="15" creationId="{00000000-0000-0000-0000-000000000000}"/>
          </ac:picMkLst>
        </pc:picChg>
        <pc:picChg chg="mod modCrop">
          <ac:chgData name="Knotková Klára, MUDr." userId="S::109118@vfn.cz::92634fa7-6204-4bc9-a8ef-1f6857e8631b" providerId="AD" clId="Web-{07047E47-1B5C-04A3-3936-067188E3C9E6}" dt="2026-09-01T08:49:14.556" v="150" actId="1076"/>
          <ac:picMkLst>
            <pc:docMk/>
            <pc:sldMk cId="1787087422" sldId="291"/>
            <ac:picMk id="21" creationId="{00000000-0000-0000-0000-000000000000}"/>
          </ac:picMkLst>
        </pc:picChg>
        <pc:picChg chg="mod modCrop">
          <ac:chgData name="Knotková Klára, MUDr." userId="S::109118@vfn.cz::92634fa7-6204-4bc9-a8ef-1f6857e8631b" providerId="AD" clId="Web-{07047E47-1B5C-04A3-3936-067188E3C9E6}" dt="2026-09-01T08:49:16.197" v="151" actId="1076"/>
          <ac:picMkLst>
            <pc:docMk/>
            <pc:sldMk cId="1787087422" sldId="291"/>
            <ac:picMk id="27" creationId="{00000000-0000-0000-0000-000000000000}"/>
          </ac:picMkLst>
        </pc:picChg>
        <pc:picChg chg="mod modCrop">
          <ac:chgData name="Knotková Klára, MUDr." userId="S::109118@vfn.cz::92634fa7-6204-4bc9-a8ef-1f6857e8631b" providerId="AD" clId="Web-{07047E47-1B5C-04A3-3936-067188E3C9E6}" dt="2026-09-01T08:49:21.181" v="152" actId="1076"/>
          <ac:picMkLst>
            <pc:docMk/>
            <pc:sldMk cId="1787087422" sldId="291"/>
            <ac:picMk id="33" creationId="{00000000-0000-0000-0000-000000000000}"/>
          </ac:picMkLst>
        </pc:picChg>
        <pc:picChg chg="mod modCrop">
          <ac:chgData name="Knotková Klára, MUDr." userId="S::109118@vfn.cz::92634fa7-6204-4bc9-a8ef-1f6857e8631b" providerId="AD" clId="Web-{07047E47-1B5C-04A3-3936-067188E3C9E6}" dt="2026-09-01T08:49:24.494" v="153" actId="1076"/>
          <ac:picMkLst>
            <pc:docMk/>
            <pc:sldMk cId="1787087422" sldId="291"/>
            <ac:picMk id="39" creationId="{00000000-0000-0000-0000-000000000000}"/>
          </ac:picMkLst>
        </pc:picChg>
        <pc:picChg chg="add">
          <ac:chgData name="Knotková Klára, MUDr." userId="S::109118@vfn.cz::92634fa7-6204-4bc9-a8ef-1f6857e8631b" providerId="AD" clId="Web-{07047E47-1B5C-04A3-3936-067188E3C9E6}" dt="2026-09-01T08:53:47.018" v="187"/>
          <ac:picMkLst>
            <pc:docMk/>
            <pc:sldMk cId="1787087422" sldId="291"/>
            <ac:picMk id="70" creationId="{E02994A2-C964-EBF1-74A2-36A1540FEC9B}"/>
          </ac:picMkLst>
        </pc:picChg>
      </pc:sldChg>
    </pc:docChg>
  </pc:docChgLst>
  <pc:docChgLst>
    <pc:chgData name="Knotková Klára, MUDr." userId="S::109118@vfn.cz::92634fa7-6204-4bc9-a8ef-1f6857e8631b" providerId="AD" clId="Web-{06AAF201-6BDA-4BA5-369A-8090B7F456BB}"/>
    <pc:docChg chg="modSld">
      <pc:chgData name="Knotková Klára, MUDr." userId="S::109118@vfn.cz::92634fa7-6204-4bc9-a8ef-1f6857e8631b" providerId="AD" clId="Web-{06AAF201-6BDA-4BA5-369A-8090B7F456BB}" dt="2026-08-29T16:08:33.523" v="8" actId="1076"/>
      <pc:docMkLst>
        <pc:docMk/>
      </pc:docMkLst>
      <pc:sldChg chg="delSp">
        <pc:chgData name="Knotková Klára, MUDr." userId="S::109118@vfn.cz::92634fa7-6204-4bc9-a8ef-1f6857e8631b" providerId="AD" clId="Web-{06AAF201-6BDA-4BA5-369A-8090B7F456BB}" dt="2026-08-29T16:07:50.692" v="0"/>
        <pc:sldMkLst>
          <pc:docMk/>
          <pc:sldMk cId="0" sldId="265"/>
        </pc:sldMkLst>
      </pc:sldChg>
      <pc:sldChg chg="modSp">
        <pc:chgData name="Knotková Klára, MUDr." userId="S::109118@vfn.cz::92634fa7-6204-4bc9-a8ef-1f6857e8631b" providerId="AD" clId="Web-{06AAF201-6BDA-4BA5-369A-8090B7F456BB}" dt="2026-08-29T16:08:03.021" v="4" actId="20577"/>
        <pc:sldMkLst>
          <pc:docMk/>
          <pc:sldMk cId="0" sldId="266"/>
        </pc:sldMkLst>
        <pc:spChg chg="mod">
          <ac:chgData name="Knotková Klára, MUDr." userId="S::109118@vfn.cz::92634fa7-6204-4bc9-a8ef-1f6857e8631b" providerId="AD" clId="Web-{06AAF201-6BDA-4BA5-369A-8090B7F456BB}" dt="2026-08-29T16:08:03.021" v="4" actId="20577"/>
          <ac:spMkLst>
            <pc:docMk/>
            <pc:sldMk cId="0" sldId="266"/>
            <ac:spMk id="181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06AAF201-6BDA-4BA5-369A-8090B7F456BB}" dt="2026-08-29T16:08:33.523" v="8" actId="1076"/>
        <pc:sldMkLst>
          <pc:docMk/>
          <pc:sldMk cId="0" sldId="272"/>
        </pc:sldMkLst>
        <pc:spChg chg="mod">
          <ac:chgData name="Knotková Klára, MUDr." userId="S::109118@vfn.cz::92634fa7-6204-4bc9-a8ef-1f6857e8631b" providerId="AD" clId="Web-{06AAF201-6BDA-4BA5-369A-8090B7F456BB}" dt="2026-08-29T16:08:23.382" v="6" actId="1076"/>
          <ac:spMkLst>
            <pc:docMk/>
            <pc:sldMk cId="0" sldId="272"/>
            <ac:spMk id="262" creationId="{00000000-0000-0000-0000-000000000000}"/>
          </ac:spMkLst>
        </pc:spChg>
        <pc:spChg chg="mod">
          <ac:chgData name="Knotková Klára, MUDr." userId="S::109118@vfn.cz::92634fa7-6204-4bc9-a8ef-1f6857e8631b" providerId="AD" clId="Web-{06AAF201-6BDA-4BA5-369A-8090B7F456BB}" dt="2026-08-29T16:08:33.523" v="7" actId="1076"/>
          <ac:spMkLst>
            <pc:docMk/>
            <pc:sldMk cId="0" sldId="272"/>
            <ac:spMk id="263" creationId="{00000000-0000-0000-0000-000000000000}"/>
          </ac:spMkLst>
        </pc:spChg>
        <pc:spChg chg="mod">
          <ac:chgData name="Knotková Klára, MUDr." userId="S::109118@vfn.cz::92634fa7-6204-4bc9-a8ef-1f6857e8631b" providerId="AD" clId="Web-{06AAF201-6BDA-4BA5-369A-8090B7F456BB}" dt="2026-08-29T16:08:33.523" v="8" actId="1076"/>
          <ac:spMkLst>
            <pc:docMk/>
            <pc:sldMk cId="0" sldId="272"/>
            <ac:spMk id="264" creationId="{00000000-0000-0000-0000-000000000000}"/>
          </ac:spMkLst>
        </pc:spChg>
      </pc:sldChg>
    </pc:docChg>
  </pc:docChgLst>
  <pc:docChgLst>
    <pc:chgData name="Knotková Klára, MUDr." userId="S::109118@vfn.cz::92634fa7-6204-4bc9-a8ef-1f6857e8631b" providerId="AD" clId="Web-{00000000-0000-0000-0000-000000000000}"/>
    <pc:docChg chg="delSld modSld">
      <pc:chgData name="Knotková Klára, MUDr." userId="S::109118@vfn.cz::92634fa7-6204-4bc9-a8ef-1f6857e8631b" providerId="AD" clId="Web-{00000000-0000-0000-0000-000000000000}" dt="2026-09-03T15:31:47.155" v="8"/>
      <pc:docMkLst>
        <pc:docMk/>
      </pc:docMkLst>
      <pc:sldChg chg="modSp">
        <pc:chgData name="Knotková Klára, MUDr." userId="S::109118@vfn.cz::92634fa7-6204-4bc9-a8ef-1f6857e8631b" providerId="AD" clId="Web-{00000000-0000-0000-0000-000000000000}" dt="2026-09-03T15:31:37.983" v="4" actId="20577"/>
        <pc:sldMkLst>
          <pc:docMk/>
          <pc:sldMk cId="0" sldId="257"/>
        </pc:sldMkLst>
        <pc:spChg chg="mod">
          <ac:chgData name="Knotková Klára, MUDr." userId="S::109118@vfn.cz::92634fa7-6204-4bc9-a8ef-1f6857e8631b" providerId="AD" clId="Web-{00000000-0000-0000-0000-000000000000}" dt="2026-09-03T15:31:37.983" v="4" actId="20577"/>
          <ac:spMkLst>
            <pc:docMk/>
            <pc:sldMk cId="0" sldId="257"/>
            <ac:spMk id="89" creationId="{00000000-0000-0000-0000-000000000000}"/>
          </ac:spMkLst>
        </pc:spChg>
      </pc:sldChg>
      <pc:sldChg chg="del">
        <pc:chgData name="Knotková Klára, MUDr." userId="S::109118@vfn.cz::92634fa7-6204-4bc9-a8ef-1f6857e8631b" providerId="AD" clId="Web-{00000000-0000-0000-0000-000000000000}" dt="2026-09-03T15:31:47.155" v="8"/>
        <pc:sldMkLst>
          <pc:docMk/>
          <pc:sldMk cId="0" sldId="284"/>
        </pc:sldMkLst>
      </pc:sldChg>
      <pc:sldChg chg="del">
        <pc:chgData name="Knotková Klára, MUDr." userId="S::109118@vfn.cz::92634fa7-6204-4bc9-a8ef-1f6857e8631b" providerId="AD" clId="Web-{00000000-0000-0000-0000-000000000000}" dt="2026-09-03T15:31:47.155" v="7"/>
        <pc:sldMkLst>
          <pc:docMk/>
          <pc:sldMk cId="0" sldId="285"/>
        </pc:sldMkLst>
      </pc:sldChg>
      <pc:sldChg chg="del">
        <pc:chgData name="Knotková Klára, MUDr." userId="S::109118@vfn.cz::92634fa7-6204-4bc9-a8ef-1f6857e8631b" providerId="AD" clId="Web-{00000000-0000-0000-0000-000000000000}" dt="2026-09-03T15:31:47.155" v="6"/>
        <pc:sldMkLst>
          <pc:docMk/>
          <pc:sldMk cId="0" sldId="286"/>
        </pc:sldMkLst>
      </pc:sldChg>
      <pc:sldChg chg="del">
        <pc:chgData name="Knotková Klára, MUDr." userId="S::109118@vfn.cz::92634fa7-6204-4bc9-a8ef-1f6857e8631b" providerId="AD" clId="Web-{00000000-0000-0000-0000-000000000000}" dt="2026-09-03T15:31:47.155" v="5"/>
        <pc:sldMkLst>
          <pc:docMk/>
          <pc:sldMk cId="0" sldId="287"/>
        </pc:sldMkLst>
      </pc:sldChg>
    </pc:docChg>
  </pc:docChgLst>
  <pc:docChgLst>
    <pc:chgData name="Knotková Klára, MUDr." userId="S::109118@vfn.cz::92634fa7-6204-4bc9-a8ef-1f6857e8631b" providerId="AD" clId="Web-{FC982F44-F2A9-3BCD-D15F-42A855728BC3}"/>
    <pc:docChg chg="modSld">
      <pc:chgData name="Knotková Klára, MUDr." userId="S::109118@vfn.cz::92634fa7-6204-4bc9-a8ef-1f6857e8631b" providerId="AD" clId="Web-{FC982F44-F2A9-3BCD-D15F-42A855728BC3}" dt="2026-09-02T09:46:50.208" v="157"/>
      <pc:docMkLst>
        <pc:docMk/>
      </pc:docMkLst>
      <pc:sldChg chg="modSp">
        <pc:chgData name="Knotková Klára, MUDr." userId="S::109118@vfn.cz::92634fa7-6204-4bc9-a8ef-1f6857e8631b" providerId="AD" clId="Web-{FC982F44-F2A9-3BCD-D15F-42A855728BC3}" dt="2026-09-02T09:46:50.208" v="157"/>
        <pc:sldMkLst>
          <pc:docMk/>
          <pc:sldMk cId="0" sldId="260"/>
        </pc:sldMkLst>
        <pc:spChg chg="mod">
          <ac:chgData name="Knotková Klára, MUDr." userId="S::109118@vfn.cz::92634fa7-6204-4bc9-a8ef-1f6857e8631b" providerId="AD" clId="Web-{FC982F44-F2A9-3BCD-D15F-42A855728BC3}" dt="2026-09-02T09:45:49.721" v="0" actId="1076"/>
          <ac:spMkLst>
            <pc:docMk/>
            <pc:sldMk cId="0" sldId="260"/>
            <ac:spMk id="117" creationId="{00000000-0000-0000-0000-000000000000}"/>
          </ac:spMkLst>
        </pc:spChg>
        <pc:graphicFrameChg chg="mod modGraphic">
          <ac:chgData name="Knotková Klára, MUDr." userId="S::109118@vfn.cz::92634fa7-6204-4bc9-a8ef-1f6857e8631b" providerId="AD" clId="Web-{FC982F44-F2A9-3BCD-D15F-42A855728BC3}" dt="2026-09-02T09:46:50.208" v="157"/>
          <ac:graphicFrameMkLst>
            <pc:docMk/>
            <pc:sldMk cId="0" sldId="260"/>
            <ac:graphicFrameMk id="116" creationId="{00000000-0000-0000-0000-000000000000}"/>
          </ac:graphicFrameMkLst>
        </pc:graphicFrameChg>
      </pc:sldChg>
    </pc:docChg>
  </pc:docChgLst>
  <pc:docChgLst>
    <pc:chgData name="Knotková Klára, MUDr." userId="S::109118@vfn.cz::92634fa7-6204-4bc9-a8ef-1f6857e8631b" providerId="AD" clId="Web-{6244AB6A-0143-D1FF-C43A-860D1A8847C0}"/>
    <pc:docChg chg="modSld">
      <pc:chgData name="Knotková Klára, MUDr." userId="S::109118@vfn.cz::92634fa7-6204-4bc9-a8ef-1f6857e8631b" providerId="AD" clId="Web-{6244AB6A-0143-D1FF-C43A-860D1A8847C0}" dt="2026-09-03T09:24:54.766" v="286" actId="20577"/>
      <pc:docMkLst>
        <pc:docMk/>
      </pc:docMkLst>
      <pc:sldChg chg="modSp">
        <pc:chgData name="Knotková Klára, MUDr." userId="S::109118@vfn.cz::92634fa7-6204-4bc9-a8ef-1f6857e8631b" providerId="AD" clId="Web-{6244AB6A-0143-D1FF-C43A-860D1A8847C0}" dt="2026-09-03T08:49:16.678" v="13" actId="20577"/>
        <pc:sldMkLst>
          <pc:docMk/>
          <pc:sldMk cId="0" sldId="265"/>
        </pc:sldMkLst>
        <pc:spChg chg="mod">
          <ac:chgData name="Knotková Klára, MUDr." userId="S::109118@vfn.cz::92634fa7-6204-4bc9-a8ef-1f6857e8631b" providerId="AD" clId="Web-{6244AB6A-0143-D1FF-C43A-860D1A8847C0}" dt="2026-09-03T08:49:16.678" v="13" actId="20577"/>
          <ac:spMkLst>
            <pc:docMk/>
            <pc:sldMk cId="0" sldId="265"/>
            <ac:spMk id="174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6244AB6A-0143-D1FF-C43A-860D1A8847C0}" dt="2026-09-03T08:53:19.672" v="16" actId="20577"/>
        <pc:sldMkLst>
          <pc:docMk/>
          <pc:sldMk cId="0" sldId="266"/>
        </pc:sldMkLst>
        <pc:spChg chg="mod">
          <ac:chgData name="Knotková Klára, MUDr." userId="S::109118@vfn.cz::92634fa7-6204-4bc9-a8ef-1f6857e8631b" providerId="AD" clId="Web-{6244AB6A-0143-D1FF-C43A-860D1A8847C0}" dt="2026-09-03T08:53:19.672" v="16" actId="20577"/>
          <ac:spMkLst>
            <pc:docMk/>
            <pc:sldMk cId="0" sldId="266"/>
            <ac:spMk id="183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6244AB6A-0143-D1FF-C43A-860D1A8847C0}" dt="2026-09-03T08:56:57.927" v="20"/>
        <pc:sldMkLst>
          <pc:docMk/>
          <pc:sldMk cId="0" sldId="267"/>
        </pc:sldMkLst>
        <pc:graphicFrameChg chg="mod modGraphic">
          <ac:chgData name="Knotková Klára, MUDr." userId="S::109118@vfn.cz::92634fa7-6204-4bc9-a8ef-1f6857e8631b" providerId="AD" clId="Web-{6244AB6A-0143-D1FF-C43A-860D1A8847C0}" dt="2026-09-03T08:56:57.927" v="20"/>
          <ac:graphicFrameMkLst>
            <pc:docMk/>
            <pc:sldMk cId="0" sldId="267"/>
            <ac:graphicFrameMk id="190" creationId="{00000000-0000-0000-0000-000000000000}"/>
          </ac:graphicFrameMkLst>
        </pc:graphicFrameChg>
      </pc:sldChg>
      <pc:sldChg chg="modSp">
        <pc:chgData name="Knotková Klára, MUDr." userId="S::109118@vfn.cz::92634fa7-6204-4bc9-a8ef-1f6857e8631b" providerId="AD" clId="Web-{6244AB6A-0143-D1FF-C43A-860D1A8847C0}" dt="2026-09-03T09:01:27.422" v="30" actId="20577"/>
        <pc:sldMkLst>
          <pc:docMk/>
          <pc:sldMk cId="0" sldId="269"/>
        </pc:sldMkLst>
        <pc:spChg chg="mod">
          <ac:chgData name="Knotková Klára, MUDr." userId="S::109118@vfn.cz::92634fa7-6204-4bc9-a8ef-1f6857e8631b" providerId="AD" clId="Web-{6244AB6A-0143-D1FF-C43A-860D1A8847C0}" dt="2026-09-03T09:01:27.422" v="30" actId="20577"/>
          <ac:spMkLst>
            <pc:docMk/>
            <pc:sldMk cId="0" sldId="269"/>
            <ac:spMk id="208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6244AB6A-0143-D1FF-C43A-860D1A8847C0}" dt="2026-09-03T09:01:49.422" v="39" actId="20577"/>
        <pc:sldMkLst>
          <pc:docMk/>
          <pc:sldMk cId="0" sldId="270"/>
        </pc:sldMkLst>
        <pc:spChg chg="mod">
          <ac:chgData name="Knotková Klára, MUDr." userId="S::109118@vfn.cz::92634fa7-6204-4bc9-a8ef-1f6857e8631b" providerId="AD" clId="Web-{6244AB6A-0143-D1FF-C43A-860D1A8847C0}" dt="2026-09-03T09:01:49.422" v="39" actId="20577"/>
          <ac:spMkLst>
            <pc:docMk/>
            <pc:sldMk cId="0" sldId="270"/>
            <ac:spMk id="219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6244AB6A-0143-D1FF-C43A-860D1A8847C0}" dt="2026-09-03T09:05:00.787" v="60" actId="20577"/>
        <pc:sldMkLst>
          <pc:docMk/>
          <pc:sldMk cId="0" sldId="271"/>
        </pc:sldMkLst>
        <pc:spChg chg="mod">
          <ac:chgData name="Knotková Klára, MUDr." userId="S::109118@vfn.cz::92634fa7-6204-4bc9-a8ef-1f6857e8631b" providerId="AD" clId="Web-{6244AB6A-0143-D1FF-C43A-860D1A8847C0}" dt="2026-09-03T09:05:00.787" v="60" actId="20577"/>
          <ac:spMkLst>
            <pc:docMk/>
            <pc:sldMk cId="0" sldId="271"/>
            <ac:spMk id="254" creationId="{00000000-0000-0000-0000-000000000000}"/>
          </ac:spMkLst>
        </pc:spChg>
      </pc:sldChg>
      <pc:sldChg chg="delSp modSp">
        <pc:chgData name="Knotková Klára, MUDr." userId="S::109118@vfn.cz::92634fa7-6204-4bc9-a8ef-1f6857e8631b" providerId="AD" clId="Web-{6244AB6A-0143-D1FF-C43A-860D1A8847C0}" dt="2026-09-03T09:24:54.766" v="286" actId="20577"/>
        <pc:sldMkLst>
          <pc:docMk/>
          <pc:sldMk cId="0" sldId="275"/>
        </pc:sldMkLst>
        <pc:spChg chg="mod">
          <ac:chgData name="Knotková Klára, MUDr." userId="S::109118@vfn.cz::92634fa7-6204-4bc9-a8ef-1f6857e8631b" providerId="AD" clId="Web-{6244AB6A-0143-D1FF-C43A-860D1A8847C0}" dt="2026-09-03T09:24:13.654" v="278" actId="1076"/>
          <ac:spMkLst>
            <pc:docMk/>
            <pc:sldMk cId="0" sldId="275"/>
            <ac:spMk id="333" creationId="{00000000-0000-0000-0000-000000000000}"/>
          </ac:spMkLst>
        </pc:spChg>
        <pc:spChg chg="del mod">
          <ac:chgData name="Knotková Klára, MUDr." userId="S::109118@vfn.cz::92634fa7-6204-4bc9-a8ef-1f6857e8631b" providerId="AD" clId="Web-{6244AB6A-0143-D1FF-C43A-860D1A8847C0}" dt="2026-09-03T09:23:47.841" v="275"/>
          <ac:spMkLst>
            <pc:docMk/>
            <pc:sldMk cId="0" sldId="275"/>
            <ac:spMk id="334" creationId="{00000000-0000-0000-0000-000000000000}"/>
          </ac:spMkLst>
        </pc:spChg>
        <pc:spChg chg="mod">
          <ac:chgData name="Knotková Klára, MUDr." userId="S::109118@vfn.cz::92634fa7-6204-4bc9-a8ef-1f6857e8631b" providerId="AD" clId="Web-{6244AB6A-0143-D1FF-C43A-860D1A8847C0}" dt="2026-09-03T09:24:54.766" v="286" actId="20577"/>
          <ac:spMkLst>
            <pc:docMk/>
            <pc:sldMk cId="0" sldId="275"/>
            <ac:spMk id="335" creationId="{00000000-0000-0000-0000-000000000000}"/>
          </ac:spMkLst>
        </pc:spChg>
      </pc:sldChg>
    </pc:docChg>
  </pc:docChgLst>
  <pc:docChgLst>
    <pc:chgData name="Knotková Klára, MUDr." userId="S::109118@vfn.cz::92634fa7-6204-4bc9-a8ef-1f6857e8631b" providerId="AD" clId="Web-{01382FB9-4FCA-78B7-EC14-86A0419AC6CA}"/>
    <pc:docChg chg="modSld">
      <pc:chgData name="Knotková Klára, MUDr." userId="S::109118@vfn.cz::92634fa7-6204-4bc9-a8ef-1f6857e8631b" providerId="AD" clId="Web-{01382FB9-4FCA-78B7-EC14-86A0419AC6CA}" dt="2026-08-31T07:15:36.294" v="36" actId="20577"/>
      <pc:docMkLst>
        <pc:docMk/>
      </pc:docMkLst>
      <pc:sldChg chg="addSp modSp">
        <pc:chgData name="Knotková Klára, MUDr." userId="S::109118@vfn.cz::92634fa7-6204-4bc9-a8ef-1f6857e8631b" providerId="AD" clId="Web-{01382FB9-4FCA-78B7-EC14-86A0419AC6CA}" dt="2026-08-31T06:48:14.387" v="33" actId="1076"/>
        <pc:sldMkLst>
          <pc:docMk/>
          <pc:sldMk cId="0" sldId="256"/>
        </pc:sldMkLst>
        <pc:spChg chg="mod">
          <ac:chgData name="Knotková Klára, MUDr." userId="S::109118@vfn.cz::92634fa7-6204-4bc9-a8ef-1f6857e8631b" providerId="AD" clId="Web-{01382FB9-4FCA-78B7-EC14-86A0419AC6CA}" dt="2026-08-31T06:47:44.730" v="28" actId="20577"/>
          <ac:spMkLst>
            <pc:docMk/>
            <pc:sldMk cId="0" sldId="256"/>
            <ac:spMk id="84" creationId="{00000000-0000-0000-0000-000000000000}"/>
          </ac:spMkLst>
        </pc:spChg>
        <pc:picChg chg="add mod ord modCrop">
          <ac:chgData name="Knotková Klára, MUDr." userId="S::109118@vfn.cz::92634fa7-6204-4bc9-a8ef-1f6857e8631b" providerId="AD" clId="Web-{01382FB9-4FCA-78B7-EC14-86A0419AC6CA}" dt="2026-08-31T06:48:14.387" v="33" actId="1076"/>
          <ac:picMkLst>
            <pc:docMk/>
            <pc:sldMk cId="0" sldId="256"/>
            <ac:picMk id="2" creationId="{33337C9E-82FE-9AE8-11EA-ACC479391B18}"/>
          </ac:picMkLst>
        </pc:picChg>
      </pc:sldChg>
    </pc:docChg>
  </pc:docChgLst>
  <pc:docChgLst>
    <pc:chgData name="Knotková Klára, MUDr." userId="S::109118@vfn.cz::92634fa7-6204-4bc9-a8ef-1f6857e8631b" providerId="AD" clId="Web-{004C902D-6714-BDFF-7A5F-5DA152D2B957}"/>
    <pc:docChg chg="addSld modSld">
      <pc:chgData name="Knotková Klára, MUDr." userId="S::109118@vfn.cz::92634fa7-6204-4bc9-a8ef-1f6857e8631b" providerId="AD" clId="Web-{004C902D-6714-BDFF-7A5F-5DA152D2B957}" dt="2026-08-31T10:47:10.065" v="279"/>
      <pc:docMkLst>
        <pc:docMk/>
      </pc:docMkLst>
      <pc:sldChg chg="modSp">
        <pc:chgData name="Knotková Klára, MUDr." userId="S::109118@vfn.cz::92634fa7-6204-4bc9-a8ef-1f6857e8631b" providerId="AD" clId="Web-{004C902D-6714-BDFF-7A5F-5DA152D2B957}" dt="2026-08-31T09:35:43.391" v="180" actId="1076"/>
        <pc:sldMkLst>
          <pc:docMk/>
          <pc:sldMk cId="0" sldId="256"/>
        </pc:sldMkLst>
        <pc:spChg chg="mod">
          <ac:chgData name="Knotková Klára, MUDr." userId="S::109118@vfn.cz::92634fa7-6204-4bc9-a8ef-1f6857e8631b" providerId="AD" clId="Web-{004C902D-6714-BDFF-7A5F-5DA152D2B957}" dt="2026-08-31T09:35:43.391" v="180" actId="1076"/>
          <ac:spMkLst>
            <pc:docMk/>
            <pc:sldMk cId="0" sldId="256"/>
            <ac:spMk id="84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004C902D-6714-BDFF-7A5F-5DA152D2B957}" dt="2026-08-31T09:35:26.578" v="179" actId="20577"/>
        <pc:sldMkLst>
          <pc:docMk/>
          <pc:sldMk cId="0" sldId="257"/>
        </pc:sldMkLst>
        <pc:spChg chg="mod">
          <ac:chgData name="Knotková Klára, MUDr." userId="S::109118@vfn.cz::92634fa7-6204-4bc9-a8ef-1f6857e8631b" providerId="AD" clId="Web-{004C902D-6714-BDFF-7A5F-5DA152D2B957}" dt="2026-08-31T09:35:26.578" v="179" actId="20577"/>
          <ac:spMkLst>
            <pc:docMk/>
            <pc:sldMk cId="0" sldId="257"/>
            <ac:spMk id="89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004C902D-6714-BDFF-7A5F-5DA152D2B957}" dt="2026-08-31T09:40:52.764" v="206" actId="20577"/>
        <pc:sldMkLst>
          <pc:docMk/>
          <pc:sldMk cId="0" sldId="258"/>
        </pc:sldMkLst>
        <pc:spChg chg="mod">
          <ac:chgData name="Knotková Klára, MUDr." userId="S::109118@vfn.cz::92634fa7-6204-4bc9-a8ef-1f6857e8631b" providerId="AD" clId="Web-{004C902D-6714-BDFF-7A5F-5DA152D2B957}" dt="2026-08-31T09:40:47.233" v="203" actId="20577"/>
          <ac:spMkLst>
            <pc:docMk/>
            <pc:sldMk cId="0" sldId="258"/>
            <ac:spMk id="92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40:33.873" v="200" actId="20577"/>
          <ac:spMkLst>
            <pc:docMk/>
            <pc:sldMk cId="0" sldId="258"/>
            <ac:spMk id="94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40:52.764" v="206" actId="20577"/>
          <ac:spMkLst>
            <pc:docMk/>
            <pc:sldMk cId="0" sldId="258"/>
            <ac:spMk id="95" creationId="{00000000-0000-0000-0000-000000000000}"/>
          </ac:spMkLst>
        </pc:spChg>
      </pc:sldChg>
      <pc:sldChg chg="modSp">
        <pc:chgData name="Knotková Klára, MUDr." userId="S::109118@vfn.cz::92634fa7-6204-4bc9-a8ef-1f6857e8631b" providerId="AD" clId="Web-{004C902D-6714-BDFF-7A5F-5DA152D2B957}" dt="2026-08-31T09:42:35.769" v="266" actId="20577"/>
        <pc:sldMkLst>
          <pc:docMk/>
          <pc:sldMk cId="0" sldId="260"/>
        </pc:sldMkLst>
        <pc:spChg chg="mod">
          <ac:chgData name="Knotková Klára, MUDr." userId="S::109118@vfn.cz::92634fa7-6204-4bc9-a8ef-1f6857e8631b" providerId="AD" clId="Web-{004C902D-6714-BDFF-7A5F-5DA152D2B957}" dt="2026-08-31T09:42:35.769" v="266" actId="20577"/>
          <ac:spMkLst>
            <pc:docMk/>
            <pc:sldMk cId="0" sldId="260"/>
            <ac:spMk id="118" creationId="{00000000-0000-0000-0000-000000000000}"/>
          </ac:spMkLst>
        </pc:spChg>
      </pc:sldChg>
      <pc:sldChg chg="addSp modSp">
        <pc:chgData name="Knotková Klára, MUDr." userId="S::109118@vfn.cz::92634fa7-6204-4bc9-a8ef-1f6857e8631b" providerId="AD" clId="Web-{004C902D-6714-BDFF-7A5F-5DA152D2B957}" dt="2026-08-31T09:31:22.379" v="160" actId="1076"/>
        <pc:sldMkLst>
          <pc:docMk/>
          <pc:sldMk cId="0" sldId="288"/>
        </pc:sldMkLst>
        <pc:spChg chg="add mod">
          <ac:chgData name="Knotková Klára, MUDr." userId="S::109118@vfn.cz::92634fa7-6204-4bc9-a8ef-1f6857e8631b" providerId="AD" clId="Web-{004C902D-6714-BDFF-7A5F-5DA152D2B957}" dt="2026-08-31T09:31:22.379" v="160" actId="1076"/>
          <ac:spMkLst>
            <pc:docMk/>
            <pc:sldMk cId="0" sldId="288"/>
            <ac:spMk id="12" creationId="{4FEA08CF-DAF3-005D-F5D8-758516787227}"/>
          </ac:spMkLst>
        </pc:spChg>
        <pc:spChg chg="mod">
          <ac:chgData name="Knotková Klára, MUDr." userId="S::109118@vfn.cz::92634fa7-6204-4bc9-a8ef-1f6857e8631b" providerId="AD" clId="Web-{004C902D-6714-BDFF-7A5F-5DA152D2B957}" dt="2026-08-31T09:25:42.926" v="115" actId="14100"/>
          <ac:spMkLst>
            <pc:docMk/>
            <pc:sldMk cId="0" sldId="288"/>
            <ac:spMk id="534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25:48.770" v="116" actId="1076"/>
          <ac:spMkLst>
            <pc:docMk/>
            <pc:sldMk cId="0" sldId="288"/>
            <ac:spMk id="535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26:10.724" v="118" actId="14100"/>
          <ac:spMkLst>
            <pc:docMk/>
            <pc:sldMk cId="0" sldId="288"/>
            <ac:spMk id="536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22:16.307" v="79" actId="14100"/>
          <ac:spMkLst>
            <pc:docMk/>
            <pc:sldMk cId="0" sldId="288"/>
            <ac:spMk id="537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18:58.110" v="50" actId="1076"/>
          <ac:spMkLst>
            <pc:docMk/>
            <pc:sldMk cId="0" sldId="288"/>
            <ac:spMk id="538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18:58.141" v="51" actId="1076"/>
          <ac:spMkLst>
            <pc:docMk/>
            <pc:sldMk cId="0" sldId="288"/>
            <ac:spMk id="539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24:36.844" v="98" actId="1076"/>
          <ac:spMkLst>
            <pc:docMk/>
            <pc:sldMk cId="0" sldId="288"/>
            <ac:spMk id="540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24:36.860" v="99" actId="1076"/>
          <ac:spMkLst>
            <pc:docMk/>
            <pc:sldMk cId="0" sldId="288"/>
            <ac:spMk id="541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24:36.891" v="100" actId="1076"/>
          <ac:spMkLst>
            <pc:docMk/>
            <pc:sldMk cId="0" sldId="288"/>
            <ac:spMk id="542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24:36.907" v="101" actId="1076"/>
          <ac:spMkLst>
            <pc:docMk/>
            <pc:sldMk cId="0" sldId="288"/>
            <ac:spMk id="543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23:03.621" v="80" actId="1076"/>
          <ac:spMkLst>
            <pc:docMk/>
            <pc:sldMk cId="0" sldId="288"/>
            <ac:spMk id="544" creationId="{00000000-0000-0000-0000-000000000000}"/>
          </ac:spMkLst>
        </pc:spChg>
        <pc:spChg chg="mod">
          <ac:chgData name="Knotková Klára, MUDr." userId="S::109118@vfn.cz::92634fa7-6204-4bc9-a8ef-1f6857e8631b" providerId="AD" clId="Web-{004C902D-6714-BDFF-7A5F-5DA152D2B957}" dt="2026-08-31T09:31:05.957" v="158" actId="20577"/>
          <ac:spMkLst>
            <pc:docMk/>
            <pc:sldMk cId="0" sldId="288"/>
            <ac:spMk id="545" creationId="{00000000-0000-0000-0000-000000000000}"/>
          </ac:spMkLst>
        </pc:spChg>
        <pc:grpChg chg="add mod">
          <ac:chgData name="Knotková Klára, MUDr." userId="S::109118@vfn.cz::92634fa7-6204-4bc9-a8ef-1f6857e8631b" providerId="AD" clId="Web-{004C902D-6714-BDFF-7A5F-5DA152D2B957}" dt="2026-08-31T09:26:40.131" v="123" actId="1076"/>
          <ac:grpSpMkLst>
            <pc:docMk/>
            <pc:sldMk cId="0" sldId="288"/>
            <ac:grpSpMk id="5" creationId="{9C209003-E58F-127A-F56C-DCCBB2465A52}"/>
          </ac:grpSpMkLst>
        </pc:grpChg>
        <pc:grpChg chg="add mod">
          <ac:chgData name="Knotková Klára, MUDr." userId="S::109118@vfn.cz::92634fa7-6204-4bc9-a8ef-1f6857e8631b" providerId="AD" clId="Web-{004C902D-6714-BDFF-7A5F-5DA152D2B957}" dt="2026-08-31T09:26:46.757" v="124" actId="1076"/>
          <ac:grpSpMkLst>
            <pc:docMk/>
            <pc:sldMk cId="0" sldId="288"/>
            <ac:grpSpMk id="6" creationId="{70BE9C7F-E3A1-86DC-033A-AC05AC866019}"/>
          </ac:grpSpMkLst>
        </pc:grpChg>
        <pc:grpChg chg="add mod">
          <ac:chgData name="Knotková Klára, MUDr." userId="S::109118@vfn.cz::92634fa7-6204-4bc9-a8ef-1f6857e8631b" providerId="AD" clId="Web-{004C902D-6714-BDFF-7A5F-5DA152D2B957}" dt="2026-08-31T09:27:40.822" v="128" actId="1076"/>
          <ac:grpSpMkLst>
            <pc:docMk/>
            <pc:sldMk cId="0" sldId="288"/>
            <ac:grpSpMk id="7" creationId="{9F65191F-63EF-836E-13FD-34723ED8C9C7}"/>
          </ac:grpSpMkLst>
        </pc:grpChg>
        <pc:grpChg chg="add mod">
          <ac:chgData name="Knotková Klára, MUDr." userId="S::109118@vfn.cz::92634fa7-6204-4bc9-a8ef-1f6857e8631b" providerId="AD" clId="Web-{004C902D-6714-BDFF-7A5F-5DA152D2B957}" dt="2026-08-31T09:27:26.868" v="126" actId="1076"/>
          <ac:grpSpMkLst>
            <pc:docMk/>
            <pc:sldMk cId="0" sldId="288"/>
            <ac:grpSpMk id="8" creationId="{5514BD8E-798E-A1DA-520A-99D4BD5BA300}"/>
          </ac:grpSpMkLst>
        </pc:grpChg>
        <pc:grpChg chg="add mod">
          <ac:chgData name="Knotková Klára, MUDr." userId="S::109118@vfn.cz::92634fa7-6204-4bc9-a8ef-1f6857e8631b" providerId="AD" clId="Web-{004C902D-6714-BDFF-7A5F-5DA152D2B957}" dt="2026-08-31T09:27:53.963" v="129" actId="1076"/>
          <ac:grpSpMkLst>
            <pc:docMk/>
            <pc:sldMk cId="0" sldId="288"/>
            <ac:grpSpMk id="9" creationId="{B0CF8EB1-328C-66FC-91F8-3545CC3D94D5}"/>
          </ac:grpSpMkLst>
        </pc:grpChg>
        <pc:picChg chg="add mod">
          <ac:chgData name="Knotková Klára, MUDr." userId="S::109118@vfn.cz::92634fa7-6204-4bc9-a8ef-1f6857e8631b" providerId="AD" clId="Web-{004C902D-6714-BDFF-7A5F-5DA152D2B957}" dt="2026-08-31T09:30:40.205" v="156" actId="14100"/>
          <ac:picMkLst>
            <pc:docMk/>
            <pc:sldMk cId="0" sldId="288"/>
            <ac:picMk id="2" creationId="{BCB33484-676F-7CDD-B30D-FD86915380B8}"/>
          </ac:picMkLst>
        </pc:picChg>
        <pc:picChg chg="add mod">
          <ac:chgData name="Knotková Klára, MUDr." userId="S::109118@vfn.cz::92634fa7-6204-4bc9-a8ef-1f6857e8631b" providerId="AD" clId="Web-{004C902D-6714-BDFF-7A5F-5DA152D2B957}" dt="2026-08-31T09:29:50.281" v="150" actId="1076"/>
          <ac:picMkLst>
            <pc:docMk/>
            <pc:sldMk cId="0" sldId="288"/>
            <ac:picMk id="3" creationId="{BBB91D7A-264C-7460-DDCE-42E8D902FFF0}"/>
          </ac:picMkLst>
        </pc:picChg>
        <pc:picChg chg="add mod">
          <ac:chgData name="Knotková Klára, MUDr." userId="S::109118@vfn.cz::92634fa7-6204-4bc9-a8ef-1f6857e8631b" providerId="AD" clId="Web-{004C902D-6714-BDFF-7A5F-5DA152D2B957}" dt="2026-08-31T09:29:27.608" v="145" actId="1076"/>
          <ac:picMkLst>
            <pc:docMk/>
            <pc:sldMk cId="0" sldId="288"/>
            <ac:picMk id="4" creationId="{739829E9-C9CC-E3ED-20E7-AA49010FB444}"/>
          </ac:picMkLst>
        </pc:picChg>
        <pc:picChg chg="add mod">
          <ac:chgData name="Knotková Klára, MUDr." userId="S::109118@vfn.cz::92634fa7-6204-4bc9-a8ef-1f6857e8631b" providerId="AD" clId="Web-{004C902D-6714-BDFF-7A5F-5DA152D2B957}" dt="2026-08-31T09:29:44.890" v="149" actId="1076"/>
          <ac:picMkLst>
            <pc:docMk/>
            <pc:sldMk cId="0" sldId="288"/>
            <ac:picMk id="10" creationId="{643FFA4C-9DF2-320C-1BBA-928134B8C549}"/>
          </ac:picMkLst>
        </pc:picChg>
        <pc:picChg chg="add mod">
          <ac:chgData name="Knotková Klára, MUDr." userId="S::109118@vfn.cz::92634fa7-6204-4bc9-a8ef-1f6857e8631b" providerId="AD" clId="Web-{004C902D-6714-BDFF-7A5F-5DA152D2B957}" dt="2026-08-31T09:30:24.267" v="155" actId="14100"/>
          <ac:picMkLst>
            <pc:docMk/>
            <pc:sldMk cId="0" sldId="288"/>
            <ac:picMk id="11" creationId="{4896AC40-4F75-40DD-04BB-5C2A61AC0DF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FB83467-AF7D-4072-BE8B-92EB6C73286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C0F51DA-373C-47AB-BAC2-345431233BC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7F3B37A-9150-4371-BCDA-EF72B57069A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9E326A0-A0EA-4587-84B3-E54BBA2B81C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9FB899E-0747-43A0-B992-DB12E887A01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F79154F-8218-40F0-AB2D-57266DA5769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2AA2ECD-3C57-4E52-8912-8A013467958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53D38EF-DFE4-4A3F-83E9-0F2A65140D0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210B571-F0A3-4AFF-86F8-6E108C8A0B8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71FE8FC-4C64-41D6-91BB-A34C1A8D401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225C2F2-77F2-47F4-9757-2D29018E626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EA25009-D553-48D9-AE6A-1C68553A5650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2CA1757-882B-4FFB-BEF4-A854AC37F09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C453229-1B15-4192-ACAA-83DB8CA0A2C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BCA4854-FE77-4BE3-ACDF-55B416577C3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B4B59F2-70EA-44A0-BFBD-2B3E9672587C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1353B7-8530-4098-8C13-4E39E447679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1183F3A-009C-49B4-A154-F2997D7F79B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FA0FACA-9459-47C5-892D-59455DC0F15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D71814B-AC8C-4DEF-AE49-5744E20180B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A9348AF-5E2F-4130-94E3-4C300893374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50412CC-618A-4D1D-9E14-066E968670B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505EF6A1-C89D-41AF-8577-91EF1743DA19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702D33F-BD6E-4D7F-B31E-A330C800826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latin typeface="Times New Roman"/>
              </a:rPr>
              <a:t> 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AB8FDC1-55FA-4E80-8807-8E1B922EFF94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cs-CZ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cs-CZ" sz="44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&lt;zápatí&gt;</a:t>
            </a:r>
            <a:endParaRPr lang="cs-CZ" sz="12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60877CB-2D87-4E51-86F6-DFF2DE0354AE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cs-CZ" sz="12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cs-CZ" sz="44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33337C9E-82FE-9AE8-11EA-ACC479391B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</a:blip>
          <a:srcRect/>
          <a:stretch>
            <a:fillRect/>
          </a:stretch>
        </p:blipFill>
        <p:spPr>
          <a:xfrm>
            <a:off x="1671521" y="382626"/>
            <a:ext cx="10066299" cy="5553772"/>
          </a:xfrm>
          <a:prstGeom prst="rect">
            <a:avLst/>
          </a:prstGeom>
        </p:spPr>
      </p:pic>
      <p:sp>
        <p:nvSpPr>
          <p:cNvPr id="82" name="Rectangle 1"/>
          <p:cNvSpPr/>
          <p:nvPr/>
        </p:nvSpPr>
        <p:spPr>
          <a:xfrm>
            <a:off x="457200" y="457200"/>
            <a:ext cx="11276640" cy="360"/>
          </a:xfrm>
          <a:prstGeom prst="rect">
            <a:avLst/>
          </a:prstGeom>
          <a:noFill/>
          <a:ln w="254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TextBox 2"/>
          <p:cNvSpPr/>
          <p:nvPr/>
        </p:nvSpPr>
        <p:spPr>
          <a:xfrm>
            <a:off x="914400" y="1280160"/>
            <a:ext cx="1005768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000" b="1" strike="noStrike" spc="-1">
                <a:solidFill>
                  <a:srgbClr val="111111"/>
                </a:solidFill>
                <a:latin typeface="Arial"/>
                <a:ea typeface="DejaVu Sans"/>
              </a:rPr>
              <a:t>Uroinfekce – co léčit a co neléčit</a:t>
            </a:r>
            <a:endParaRPr lang="cs-CZ" sz="4000" b="0" strike="noStrike" spc="-1">
              <a:latin typeface="Arial"/>
            </a:endParaRPr>
          </a:p>
        </p:txBody>
      </p:sp>
      <p:sp>
        <p:nvSpPr>
          <p:cNvPr id="84" name="TextBox 3"/>
          <p:cNvSpPr/>
          <p:nvPr/>
        </p:nvSpPr>
        <p:spPr>
          <a:xfrm>
            <a:off x="822960" y="2875280"/>
            <a:ext cx="10057680" cy="19888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27.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pracovní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setkání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lékařů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zdravotnických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pracovníků</a:t>
            </a:r>
            <a:endParaRPr lang="cs-CZ" sz="1600" b="0" strike="noStrike" spc="-1" dirty="0" err="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en-US" sz="1400" b="0" strike="noStrike" spc="-1">
                <a:solidFill>
                  <a:srgbClr val="D4A04A"/>
                </a:solidFill>
                <a:latin typeface="Arial"/>
                <a:ea typeface="DejaVu Sans"/>
              </a:rPr>
              <a:t>"NEFROUROLOGICKÉ PROBLÉMY V </a:t>
            </a:r>
            <a:r>
              <a:rPr lang="cs-CZ" sz="1400" b="0" strike="noStrike" spc="-1">
                <a:solidFill>
                  <a:srgbClr val="D4A04A"/>
                </a:solidFill>
                <a:latin typeface="Arial"/>
                <a:ea typeface="DejaVu Sans"/>
              </a:rPr>
              <a:t>ORDINACI</a:t>
            </a:r>
            <a:r>
              <a:rPr lang="en-US" sz="1400" b="0" strike="noStrike" spc="-1">
                <a:solidFill>
                  <a:srgbClr val="D4A04A"/>
                </a:solidFill>
                <a:latin typeface="Arial"/>
                <a:ea typeface="DejaVu Sans"/>
              </a:rPr>
              <a:t> PLDD,</a:t>
            </a:r>
            <a:br>
              <a:rPr sz="1400" dirty="0"/>
            </a:br>
            <a:r>
              <a:rPr lang="en-US" sz="1400" b="0" strike="noStrike" spc="-1">
                <a:solidFill>
                  <a:srgbClr val="D4A04A"/>
                </a:solidFill>
                <a:latin typeface="Arial"/>
                <a:ea typeface="DejaVu Sans"/>
              </a:rPr>
              <a:t>UROTERAPIE A MOŽNOSTI LÁZEŇSKÉ LÉČBY"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99"/>
              </a:spcBef>
            </a:pP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99"/>
              </a:spcBef>
            </a:pP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MUDr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. Klára Knotková,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MUDr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. Zuzana Jirásková FEAPU</a:t>
            </a:r>
            <a:endParaRPr lang="cs-CZ" sz="1400" b="0" strike="noStrike" spc="-1" dirty="0">
              <a:latin typeface="Arial"/>
            </a:endParaRPr>
          </a:p>
          <a:p>
            <a:pPr>
              <a:spcBef>
                <a:spcPts val="400"/>
              </a:spcBef>
            </a:pPr>
            <a:r>
              <a:rPr lang="en-US" sz="1300" spc="-1" dirty="0" err="1">
                <a:solidFill>
                  <a:srgbClr val="8A8378"/>
                </a:solidFill>
                <a:latin typeface="Arial"/>
                <a:ea typeface="DejaVu Sans"/>
              </a:rPr>
              <a:t>Urologická</a:t>
            </a:r>
            <a:r>
              <a:rPr lang="en-US" sz="1300" spc="-1" dirty="0">
                <a:solidFill>
                  <a:srgbClr val="8A8378"/>
                </a:solidFill>
                <a:latin typeface="Arial"/>
                <a:ea typeface="DejaVu Sans"/>
              </a:rPr>
              <a:t> </a:t>
            </a:r>
            <a:r>
              <a:rPr lang="en-US" sz="1300" spc="-1" dirty="0" err="1">
                <a:solidFill>
                  <a:srgbClr val="8A8378"/>
                </a:solidFill>
                <a:latin typeface="Arial"/>
                <a:ea typeface="DejaVu Sans"/>
              </a:rPr>
              <a:t>klinika</a:t>
            </a:r>
            <a:r>
              <a:rPr lang="en-US" sz="1300" spc="-1" dirty="0">
                <a:solidFill>
                  <a:srgbClr val="8A8378"/>
                </a:solidFill>
                <a:latin typeface="Arial"/>
                <a:ea typeface="DejaVu Sans"/>
              </a:rPr>
              <a:t> VFN</a:t>
            </a:r>
            <a:endParaRPr lang="en-US" sz="1300" b="0" strike="noStrike" spc="-1" dirty="0">
              <a:solidFill>
                <a:srgbClr val="8A8378"/>
              </a:solidFill>
              <a:latin typeface="Arial"/>
            </a:endParaRPr>
          </a:p>
        </p:txBody>
      </p:sp>
      <p:pic>
        <p:nvPicPr>
          <p:cNvPr id="85" name="Picture 4" descr="vfn_logo.png"/>
          <p:cNvPicPr/>
          <p:nvPr/>
        </p:nvPicPr>
        <p:blipFill>
          <a:blip r:embed="rId3"/>
          <a:stretch/>
        </p:blipFill>
        <p:spPr>
          <a:xfrm>
            <a:off x="9418320" y="5943600"/>
            <a:ext cx="2285280" cy="730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1"/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" name="TextBox 2"/>
          <p:cNvSpPr/>
          <p:nvPr/>
        </p:nvSpPr>
        <p:spPr>
          <a:xfrm>
            <a:off x="457200" y="502920"/>
            <a:ext cx="109720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111111"/>
                </a:solidFill>
                <a:latin typeface="Arial"/>
                <a:ea typeface="DejaVu Sans"/>
              </a:rPr>
              <a:t>Obsah</a:t>
            </a:r>
            <a:endParaRPr lang="cs-CZ" sz="2800" b="0" strike="noStrike" spc="-1">
              <a:latin typeface="Arial"/>
            </a:endParaRPr>
          </a:p>
        </p:txBody>
      </p:sp>
      <p:pic>
        <p:nvPicPr>
          <p:cNvPr id="88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89" name="TextBox 5"/>
          <p:cNvSpPr/>
          <p:nvPr/>
        </p:nvSpPr>
        <p:spPr>
          <a:xfrm>
            <a:off x="914400" y="1463040"/>
            <a:ext cx="10057680" cy="41843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1. Epidemiologie, klasifikace, etiologie IMC</a:t>
            </a:r>
            <a:endParaRPr lang="cs-CZ" sz="1400" b="0" strike="noStrike" spc="-1" dirty="0">
              <a:latin typeface="Arial"/>
            </a:endParaRPr>
          </a:p>
          <a:p>
            <a:endParaRPr lang="en-US" sz="1400" spc="-1" dirty="0">
              <a:solidFill>
                <a:srgbClr val="2C2A26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2. Patogeneze IMC</a:t>
            </a:r>
            <a:endParaRPr lang="cs-CZ" sz="1400" b="0" strike="noStrike" spc="-1" dirty="0">
              <a:latin typeface="Arial"/>
            </a:endParaRPr>
          </a:p>
          <a:p>
            <a:endParaRPr lang="en-US" sz="1400" spc="-1" dirty="0">
              <a:solidFill>
                <a:srgbClr val="2C2A26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3. Vyšetření a správný odběr moči</a:t>
            </a:r>
            <a:endParaRPr lang="cs-CZ" sz="1400" b="0" strike="noStrike" spc="-1" dirty="0" err="1">
              <a:latin typeface="Arial"/>
            </a:endParaRPr>
          </a:p>
          <a:p>
            <a:endParaRPr lang="en-US" sz="1400" spc="-1" dirty="0">
              <a:solidFill>
                <a:srgbClr val="2C2A26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4. Asymptomatická bakteriurie</a:t>
            </a:r>
            <a:endParaRPr lang="cs-CZ" sz="1400" b="0" strike="noStrike" spc="-1" dirty="0" err="1">
              <a:latin typeface="Arial"/>
            </a:endParaRPr>
          </a:p>
          <a:p>
            <a:endParaRPr lang="en-US" sz="1400" spc="-1" dirty="0">
              <a:solidFill>
                <a:srgbClr val="2C2A26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5. Imaging, VUR</a:t>
            </a:r>
            <a:endParaRPr lang="cs-CZ" sz="1400" b="0" strike="noStrike" spc="-1">
              <a:latin typeface="Arial"/>
            </a:endParaRPr>
          </a:p>
          <a:p>
            <a:endParaRPr lang="en-US" sz="1400" spc="-1" dirty="0">
              <a:solidFill>
                <a:srgbClr val="2C2A26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6. ATB terapie a profylaxe</a:t>
            </a:r>
            <a:endParaRPr lang="cs-CZ" sz="1400" b="0" strike="noStrike" spc="-1" dirty="0" err="1">
              <a:latin typeface="Arial"/>
            </a:endParaRPr>
          </a:p>
          <a:p>
            <a:endParaRPr lang="en-US" sz="1400" spc="-1" dirty="0">
              <a:solidFill>
                <a:srgbClr val="2C2A26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7. LUTS, BBD, dysfunkční mikce</a:t>
            </a:r>
            <a:endParaRPr lang="cs-CZ" sz="1400" b="0" strike="noStrike" spc="-1" dirty="0" err="1">
              <a:latin typeface="Arial"/>
            </a:endParaRPr>
          </a:p>
          <a:p>
            <a:endParaRPr lang="en-US" sz="1400" spc="-1" dirty="0">
              <a:solidFill>
                <a:srgbClr val="2C2A26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8. Recidivující IMC – diagnostika a management</a:t>
            </a:r>
            <a:endParaRPr lang="cs-CZ" sz="1400" b="0" strike="noStrike" spc="-1" dirty="0">
              <a:latin typeface="Arial"/>
            </a:endParaRPr>
          </a:p>
          <a:p>
            <a:endParaRPr lang="en-US" sz="1400" spc="-1" dirty="0">
              <a:solidFill>
                <a:srgbClr val="2C2A26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9. Dlouhodobé následky UTI</a:t>
            </a:r>
            <a:endParaRPr lang="cs-CZ" sz="1400" b="0" strike="noStrike" spc="-1" dirty="0">
              <a:latin typeface="Arial"/>
            </a:endParaRPr>
          </a:p>
          <a:p>
            <a:endParaRPr lang="en-US" sz="1400" spc="-1" dirty="0">
              <a:solidFill>
                <a:srgbClr val="2C2A26"/>
              </a:solidFill>
              <a:latin typeface="Arial"/>
              <a:ea typeface="DejaVu Sans"/>
            </a:endParaRPr>
          </a:p>
          <a:p>
            <a:pPr>
              <a:spcAft>
                <a:spcPts val="1199"/>
              </a:spcAft>
            </a:pPr>
            <a:r>
              <a:rPr lang="en-US" sz="1400" spc="-1" dirty="0">
                <a:solidFill>
                  <a:srgbClr val="2C2A26"/>
                </a:solidFill>
                <a:latin typeface="Arial"/>
                <a:ea typeface="DejaVu Sans"/>
              </a:rPr>
              <a:t>10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.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Zdroje</a:t>
            </a:r>
            <a:endParaRPr lang="cs-CZ" sz="1400" b="0" strike="noStrike" spc="-1" dirty="0" err="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13" descr="image.png"/>
          <p:cNvPicPr/>
          <p:nvPr/>
        </p:nvPicPr>
        <p:blipFill>
          <a:blip r:embed="rId2"/>
          <a:stretch/>
        </p:blipFill>
        <p:spPr>
          <a:xfrm>
            <a:off x="10424160" y="640080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91" name="TextBox 14"/>
          <p:cNvSpPr/>
          <p:nvPr/>
        </p:nvSpPr>
        <p:spPr>
          <a:xfrm>
            <a:off x="360000" y="540000"/>
            <a:ext cx="92062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000000"/>
                </a:solidFill>
                <a:latin typeface="Arial"/>
                <a:ea typeface="DejaVu Sans"/>
              </a:rPr>
              <a:t>Epidemiologie IMC – prevalence podle pohlaví a věku</a:t>
            </a:r>
            <a:endParaRPr lang="cs-CZ" sz="2800" b="0" strike="noStrike" spc="-1">
              <a:latin typeface="Arial"/>
            </a:endParaRPr>
          </a:p>
        </p:txBody>
      </p:sp>
      <p:sp>
        <p:nvSpPr>
          <p:cNvPr id="92" name="TextBox 17"/>
          <p:cNvSpPr/>
          <p:nvPr/>
        </p:nvSpPr>
        <p:spPr>
          <a:xfrm>
            <a:off x="411480" y="1273802"/>
            <a:ext cx="246816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4,1-7,5%​</a:t>
            </a:r>
            <a:endParaRPr lang="cs-CZ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Febrilních</a:t>
            </a:r>
            <a:r>
              <a:rPr lang="en-US" sz="18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</a:t>
            </a:r>
            <a:r>
              <a:rPr lang="en-US" sz="18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dětí</a:t>
            </a:r>
            <a:r>
              <a:rPr lang="en-US" sz="18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 - UTI​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93" name="TextBox 18"/>
          <p:cNvSpPr/>
          <p:nvPr/>
        </p:nvSpPr>
        <p:spPr>
          <a:xfrm>
            <a:off x="411480" y="1725480"/>
            <a:ext cx="2468160" cy="27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50" b="0" strike="noStrike" spc="-1">
                <a:solidFill>
                  <a:srgbClr val="1C1C1C"/>
                </a:solidFill>
                <a:latin typeface="Arial"/>
                <a:ea typeface="DejaVu Sans"/>
              </a:rPr>
              <a:t> </a:t>
            </a:r>
            <a:endParaRPr lang="cs-CZ" sz="1250" b="0" strike="noStrike" spc="-1">
              <a:latin typeface="Arial"/>
            </a:endParaRPr>
          </a:p>
        </p:txBody>
      </p:sp>
      <p:sp>
        <p:nvSpPr>
          <p:cNvPr id="94" name="TextBox 19"/>
          <p:cNvSpPr/>
          <p:nvPr/>
        </p:nvSpPr>
        <p:spPr>
          <a:xfrm>
            <a:off x="4191480" y="1063379"/>
            <a:ext cx="2579672" cy="12453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1 z 10​</a:t>
            </a:r>
            <a:endParaRPr lang="cs-CZ" sz="1800" b="0" strike="noStrike" spc="-1">
              <a:latin typeface="Arial"/>
            </a:endParaRPr>
          </a:p>
          <a:p>
            <a:pPr algn="ctr"/>
            <a:r>
              <a:rPr lang="en-US" b="1" spc="-1" dirty="0" err="1">
                <a:solidFill>
                  <a:srgbClr val="D39D45"/>
                </a:solidFill>
                <a:latin typeface="Arial"/>
                <a:ea typeface="DejaVu Sans"/>
              </a:rPr>
              <a:t>Souhrnná</a:t>
            </a:r>
            <a:r>
              <a:rPr lang="en-US" b="1" spc="-1" dirty="0">
                <a:solidFill>
                  <a:srgbClr val="D39D45"/>
                </a:solidFill>
                <a:latin typeface="Arial"/>
                <a:ea typeface="DejaVu Sans"/>
              </a:rPr>
              <a:t> prevalence</a:t>
            </a:r>
            <a:r>
              <a:rPr lang="en-US" sz="18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do 18 let (15 %, 95 % CI 13–17 %)​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95" name="TextBox 21"/>
          <p:cNvSpPr/>
          <p:nvPr/>
        </p:nvSpPr>
        <p:spPr>
          <a:xfrm>
            <a:off x="7920000" y="1167702"/>
            <a:ext cx="219384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1,5×​</a:t>
            </a:r>
            <a:endParaRPr lang="cs-CZ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dívky</a:t>
            </a:r>
            <a:r>
              <a:rPr lang="en-US" sz="18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vs </a:t>
            </a:r>
            <a:r>
              <a:rPr lang="en-US" sz="18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chlapci</a:t>
            </a:r>
            <a:r>
              <a:rPr lang="en-US" sz="18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(16% v 10%)</a:t>
            </a:r>
            <a:r>
              <a:rPr lang="en-US" sz="16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​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96" name="Rectangle 23"/>
          <p:cNvSpPr/>
          <p:nvPr/>
        </p:nvSpPr>
        <p:spPr>
          <a:xfrm>
            <a:off x="457200" y="2423160"/>
            <a:ext cx="10972080" cy="22395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7" name="TextBox 24"/>
          <p:cNvSpPr/>
          <p:nvPr/>
        </p:nvSpPr>
        <p:spPr>
          <a:xfrm>
            <a:off x="685800" y="2629800"/>
            <a:ext cx="10423440" cy="31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00" b="1" strike="noStrike" spc="-1">
                <a:solidFill>
                  <a:srgbClr val="1C1C1C"/>
                </a:solidFill>
                <a:latin typeface="Arial"/>
                <a:ea typeface="DejaVu Sans"/>
              </a:rPr>
              <a:t>Incidence podle věku a pohlaví</a:t>
            </a:r>
            <a:endParaRPr lang="cs-CZ" sz="1500" b="0" strike="noStrike" spc="-1">
              <a:latin typeface="Arial"/>
            </a:endParaRPr>
          </a:p>
        </p:txBody>
      </p:sp>
      <p:graphicFrame>
        <p:nvGraphicFramePr>
          <p:cNvPr id="98" name="Table 25"/>
          <p:cNvGraphicFramePr/>
          <p:nvPr/>
        </p:nvGraphicFramePr>
        <p:xfrm>
          <a:off x="685800" y="3017520"/>
          <a:ext cx="10378440" cy="1234080"/>
        </p:xfrm>
        <a:graphic>
          <a:graphicData uri="http://schemas.openxmlformats.org/drawingml/2006/table">
            <a:tbl>
              <a:tblPr/>
              <a:tblGrid>
                <a:gridCol w="448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4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Věk / situace</a:t>
                      </a:r>
                      <a:endParaRPr lang="cs-CZ" sz="120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Chlapci</a:t>
                      </a:r>
                      <a:endParaRPr lang="cs-CZ" sz="120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Dívky</a:t>
                      </a:r>
                      <a:endParaRPr lang="cs-CZ" sz="120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Kojenci &lt;6 měs.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5,3 %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2 %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Děti do 6 let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~2 %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~11 %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Dorost do 18 let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10%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16%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9" name="TextBox 26"/>
          <p:cNvSpPr/>
          <p:nvPr/>
        </p:nvSpPr>
        <p:spPr>
          <a:xfrm>
            <a:off x="685800" y="4325040"/>
            <a:ext cx="10332000" cy="26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150" b="0" strike="noStrike" spc="-1">
                <a:solidFill>
                  <a:srgbClr val="1C1C1C"/>
                </a:solidFill>
                <a:latin typeface="Arial"/>
                <a:ea typeface="DejaVu Sans"/>
              </a:rPr>
              <a:t>Febrilní chlapci do 3m - 2,4 %* / 20,1 %**</a:t>
            </a:r>
            <a:r>
              <a:rPr lang="en-US" sz="900" b="0" strike="noStrike" spc="-1">
                <a:solidFill>
                  <a:srgbClr val="706C65"/>
                </a:solidFill>
                <a:latin typeface="Arial"/>
                <a:ea typeface="DejaVu Sans"/>
              </a:rPr>
              <a:t>* cirkumcizovaní  •  ** necirkumcizovaní</a:t>
            </a:r>
            <a:endParaRPr lang="cs-CZ" sz="900" b="0" strike="noStrike" spc="-1">
              <a:latin typeface="Arial"/>
            </a:endParaRPr>
          </a:p>
        </p:txBody>
      </p:sp>
      <p:sp>
        <p:nvSpPr>
          <p:cNvPr id="100" name="TextBox 27"/>
          <p:cNvSpPr/>
          <p:nvPr/>
        </p:nvSpPr>
        <p:spPr>
          <a:xfrm>
            <a:off x="457200" y="5282280"/>
            <a:ext cx="10972080" cy="515520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EAU/ESPU 2026: Epidemiologie UTI je výrazně závislá na věku a pohlaví – časnou převahu chlapců střídá v průběhu dětství rostoucí převaha dívek.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101" name="TextBox 28"/>
          <p:cNvSpPr/>
          <p:nvPr/>
        </p:nvSpPr>
        <p:spPr>
          <a:xfrm>
            <a:off x="3502080" y="6336720"/>
            <a:ext cx="369360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EAU/ESPU. EAU Guidelines on Paediatric Urology. 2026. Chapter 12.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102" name="Rectangle 4"/>
          <p:cNvSpPr/>
          <p:nvPr/>
        </p:nvSpPr>
        <p:spPr>
          <a:xfrm>
            <a:off x="457200" y="434520"/>
            <a:ext cx="1127376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"/>
          <p:cNvSpPr/>
          <p:nvPr/>
        </p:nvSpPr>
        <p:spPr>
          <a:xfrm>
            <a:off x="457200" y="411480"/>
            <a:ext cx="1127376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" name="TextBox 2"/>
          <p:cNvSpPr/>
          <p:nvPr/>
        </p:nvSpPr>
        <p:spPr>
          <a:xfrm>
            <a:off x="457200" y="548640"/>
            <a:ext cx="109720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111111"/>
                </a:solidFill>
                <a:latin typeface="Arial"/>
                <a:ea typeface="DejaVu Sans"/>
              </a:rPr>
              <a:t>Klasifikace IMC</a:t>
            </a:r>
            <a:endParaRPr lang="cs-CZ" sz="2800" b="0" strike="noStrike" spc="-1">
              <a:latin typeface="Arial"/>
            </a:endParaRPr>
          </a:p>
        </p:txBody>
      </p:sp>
      <p:sp>
        <p:nvSpPr>
          <p:cNvPr id="105" name="TextBox 4"/>
          <p:cNvSpPr/>
          <p:nvPr/>
        </p:nvSpPr>
        <p:spPr>
          <a:xfrm>
            <a:off x="456120" y="1064160"/>
            <a:ext cx="112287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b="1" strike="noStrike" spc="-1">
                <a:solidFill>
                  <a:srgbClr val="D4A04A"/>
                </a:solidFill>
                <a:latin typeface="Arial"/>
                <a:ea typeface="DejaVu Sans"/>
              </a:rPr>
              <a:t>4 kritéria </a:t>
            </a:r>
            <a:r>
              <a:rPr lang="en-US" sz="2000" b="1" strike="noStrike" spc="-1">
                <a:solidFill>
                  <a:srgbClr val="D4A04A"/>
                </a:solidFill>
                <a:latin typeface="Arial"/>
                <a:ea typeface="DejaVu Sans"/>
              </a:rPr>
              <a:t>  Lokalizace, závažnost, epizoda, komplikace</a:t>
            </a:r>
            <a:endParaRPr lang="cs-CZ" sz="2000" b="0" strike="noStrike" spc="-1">
              <a:latin typeface="Arial"/>
            </a:endParaRPr>
          </a:p>
        </p:txBody>
      </p:sp>
      <p:sp>
        <p:nvSpPr>
          <p:cNvPr id="106" name="TextBox 5"/>
          <p:cNvSpPr/>
          <p:nvPr/>
        </p:nvSpPr>
        <p:spPr>
          <a:xfrm>
            <a:off x="457200" y="1874520"/>
            <a:ext cx="1097208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111111"/>
                </a:solidFill>
                <a:latin typeface="Arial"/>
                <a:ea typeface="DejaVu Sans"/>
              </a:rPr>
              <a:t>Klasifikační kritéria a klinický význam</a:t>
            </a:r>
            <a:endParaRPr lang="cs-CZ" sz="1600" b="0" strike="noStrike" spc="-1">
              <a:latin typeface="Arial"/>
            </a:endParaRPr>
          </a:p>
        </p:txBody>
      </p:sp>
      <p:graphicFrame>
        <p:nvGraphicFramePr>
          <p:cNvPr id="107" name="Table 6"/>
          <p:cNvGraphicFramePr/>
          <p:nvPr/>
        </p:nvGraphicFramePr>
        <p:xfrm>
          <a:off x="457200" y="2241720"/>
          <a:ext cx="11247120" cy="237708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5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Kriterium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Kategorie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Klinický význam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111111"/>
                          </a:solidFill>
                          <a:latin typeface="Arial"/>
                        </a:rPr>
                        <a:t>Lokalizace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Horní (pyelonefritida) / Dolní (cystitida)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666666"/>
                          </a:solidFill>
                          <a:latin typeface="Arial"/>
                        </a:rPr>
                        <a:t>Určuje volbu ATB a délku terapie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5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111111"/>
                          </a:solidFill>
                          <a:latin typeface="Arial"/>
                        </a:rPr>
                        <a:t>Závažnost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Febrilní / Non-febrilní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666666"/>
                          </a:solidFill>
                          <a:latin typeface="Arial"/>
                        </a:rPr>
                        <a:t>Febrilní → </a:t>
                      </a:r>
                      <a:r>
                        <a:rPr lang="cs-CZ" sz="1600" b="0" strike="noStrike" spc="-1">
                          <a:solidFill>
                            <a:srgbClr val="666666"/>
                          </a:solidFill>
                          <a:latin typeface="Arial"/>
                        </a:rPr>
                        <a:t>zobrazení</a:t>
                      </a:r>
                      <a:r>
                        <a:rPr lang="en-US" sz="1600" b="0" strike="noStrike" spc="-1">
                          <a:solidFill>
                            <a:srgbClr val="666666"/>
                          </a:solidFill>
                          <a:latin typeface="Arial"/>
                        </a:rPr>
                        <a:t>, odběr krve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111111"/>
                          </a:solidFill>
                          <a:latin typeface="Arial"/>
                        </a:rPr>
                        <a:t>Epizoda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První / Rekurentní / Průniková (breakthrough)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666666"/>
                          </a:solidFill>
                          <a:latin typeface="Arial"/>
                        </a:rPr>
                        <a:t>Rekurentní → profylaxe, </a:t>
                      </a:r>
                      <a:r>
                        <a:rPr lang="cs-CZ" sz="1600" b="0" strike="noStrike" spc="-1">
                          <a:solidFill>
                            <a:srgbClr val="666666"/>
                          </a:solidFill>
                          <a:latin typeface="Arial"/>
                        </a:rPr>
                        <a:t>DV, </a:t>
                      </a:r>
                      <a:r>
                        <a:rPr lang="en-US" sz="1600" b="0" strike="noStrike" spc="-1">
                          <a:solidFill>
                            <a:srgbClr val="666666"/>
                          </a:solidFill>
                          <a:latin typeface="Arial"/>
                        </a:rPr>
                        <a:t>BBD screening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5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111111"/>
                          </a:solidFill>
                          <a:latin typeface="Arial"/>
                        </a:rPr>
                        <a:t>Komplikace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Komplikovaná / Nekomplikovaná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666666"/>
                          </a:solidFill>
                          <a:latin typeface="Arial"/>
                        </a:rPr>
                        <a:t>Komplikovaná → cílená péče, sledování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 marL="73080" marR="730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8" name="TextBox 10"/>
          <p:cNvSpPr/>
          <p:nvPr/>
        </p:nvSpPr>
        <p:spPr>
          <a:xfrm>
            <a:off x="608760" y="4784760"/>
            <a:ext cx="10905840" cy="1373281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381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201"/>
              </a:spcAft>
            </a:pP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•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Klasifikace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určuje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volbu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empirické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ATB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terapie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,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indikaci</a:t>
            </a:r>
            <a:r>
              <a:rPr lang="cs-CZ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 dalších vyšetření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,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potřebu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profylaxe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dlouhodobého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sledování</a:t>
            </a:r>
            <a:endParaRPr lang="cs-CZ" sz="1600" b="0" strike="noStrike" spc="-1" dirty="0" err="1">
              <a:latin typeface="Arial"/>
            </a:endParaRPr>
          </a:p>
          <a:p>
            <a:pPr>
              <a:lnSpc>
                <a:spcPct val="100000"/>
              </a:lnSpc>
              <a:spcAft>
                <a:spcPts val="201"/>
              </a:spcAft>
            </a:pPr>
            <a:r>
              <a:rPr lang="cs-CZ" sz="1600" b="1" strike="noStrike" spc="-1">
                <a:solidFill>
                  <a:srgbClr val="2C2A26"/>
                </a:solidFill>
                <a:latin typeface="Arial"/>
                <a:ea typeface="DejaVu Sans"/>
              </a:rPr>
              <a:t>• Komplikovaná - věk do 2-3m, sepse, zvýš. kreatinin, febrilie nad 48h, anomálie močových cest, fokální nefritida/absces, non-E.Coli etiologie, recidivující APN</a:t>
            </a:r>
            <a:endParaRPr lang="cs-CZ" sz="1600" b="0" strike="noStrike" spc="-1">
              <a:latin typeface="Arial"/>
            </a:endParaRPr>
          </a:p>
          <a:p>
            <a:pPr>
              <a:spcAft>
                <a:spcPts val="201"/>
              </a:spcAft>
            </a:pP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• </a:t>
            </a:r>
            <a:r>
              <a:rPr lang="en-US" sz="1600" b="1" strike="noStrike" spc="-1" err="1">
                <a:solidFill>
                  <a:srgbClr val="2C2A26"/>
                </a:solidFill>
                <a:latin typeface="Arial"/>
                <a:ea typeface="DejaVu Sans"/>
              </a:rPr>
              <a:t>Průniková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(breakthrough) UTI </a:t>
            </a:r>
            <a:r>
              <a:rPr lang="en-US" sz="1600" b="1" strike="noStrike" spc="-1" err="1">
                <a:solidFill>
                  <a:srgbClr val="2C2A26"/>
                </a:solidFill>
                <a:latin typeface="Arial"/>
                <a:ea typeface="DejaVu Sans"/>
              </a:rPr>
              <a:t>navzdory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err="1">
                <a:solidFill>
                  <a:srgbClr val="2C2A26"/>
                </a:solidFill>
                <a:latin typeface="Arial"/>
                <a:ea typeface="DejaVu Sans"/>
              </a:rPr>
              <a:t>profylaxi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→ </a:t>
            </a:r>
            <a:r>
              <a:rPr lang="en-US" sz="1600" b="1" strike="noStrike" spc="-1" err="1">
                <a:solidFill>
                  <a:srgbClr val="2C2A26"/>
                </a:solidFill>
                <a:latin typeface="Arial"/>
                <a:ea typeface="DejaVu Sans"/>
              </a:rPr>
              <a:t>přehodnotit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ATB, </a:t>
            </a:r>
            <a:r>
              <a:rPr lang="en-US" sz="1600" b="1" strike="noStrike" spc="-1" err="1">
                <a:solidFill>
                  <a:srgbClr val="2C2A26"/>
                </a:solidFill>
                <a:latin typeface="Arial"/>
                <a:ea typeface="DejaVu Sans"/>
              </a:rPr>
              <a:t>vyloučit</a:t>
            </a:r>
            <a:r>
              <a:rPr lang="en-US" sz="16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err="1">
                <a:solidFill>
                  <a:srgbClr val="2C2A26"/>
                </a:solidFill>
                <a:latin typeface="Arial"/>
                <a:ea typeface="DejaVu Sans"/>
              </a:rPr>
              <a:t>rezistenci</a:t>
            </a:r>
            <a:r>
              <a:rPr lang="cs-CZ" sz="1600" b="1" strike="noStrike" spc="-1">
                <a:solidFill>
                  <a:srgbClr val="2C2A26"/>
                </a:solidFill>
                <a:latin typeface="Arial"/>
                <a:ea typeface="DejaVu Sans"/>
              </a:rPr>
              <a:t>, </a:t>
            </a:r>
            <a:r>
              <a:rPr lang="cs-CZ" sz="1600" b="1" spc="-1">
                <a:solidFill>
                  <a:srgbClr val="2C2A26"/>
                </a:solidFill>
                <a:latin typeface="Arial"/>
                <a:ea typeface="DejaVu Sans"/>
              </a:rPr>
              <a:t>LUTS,</a:t>
            </a:r>
            <a:r>
              <a:rPr lang="en-US" sz="1600" b="1" strike="noStrike" spc="-1">
                <a:solidFill>
                  <a:srgbClr val="2C2A26"/>
                </a:solidFill>
                <a:latin typeface="Arial"/>
                <a:ea typeface="DejaVu Sans"/>
              </a:rPr>
              <a:t> BBD</a:t>
            </a:r>
            <a:r>
              <a:rPr lang="en-US" sz="1600" b="1" spc="-1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1" spc="-1" err="1">
                <a:solidFill>
                  <a:srgbClr val="2C2A26"/>
                </a:solidFill>
                <a:latin typeface="Arial"/>
                <a:ea typeface="DejaVu Sans"/>
              </a:rPr>
              <a:t>nebo</a:t>
            </a:r>
            <a:r>
              <a:rPr lang="en-US" sz="1600" b="1" spc="-1">
                <a:solidFill>
                  <a:srgbClr val="2C2A26"/>
                </a:solidFill>
                <a:latin typeface="Arial"/>
                <a:ea typeface="DejaVu Sans"/>
              </a:rPr>
              <a:t> DV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09" name="TextBox 11"/>
          <p:cNvSpPr/>
          <p:nvPr/>
        </p:nvSpPr>
        <p:spPr>
          <a:xfrm>
            <a:off x="457200" y="6355080"/>
            <a:ext cx="2896200" cy="23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0" name="Picture 12" descr="image.png"/>
          <p:cNvPicPr/>
          <p:nvPr/>
        </p:nvPicPr>
        <p:blipFill>
          <a:blip r:embed="rId2"/>
          <a:stretch/>
        </p:blipFill>
        <p:spPr>
          <a:xfrm>
            <a:off x="10424160" y="640080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111" name="TextBox 13"/>
          <p:cNvSpPr/>
          <p:nvPr/>
        </p:nvSpPr>
        <p:spPr>
          <a:xfrm>
            <a:off x="3502080" y="6336720"/>
            <a:ext cx="369360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EAU/ESPU. EAU Guidelines on Paediatric Urology. 2026. Chapter 12.</a:t>
            </a:r>
            <a:endParaRPr lang="cs-CZ" sz="82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4" descr="image.png"/>
          <p:cNvPicPr/>
          <p:nvPr/>
        </p:nvPicPr>
        <p:blipFill>
          <a:blip r:embed="rId2"/>
          <a:stretch/>
        </p:blipFill>
        <p:spPr>
          <a:xfrm>
            <a:off x="10424160" y="640080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113" name="TextBox 15"/>
          <p:cNvSpPr/>
          <p:nvPr/>
        </p:nvSpPr>
        <p:spPr>
          <a:xfrm>
            <a:off x="451080" y="540000"/>
            <a:ext cx="242892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000000"/>
                </a:solidFill>
                <a:latin typeface="Arial"/>
                <a:ea typeface="DejaVu Sans"/>
              </a:rPr>
              <a:t>Etiologie IMC</a:t>
            </a:r>
            <a:endParaRPr lang="cs-CZ" sz="2800" b="0" strike="noStrike" spc="-1">
              <a:latin typeface="Arial"/>
            </a:endParaRPr>
          </a:p>
        </p:txBody>
      </p:sp>
      <p:sp>
        <p:nvSpPr>
          <p:cNvPr id="114" name="TextBox 16"/>
          <p:cNvSpPr/>
          <p:nvPr/>
        </p:nvSpPr>
        <p:spPr>
          <a:xfrm>
            <a:off x="457200" y="1090440"/>
            <a:ext cx="6400080" cy="4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D39D45"/>
                </a:solidFill>
                <a:latin typeface="Arial"/>
                <a:ea typeface="DejaVu Sans"/>
              </a:rPr>
              <a:t>E. coli = hlavní komunitní uropatogen</a:t>
            </a:r>
            <a:endParaRPr lang="cs-CZ" sz="2200" b="0" strike="noStrike" spc="-1">
              <a:latin typeface="Arial"/>
            </a:endParaRPr>
          </a:p>
        </p:txBody>
      </p:sp>
      <p:sp>
        <p:nvSpPr>
          <p:cNvPr id="115" name="TextBox 17"/>
          <p:cNvSpPr/>
          <p:nvPr/>
        </p:nvSpPr>
        <p:spPr>
          <a:xfrm>
            <a:off x="447908" y="1830507"/>
            <a:ext cx="6929762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r>
              <a:rPr lang="en-US" sz="1400" spc="-1" dirty="0" err="1">
                <a:solidFill>
                  <a:srgbClr val="1C1C1C"/>
                </a:solidFill>
                <a:latin typeface="Arial"/>
                <a:ea typeface="DejaVu Sans"/>
              </a:rPr>
              <a:t>Zastoupení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dalších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patogenů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roste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zejména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u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komplikovaných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spc="-1" dirty="0">
                <a:solidFill>
                  <a:srgbClr val="1C1C1C"/>
                </a:solidFill>
                <a:latin typeface="Arial"/>
                <a:ea typeface="DejaVu Sans"/>
              </a:rPr>
              <a:t>UTI 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a po </a:t>
            </a:r>
            <a:r>
              <a:rPr lang="en-US" sz="1400" spc="-1" dirty="0" err="1">
                <a:solidFill>
                  <a:srgbClr val="1C1C1C"/>
                </a:solidFill>
                <a:latin typeface="Arial"/>
                <a:ea typeface="DejaVu Sans"/>
              </a:rPr>
              <a:t>atb</a:t>
            </a:r>
            <a:r>
              <a:rPr lang="en-US" sz="1400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spc="-1" dirty="0" err="1">
                <a:solidFill>
                  <a:srgbClr val="1C1C1C"/>
                </a:solidFill>
                <a:latin typeface="Arial"/>
                <a:ea typeface="DejaVu Sans"/>
              </a:rPr>
              <a:t>profylaxi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.</a:t>
            </a:r>
            <a:endParaRPr lang="cs-CZ" sz="1400" b="0" strike="noStrike" spc="-1" dirty="0">
              <a:latin typeface="Arial"/>
            </a:endParaRPr>
          </a:p>
        </p:txBody>
      </p:sp>
      <p:graphicFrame>
        <p:nvGraphicFramePr>
          <p:cNvPr id="116" name="Table 18"/>
          <p:cNvGraphicFramePr/>
          <p:nvPr>
            <p:extLst>
              <p:ext uri="{D42A27DB-BD31-4B8C-83A1-F6EECF244321}">
                <p14:modId xmlns:p14="http://schemas.microsoft.com/office/powerpoint/2010/main" val="352628482"/>
              </p:ext>
            </p:extLst>
          </p:nvPr>
        </p:nvGraphicFramePr>
        <p:xfrm>
          <a:off x="457200" y="2331720"/>
          <a:ext cx="11247120" cy="2987040"/>
        </p:xfrm>
        <a:graphic>
          <a:graphicData uri="http://schemas.openxmlformats.org/drawingml/2006/table">
            <a:tbl>
              <a:tblPr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Patogen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Typický</a:t>
                      </a:r>
                      <a:r>
                        <a:rPr lang="en-US" sz="14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kontext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Poznámka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E. coli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komunitní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UTI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nejčastější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původce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Klebsiella, Enterobacter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komplikované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/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nosokomiální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non-E. coli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riziko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Proteus spp.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komplikované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UTI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ureáza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;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souvislost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s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konkrementy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Pseudomonas spp.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nosokomiální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/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komplikované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častěji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po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instrumentaci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Enterococcus spp.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komplikované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/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nosokomiální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klinická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korelace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; v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některých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nálezech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kontaminace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Staph. saprophyticus</a:t>
                      </a:r>
                    </a:p>
                  </a:txBody>
                  <a:tcPr marL="54720" marR="36359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cs-CZ" sz="1400" b="0" strike="noStrike" spc="-1" dirty="0">
                          <a:latin typeface="Arial"/>
                        </a:rPr>
                        <a:t>afebrilní UTI</a:t>
                      </a:r>
                    </a:p>
                  </a:txBody>
                  <a:tcPr marL="54720" marR="36359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Specificky u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sexuálně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aktivních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žen</a:t>
                      </a:r>
                    </a:p>
                  </a:txBody>
                  <a:tcPr marL="54720" marR="36359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557214"/>
                  </a:ext>
                </a:extLst>
              </a:tr>
            </a:tbl>
          </a:graphicData>
        </a:graphic>
      </p:graphicFrame>
      <p:sp>
        <p:nvSpPr>
          <p:cNvPr id="117" name="TextBox 20"/>
          <p:cNvSpPr/>
          <p:nvPr/>
        </p:nvSpPr>
        <p:spPr>
          <a:xfrm>
            <a:off x="640080" y="5653136"/>
            <a:ext cx="10880640" cy="515520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ATB profylaxe, recentní ATB a hospitalizace selektují non-E. coli a rezistentní původce → proto vždy zohlednit předchozí kultivace a lokální antibiogram</a:t>
            </a:r>
            <a:r>
              <a:rPr lang="en-US" sz="1150" b="1" strike="noStrike" spc="-1">
                <a:solidFill>
                  <a:srgbClr val="1C1C1C"/>
                </a:solidFill>
                <a:latin typeface="Arial"/>
                <a:ea typeface="DejaVu Sans"/>
              </a:rPr>
              <a:t>.</a:t>
            </a:r>
            <a:endParaRPr lang="cs-CZ" sz="1150" b="0" strike="noStrike" spc="-1">
              <a:latin typeface="Arial"/>
            </a:endParaRPr>
          </a:p>
        </p:txBody>
      </p:sp>
      <p:sp>
        <p:nvSpPr>
          <p:cNvPr id="118" name="TextBox 21"/>
          <p:cNvSpPr/>
          <p:nvPr/>
        </p:nvSpPr>
        <p:spPr>
          <a:xfrm>
            <a:off x="3502080" y="6336720"/>
            <a:ext cx="6152816" cy="2139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en-US" sz="800" b="0" strike="noStrike" spc="-1" dirty="0" err="1">
                <a:solidFill>
                  <a:srgbClr val="706C65"/>
                </a:solidFill>
                <a:latin typeface="Arial"/>
                <a:ea typeface="DejaVu Sans"/>
              </a:rPr>
              <a:t>Zdroj</a:t>
            </a:r>
            <a:r>
              <a:rPr lang="en-US" sz="800" b="0" strike="noStrike" spc="-1" dirty="0">
                <a:solidFill>
                  <a:srgbClr val="706C65"/>
                </a:solidFill>
                <a:latin typeface="Arial"/>
                <a:ea typeface="DejaVu Sans"/>
              </a:rPr>
              <a:t>: EAU/ESPU. EAU Guidelines on </a:t>
            </a:r>
            <a:r>
              <a:rPr lang="en-US" sz="800" b="0" strike="noStrike" spc="-1" dirty="0" err="1">
                <a:solidFill>
                  <a:srgbClr val="706C65"/>
                </a:solidFill>
                <a:latin typeface="Arial"/>
                <a:ea typeface="DejaVu Sans"/>
              </a:rPr>
              <a:t>Paediatric</a:t>
            </a:r>
            <a:r>
              <a:rPr lang="en-US" sz="800" b="0" strike="noStrike" spc="-1" dirty="0">
                <a:solidFill>
                  <a:srgbClr val="706C65"/>
                </a:solidFill>
                <a:latin typeface="Arial"/>
                <a:ea typeface="DejaVu Sans"/>
              </a:rPr>
              <a:t> Urology. 2026. Chapter 12</a:t>
            </a:r>
            <a:r>
              <a:rPr lang="en-US" sz="800" spc="-1" dirty="0">
                <a:solidFill>
                  <a:srgbClr val="706C65"/>
                </a:solidFill>
                <a:latin typeface="Arial"/>
                <a:ea typeface="DejaVu Sans"/>
              </a:rPr>
              <a:t>; </a:t>
            </a:r>
            <a:r>
              <a:rPr lang="en-US" sz="800" spc="-1" dirty="0" err="1">
                <a:solidFill>
                  <a:srgbClr val="706C65"/>
                </a:solidFill>
                <a:latin typeface="Arial"/>
                <a:ea typeface="DejaVu Sans"/>
              </a:rPr>
              <a:t>Jamshidbeigi</a:t>
            </a:r>
            <a:r>
              <a:rPr lang="en-US" sz="800" spc="-1" dirty="0">
                <a:solidFill>
                  <a:srgbClr val="706C65"/>
                </a:solidFill>
                <a:latin typeface="Arial"/>
                <a:ea typeface="DejaVu Sans"/>
              </a:rPr>
              <a:t> T, et al. J Renal </a:t>
            </a:r>
            <a:r>
              <a:rPr lang="en-US" sz="800" spc="-1" dirty="0" err="1">
                <a:solidFill>
                  <a:srgbClr val="706C65"/>
                </a:solidFill>
                <a:latin typeface="Arial"/>
                <a:ea typeface="DejaVu Sans"/>
              </a:rPr>
              <a:t>Inj</a:t>
            </a:r>
            <a:r>
              <a:rPr lang="en-US" sz="800" spc="-1" dirty="0">
                <a:solidFill>
                  <a:srgbClr val="706C65"/>
                </a:solidFill>
                <a:latin typeface="Arial"/>
                <a:ea typeface="DejaVu Sans"/>
              </a:rPr>
              <a:t> Prev 2023 (n=78212)</a:t>
            </a:r>
            <a:endParaRPr lang="cs-CZ" sz="820" b="0" strike="noStrike" spc="-1" dirty="0">
              <a:latin typeface="Arial"/>
            </a:endParaRPr>
          </a:p>
        </p:txBody>
      </p:sp>
      <p:sp>
        <p:nvSpPr>
          <p:cNvPr id="119" name="Rectangle 13"/>
          <p:cNvSpPr/>
          <p:nvPr/>
        </p:nvSpPr>
        <p:spPr>
          <a:xfrm>
            <a:off x="457200" y="434520"/>
            <a:ext cx="1127376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56451" y="594360"/>
            <a:ext cx="3585860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>
                <a:solidFill>
                  <a:srgbClr val="1E76BE"/>
                </a:solidFill>
                <a:latin typeface="Aptos"/>
              </a:defRPr>
            </a:pPr>
            <a:r>
              <a:t>Ascendentní cesta: od kolonizace k pyelonefritidě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" y="987552"/>
            <a:ext cx="1847088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2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11479" y="1078992"/>
            <a:ext cx="310896" cy="310896"/>
          </a:xfrm>
          <a:prstGeom prst="ellipse">
            <a:avLst/>
          </a:prstGeom>
          <a:solidFill>
            <a:srgbClr val="1E7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79" y="1106424"/>
            <a:ext cx="3108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0628" y="1079585"/>
            <a:ext cx="1438284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940" b="1">
                <a:solidFill>
                  <a:srgbClr val="0D4177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PERIURETRÁLNÍ</a:t>
            </a:r>
            <a:br>
              <a:rPr sz="1200" dirty="0">
                <a:latin typeface="Arial"/>
                <a:cs typeface="Arial"/>
              </a:rPr>
            </a:br>
            <a:r>
              <a:rPr sz="1200">
                <a:latin typeface="Arial"/>
                <a:cs typeface="Arial"/>
              </a:rPr>
              <a:t>KOLONIZACE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9768" y="1572768"/>
            <a:ext cx="1627632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780" b="0">
                <a:solidFill>
                  <a:srgbClr val="3A4A57"/>
                </a:solidFill>
                <a:latin typeface="Aptos"/>
              </a:defRPr>
            </a:pPr>
            <a:r>
              <a:rPr sz="1000" dirty="0" err="1">
                <a:latin typeface="Aptos"/>
                <a:cs typeface="Arial"/>
              </a:rPr>
              <a:t>Střevní</a:t>
            </a:r>
            <a:r>
              <a:rPr sz="1000" dirty="0">
                <a:latin typeface="Aptos"/>
                <a:cs typeface="Arial"/>
              </a:rPr>
              <a:t> </a:t>
            </a:r>
            <a:r>
              <a:rPr sz="1000" dirty="0" err="1">
                <a:latin typeface="Aptos"/>
                <a:cs typeface="Arial"/>
              </a:rPr>
              <a:t>uropatogeny</a:t>
            </a:r>
            <a:r>
              <a:rPr sz="1000" dirty="0">
                <a:latin typeface="Aptos"/>
                <a:cs typeface="Arial"/>
              </a:rPr>
              <a:t> </a:t>
            </a:r>
            <a:r>
              <a:rPr sz="1000" dirty="0" err="1">
                <a:latin typeface="Aptos"/>
                <a:cs typeface="Arial"/>
              </a:rPr>
              <a:t>kolonizují</a:t>
            </a:r>
            <a:r>
              <a:rPr sz="1000" dirty="0">
                <a:latin typeface="Aptos"/>
                <a:cs typeface="Arial"/>
              </a:rPr>
              <a:t> perineum a </a:t>
            </a:r>
            <a:r>
              <a:rPr sz="1000" dirty="0" err="1">
                <a:latin typeface="Aptos"/>
                <a:cs typeface="Arial"/>
              </a:rPr>
              <a:t>periuretrální</a:t>
            </a:r>
            <a:r>
              <a:rPr sz="1000" dirty="0">
                <a:latin typeface="Aptos"/>
                <a:cs typeface="Arial"/>
              </a:rPr>
              <a:t> oblast.</a:t>
            </a:r>
            <a:endParaRPr lang="cs-CZ" sz="1000">
              <a:latin typeface="Aptos"/>
              <a:cs typeface="Arial"/>
            </a:endParaRPr>
          </a:p>
        </p:txBody>
      </p:sp>
      <p:pic>
        <p:nvPicPr>
          <p:cNvPr id="9" name="Picture 8" descr="patogeneze_step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79" y="2176272"/>
            <a:ext cx="1664208" cy="272491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240280" y="987552"/>
            <a:ext cx="1847088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2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331720" y="1078992"/>
            <a:ext cx="310896" cy="310896"/>
          </a:xfrm>
          <a:prstGeom prst="ellipse">
            <a:avLst/>
          </a:prstGeom>
          <a:solidFill>
            <a:srgbClr val="1E7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331720" y="1106424"/>
            <a:ext cx="3108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06624" y="1042415"/>
            <a:ext cx="127101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940" b="1">
                <a:solidFill>
                  <a:srgbClr val="0D4177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VZESTUP</a:t>
            </a:r>
            <a:br>
              <a:rPr sz="1200" dirty="0">
                <a:latin typeface="Arial"/>
                <a:cs typeface="Arial"/>
              </a:rPr>
            </a:br>
            <a:r>
              <a:rPr sz="1200">
                <a:latin typeface="Arial"/>
                <a:cs typeface="Arial"/>
              </a:rPr>
              <a:t>DO MĚCHÝŘE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0008" y="1572768"/>
            <a:ext cx="1627632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780" b="0">
                <a:solidFill>
                  <a:srgbClr val="3A4A57"/>
                </a:solidFill>
                <a:latin typeface="Aptos"/>
              </a:defRPr>
            </a:pPr>
            <a:r>
              <a:rPr sz="1000" dirty="0" err="1"/>
              <a:t>Bakterie</a:t>
            </a:r>
            <a:r>
              <a:rPr sz="1000" dirty="0"/>
              <a:t> </a:t>
            </a:r>
            <a:r>
              <a:rPr sz="1000" dirty="0" err="1"/>
              <a:t>ascendentně</a:t>
            </a:r>
            <a:r>
              <a:rPr sz="1000" dirty="0"/>
              <a:t> </a:t>
            </a:r>
            <a:r>
              <a:rPr sz="1000" dirty="0" err="1"/>
              <a:t>postupují</a:t>
            </a:r>
            <a:r>
              <a:rPr sz="1000" dirty="0"/>
              <a:t> </a:t>
            </a:r>
            <a:r>
              <a:rPr sz="1000" dirty="0" err="1"/>
              <a:t>uretrou</a:t>
            </a:r>
            <a:r>
              <a:rPr sz="1000" dirty="0"/>
              <a:t> do </a:t>
            </a:r>
            <a:r>
              <a:rPr sz="1000" dirty="0" err="1"/>
              <a:t>močového</a:t>
            </a:r>
            <a:r>
              <a:rPr sz="1000" dirty="0"/>
              <a:t> </a:t>
            </a:r>
            <a:r>
              <a:rPr sz="1000" dirty="0" err="1"/>
              <a:t>měchýře</a:t>
            </a:r>
            <a:r>
              <a:rPr sz="1000" dirty="0"/>
              <a:t>.</a:t>
            </a:r>
            <a:endParaRPr lang="cs-CZ" sz="1000" dirty="0"/>
          </a:p>
        </p:txBody>
      </p:sp>
      <p:pic>
        <p:nvPicPr>
          <p:cNvPr id="15" name="Picture 14" descr="patogeneze_step_2.png"/>
          <p:cNvPicPr>
            <a:picLocks noChangeAspect="1"/>
          </p:cNvPicPr>
          <p:nvPr/>
        </p:nvPicPr>
        <p:blipFill>
          <a:blip r:embed="rId3"/>
          <a:srcRect l="8914" t="-963" r="1491" b="-489"/>
          <a:stretch>
            <a:fillRect/>
          </a:stretch>
        </p:blipFill>
        <p:spPr>
          <a:xfrm>
            <a:off x="2480821" y="2150057"/>
            <a:ext cx="1491049" cy="276448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4160520" y="987552"/>
            <a:ext cx="1847088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2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4251959" y="1078992"/>
            <a:ext cx="310896" cy="310896"/>
          </a:xfrm>
          <a:prstGeom prst="ellipse">
            <a:avLst/>
          </a:prstGeom>
          <a:solidFill>
            <a:srgbClr val="1E7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51959" y="1106424"/>
            <a:ext cx="3108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26864" y="1042415"/>
            <a:ext cx="127101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940" b="1">
                <a:solidFill>
                  <a:srgbClr val="0D4177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ADHEZE</a:t>
            </a:r>
            <a:br>
              <a:rPr sz="1200" dirty="0">
                <a:latin typeface="Arial"/>
                <a:cs typeface="Arial"/>
              </a:rPr>
            </a:br>
            <a:r>
              <a:rPr sz="1200">
                <a:latin typeface="Arial"/>
                <a:cs typeface="Arial"/>
              </a:rPr>
              <a:t>K UROTELU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70248" y="1572768"/>
            <a:ext cx="1627632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780" b="0">
                <a:solidFill>
                  <a:srgbClr val="3A4A57"/>
                </a:solidFill>
                <a:latin typeface="Aptos"/>
              </a:defRPr>
            </a:pPr>
            <a:r>
              <a:rPr sz="1000" dirty="0" err="1"/>
              <a:t>Adheziny</a:t>
            </a:r>
            <a:r>
              <a:rPr sz="1000" dirty="0"/>
              <a:t> </a:t>
            </a:r>
            <a:r>
              <a:rPr sz="1000" dirty="0" err="1"/>
              <a:t>umožní</a:t>
            </a:r>
            <a:r>
              <a:rPr sz="1000" dirty="0"/>
              <a:t> </a:t>
            </a:r>
            <a:r>
              <a:rPr sz="1000" dirty="0" err="1"/>
              <a:t>vazbu</a:t>
            </a:r>
            <a:r>
              <a:rPr sz="1000" dirty="0"/>
              <a:t> </a:t>
            </a:r>
            <a:r>
              <a:rPr sz="1000" dirty="0" err="1"/>
              <a:t>na</a:t>
            </a:r>
            <a:r>
              <a:rPr sz="1000" dirty="0"/>
              <a:t> </a:t>
            </a:r>
            <a:r>
              <a:rPr sz="1000" dirty="0" err="1"/>
              <a:t>uroepitel</a:t>
            </a:r>
            <a:r>
              <a:rPr sz="1000" dirty="0"/>
              <a:t> a </a:t>
            </a:r>
            <a:r>
              <a:rPr sz="1000" dirty="0" err="1"/>
              <a:t>vznik</a:t>
            </a:r>
            <a:r>
              <a:rPr sz="1000" dirty="0"/>
              <a:t> </a:t>
            </a:r>
            <a:r>
              <a:rPr sz="1000" dirty="0" err="1"/>
              <a:t>mikrokolonií</a:t>
            </a:r>
            <a:r>
              <a:rPr sz="750" dirty="0"/>
              <a:t>.</a:t>
            </a:r>
          </a:p>
        </p:txBody>
      </p:sp>
      <p:pic>
        <p:nvPicPr>
          <p:cNvPr id="21" name="Picture 20" descr="patogeneze_step_3.png"/>
          <p:cNvPicPr>
            <a:picLocks noChangeAspect="1"/>
          </p:cNvPicPr>
          <p:nvPr/>
        </p:nvPicPr>
        <p:blipFill>
          <a:blip r:embed="rId4"/>
          <a:srcRect l="12540" t="-1140" r="3457" b="360"/>
          <a:stretch>
            <a:fillRect/>
          </a:stretch>
        </p:blipFill>
        <p:spPr>
          <a:xfrm>
            <a:off x="4337883" y="2176568"/>
            <a:ext cx="1397997" cy="2746183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080760" y="987552"/>
            <a:ext cx="1847088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2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172200" y="1078992"/>
            <a:ext cx="310896" cy="310896"/>
          </a:xfrm>
          <a:prstGeom prst="ellipse">
            <a:avLst/>
          </a:prstGeom>
          <a:solidFill>
            <a:srgbClr val="1E7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172200" y="1106424"/>
            <a:ext cx="3108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47104" y="1042415"/>
            <a:ext cx="1271016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940" b="1">
                <a:solidFill>
                  <a:srgbClr val="0D4177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INVAZE A</a:t>
            </a:r>
            <a:br>
              <a:rPr sz="1200" dirty="0">
                <a:latin typeface="Arial"/>
                <a:cs typeface="Arial"/>
              </a:rPr>
            </a:br>
            <a:r>
              <a:rPr sz="1200">
                <a:latin typeface="Arial"/>
                <a:cs typeface="Arial"/>
              </a:rPr>
              <a:t>MULTIPLIKACE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90488" y="1572768"/>
            <a:ext cx="1627632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780" b="0">
                <a:solidFill>
                  <a:srgbClr val="3A4A57"/>
                </a:solidFill>
                <a:latin typeface="Aptos"/>
              </a:defRPr>
            </a:pPr>
            <a:r>
              <a:rPr sz="1000" dirty="0" err="1"/>
              <a:t>Bakterie</a:t>
            </a:r>
            <a:r>
              <a:rPr sz="1000" dirty="0"/>
              <a:t> </a:t>
            </a:r>
            <a:r>
              <a:rPr sz="1000" dirty="0" err="1"/>
              <a:t>mohou</a:t>
            </a:r>
            <a:r>
              <a:rPr sz="1000" dirty="0"/>
              <a:t> </a:t>
            </a:r>
            <a:r>
              <a:rPr sz="1000" dirty="0" err="1"/>
              <a:t>pronikat</a:t>
            </a:r>
            <a:r>
              <a:rPr sz="1000" dirty="0"/>
              <a:t> do </a:t>
            </a:r>
            <a:r>
              <a:rPr sz="1000" dirty="0" err="1"/>
              <a:t>buněk</a:t>
            </a:r>
            <a:r>
              <a:rPr sz="1000" dirty="0"/>
              <a:t> a </a:t>
            </a:r>
            <a:r>
              <a:rPr sz="1000" dirty="0" err="1"/>
              <a:t>vytvářet</a:t>
            </a:r>
            <a:r>
              <a:rPr sz="1000" dirty="0"/>
              <a:t> </a:t>
            </a:r>
            <a:r>
              <a:rPr sz="1000" dirty="0" err="1"/>
              <a:t>intracelulární</a:t>
            </a:r>
            <a:r>
              <a:rPr sz="1000" dirty="0"/>
              <a:t> </a:t>
            </a:r>
            <a:r>
              <a:rPr sz="1000" dirty="0" err="1"/>
              <a:t>komunity</a:t>
            </a:r>
            <a:r>
              <a:rPr sz="750" dirty="0"/>
              <a:t>.</a:t>
            </a:r>
          </a:p>
        </p:txBody>
      </p:sp>
      <p:pic>
        <p:nvPicPr>
          <p:cNvPr id="27" name="Picture 26" descr="patogeneze_step_4.png"/>
          <p:cNvPicPr>
            <a:picLocks noChangeAspect="1"/>
          </p:cNvPicPr>
          <p:nvPr/>
        </p:nvPicPr>
        <p:blipFill>
          <a:blip r:embed="rId5"/>
          <a:srcRect l="9592" t="-897" r="-948" b="-664"/>
          <a:stretch>
            <a:fillRect/>
          </a:stretch>
        </p:blipFill>
        <p:spPr>
          <a:xfrm>
            <a:off x="6192372" y="2179737"/>
            <a:ext cx="1520353" cy="2767443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8001000" y="987552"/>
            <a:ext cx="1847088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2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092440" y="1078992"/>
            <a:ext cx="310896" cy="310896"/>
          </a:xfrm>
          <a:prstGeom prst="ellipse">
            <a:avLst/>
          </a:prstGeom>
          <a:solidFill>
            <a:srgbClr val="1E7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092440" y="1106424"/>
            <a:ext cx="3108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67344" y="1042415"/>
            <a:ext cx="127101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940" b="1">
                <a:solidFill>
                  <a:srgbClr val="0D4177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ZÁNĚTLIVÁ</a:t>
            </a:r>
            <a:br>
              <a:rPr sz="1200" dirty="0">
                <a:latin typeface="Arial"/>
                <a:cs typeface="Arial"/>
              </a:rPr>
            </a:br>
            <a:r>
              <a:rPr sz="1200">
                <a:latin typeface="Arial"/>
                <a:cs typeface="Arial"/>
              </a:rPr>
              <a:t>ODPOVĚĎ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10727" y="1572768"/>
            <a:ext cx="1627632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780" b="0">
                <a:solidFill>
                  <a:srgbClr val="3A4A57"/>
                </a:solidFill>
                <a:latin typeface="Aptos"/>
              </a:defRPr>
            </a:pPr>
            <a:r>
              <a:rPr sz="1000" dirty="0" err="1"/>
              <a:t>Aktivace</a:t>
            </a:r>
            <a:r>
              <a:rPr sz="1000" dirty="0"/>
              <a:t> </a:t>
            </a:r>
            <a:r>
              <a:rPr sz="1000" dirty="0" err="1"/>
              <a:t>imunity</a:t>
            </a:r>
            <a:r>
              <a:rPr sz="1000" dirty="0"/>
              <a:t> </a:t>
            </a:r>
            <a:r>
              <a:rPr sz="1000" dirty="0" err="1"/>
              <a:t>vede</a:t>
            </a:r>
            <a:r>
              <a:rPr sz="1000" dirty="0"/>
              <a:t> k </a:t>
            </a:r>
            <a:r>
              <a:rPr sz="1000" dirty="0" err="1"/>
              <a:t>pyurii</a:t>
            </a:r>
            <a:r>
              <a:rPr sz="1000" dirty="0"/>
              <a:t>, </a:t>
            </a:r>
            <a:r>
              <a:rPr sz="1000" dirty="0" err="1"/>
              <a:t>zánětu</a:t>
            </a:r>
            <a:r>
              <a:rPr sz="1000" dirty="0"/>
              <a:t> a </a:t>
            </a:r>
            <a:r>
              <a:rPr sz="1000" dirty="0" err="1"/>
              <a:t>klinickým</a:t>
            </a:r>
            <a:r>
              <a:rPr sz="1000" dirty="0"/>
              <a:t> </a:t>
            </a:r>
            <a:r>
              <a:rPr sz="1000" dirty="0" err="1"/>
              <a:t>symptomům</a:t>
            </a:r>
            <a:r>
              <a:rPr sz="1000" dirty="0"/>
              <a:t>.</a:t>
            </a:r>
            <a:endParaRPr lang="cs-CZ" sz="1000" dirty="0"/>
          </a:p>
        </p:txBody>
      </p:sp>
      <p:pic>
        <p:nvPicPr>
          <p:cNvPr id="33" name="Picture 32" descr="patogeneze_step_5.png"/>
          <p:cNvPicPr>
            <a:picLocks noChangeAspect="1"/>
          </p:cNvPicPr>
          <p:nvPr/>
        </p:nvPicPr>
        <p:blipFill>
          <a:blip r:embed="rId6"/>
          <a:srcRect l="7801" t="-1630" r="2212" b="236"/>
          <a:stretch>
            <a:fillRect/>
          </a:stretch>
        </p:blipFill>
        <p:spPr>
          <a:xfrm>
            <a:off x="8179276" y="2179543"/>
            <a:ext cx="1497561" cy="2762907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9921240" y="987552"/>
            <a:ext cx="1847088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2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10012680" y="1078992"/>
            <a:ext cx="310896" cy="310896"/>
          </a:xfrm>
          <a:prstGeom prst="ellipse">
            <a:avLst/>
          </a:prstGeom>
          <a:solidFill>
            <a:srgbClr val="1E7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012680" y="1106424"/>
            <a:ext cx="3108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87584" y="1042415"/>
            <a:ext cx="127101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940" b="1">
                <a:solidFill>
                  <a:srgbClr val="0D4177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ASCENDENCE</a:t>
            </a:r>
            <a:br>
              <a:rPr sz="1200" dirty="0">
                <a:latin typeface="Arial"/>
                <a:cs typeface="Arial"/>
              </a:rPr>
            </a:br>
            <a:r>
              <a:rPr sz="1200">
                <a:latin typeface="Arial"/>
                <a:cs typeface="Arial"/>
              </a:rPr>
              <a:t>DO LEDVIN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030967" y="1572768"/>
            <a:ext cx="1627632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780" b="0">
                <a:solidFill>
                  <a:srgbClr val="3A4A57"/>
                </a:solidFill>
                <a:latin typeface="Aptos"/>
              </a:defRPr>
            </a:pPr>
            <a:r>
              <a:rPr sz="1000" dirty="0"/>
              <a:t>Při </a:t>
            </a:r>
            <a:r>
              <a:rPr sz="1000" dirty="0" err="1"/>
              <a:t>vzestupu</a:t>
            </a:r>
            <a:r>
              <a:rPr sz="1000" dirty="0"/>
              <a:t> </a:t>
            </a:r>
            <a:r>
              <a:rPr sz="1000" dirty="0" err="1"/>
              <a:t>infekce</a:t>
            </a:r>
            <a:r>
              <a:rPr sz="1000" dirty="0"/>
              <a:t> </a:t>
            </a:r>
            <a:r>
              <a:rPr sz="1000" dirty="0" err="1"/>
              <a:t>močovodem</a:t>
            </a:r>
            <a:r>
              <a:rPr sz="1000" dirty="0"/>
              <a:t> </a:t>
            </a:r>
            <a:r>
              <a:rPr sz="1000" dirty="0" err="1"/>
              <a:t>může</a:t>
            </a:r>
            <a:r>
              <a:rPr sz="1000" dirty="0"/>
              <a:t> </a:t>
            </a:r>
            <a:r>
              <a:rPr sz="1000" dirty="0" err="1"/>
              <a:t>vzniknout</a:t>
            </a:r>
            <a:r>
              <a:rPr sz="1000" dirty="0"/>
              <a:t> </a:t>
            </a:r>
            <a:r>
              <a:rPr sz="1000" dirty="0" err="1"/>
              <a:t>pyelonefritida</a:t>
            </a:r>
            <a:r>
              <a:rPr sz="750" dirty="0"/>
              <a:t>.</a:t>
            </a:r>
          </a:p>
        </p:txBody>
      </p:sp>
      <p:pic>
        <p:nvPicPr>
          <p:cNvPr id="39" name="Picture 38" descr="patogeneze_step_6.png"/>
          <p:cNvPicPr>
            <a:picLocks noChangeAspect="1"/>
          </p:cNvPicPr>
          <p:nvPr/>
        </p:nvPicPr>
        <p:blipFill>
          <a:blip r:embed="rId7"/>
          <a:srcRect l="10056" t="-1001" r="4266" b="-393"/>
          <a:stretch>
            <a:fillRect/>
          </a:stretch>
        </p:blipFill>
        <p:spPr>
          <a:xfrm>
            <a:off x="10100801" y="2159165"/>
            <a:ext cx="1425866" cy="2762913"/>
          </a:xfrm>
          <a:prstGeom prst="rect">
            <a:avLst/>
          </a:prstGeom>
        </p:spPr>
      </p:pic>
      <p:sp>
        <p:nvSpPr>
          <p:cNvPr id="45" name="Rounded Rectangle 44"/>
          <p:cNvSpPr/>
          <p:nvPr/>
        </p:nvSpPr>
        <p:spPr>
          <a:xfrm>
            <a:off x="438912" y="5367528"/>
            <a:ext cx="11292840" cy="1060704"/>
          </a:xfrm>
          <a:prstGeom prst="roundRect">
            <a:avLst/>
          </a:prstGeom>
          <a:solidFill>
            <a:srgbClr val="EFF7FC"/>
          </a:solidFill>
          <a:ln>
            <a:solidFill>
              <a:srgbClr val="C2D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0080" y="5468112"/>
            <a:ext cx="2057400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1050" b="1">
                <a:solidFill>
                  <a:srgbClr val="0D4177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CO ROZHODUJE O VÝSLEDKU?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167054" y="5421946"/>
            <a:ext cx="16002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830" b="1">
                <a:solidFill>
                  <a:srgbClr val="3B8744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UROPATOGEN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241395" y="5696712"/>
            <a:ext cx="16002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700" b="0">
                <a:solidFill>
                  <a:srgbClr val="3A4A57"/>
                </a:solidFill>
                <a:latin typeface="Aptos"/>
              </a:defRPr>
            </a:pPr>
            <a:r>
              <a:rPr sz="1000" dirty="0" err="1">
                <a:latin typeface="Arial"/>
                <a:cs typeface="Arial"/>
              </a:rPr>
              <a:t>adheziny</a:t>
            </a:r>
            <a:r>
              <a:rPr sz="1000" dirty="0">
                <a:latin typeface="Arial"/>
                <a:cs typeface="Arial"/>
              </a:rPr>
              <a:t> • </a:t>
            </a:r>
            <a:r>
              <a:rPr sz="1000" dirty="0" err="1">
                <a:latin typeface="Arial"/>
                <a:cs typeface="Arial"/>
              </a:rPr>
              <a:t>invaze</a:t>
            </a:r>
            <a:r>
              <a:rPr sz="1000" dirty="0">
                <a:latin typeface="Arial"/>
                <a:cs typeface="Arial"/>
              </a:rPr>
              <a:t> • biofilm</a:t>
            </a:r>
            <a:endParaRPr lang="cs-CZ" sz="1000">
              <a:latin typeface="Arial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662506" y="5449824"/>
            <a:ext cx="16002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830" b="1">
                <a:solidFill>
                  <a:srgbClr val="3B8744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PROUDĚNÍ MOČI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662506" y="5696712"/>
            <a:ext cx="16002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700" b="0">
                <a:solidFill>
                  <a:srgbClr val="3A4A57"/>
                </a:solidFill>
                <a:latin typeface="Aptos"/>
              </a:defRPr>
            </a:pPr>
            <a:r>
              <a:rPr sz="1000" dirty="0" err="1">
                <a:latin typeface="Arial"/>
                <a:cs typeface="Arial"/>
              </a:rPr>
              <a:t>mechanické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dirty="0" err="1">
                <a:latin typeface="Arial"/>
                <a:cs typeface="Arial"/>
              </a:rPr>
              <a:t>odplavení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dirty="0" err="1">
                <a:latin typeface="Arial"/>
                <a:cs typeface="Arial"/>
              </a:rPr>
              <a:t>bakterií</a:t>
            </a:r>
            <a:endParaRPr lang="cs-CZ" sz="1000">
              <a:latin typeface="Arial"/>
              <a:cs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260179" y="5449824"/>
            <a:ext cx="16002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830" b="1">
                <a:solidFill>
                  <a:srgbClr val="3B8744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UROTEL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06642" y="5724590"/>
            <a:ext cx="16002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700" b="0">
                <a:solidFill>
                  <a:srgbClr val="3A4A57"/>
                </a:solidFill>
                <a:latin typeface="Aptos"/>
              </a:defRPr>
            </a:pPr>
            <a:r>
              <a:rPr sz="1000" dirty="0" err="1">
                <a:latin typeface="Arial"/>
                <a:cs typeface="Arial"/>
              </a:rPr>
              <a:t>integrita</a:t>
            </a:r>
            <a:r>
              <a:rPr sz="1000" dirty="0">
                <a:latin typeface="Arial"/>
                <a:cs typeface="Arial"/>
              </a:rPr>
              <a:t> • </a:t>
            </a:r>
            <a:r>
              <a:rPr sz="1000" dirty="0" err="1">
                <a:latin typeface="Arial"/>
                <a:cs typeface="Arial"/>
              </a:rPr>
              <a:t>lokální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dirty="0" err="1">
                <a:latin typeface="Arial"/>
                <a:cs typeface="Arial"/>
              </a:rPr>
              <a:t>obrana</a:t>
            </a:r>
            <a:r>
              <a:rPr lang="cs-CZ" sz="1000" dirty="0">
                <a:latin typeface="Arial"/>
                <a:cs typeface="Arial"/>
              </a:rPr>
              <a:t>• Instrumentace, litiáza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15827" y="5468409"/>
            <a:ext cx="16002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830" b="1">
                <a:solidFill>
                  <a:srgbClr val="3B8744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ANATOMIE / BBD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015827" y="5696712"/>
            <a:ext cx="16002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700" b="0">
                <a:solidFill>
                  <a:srgbClr val="3A4A57"/>
                </a:solidFill>
                <a:latin typeface="Aptos"/>
              </a:defRPr>
            </a:pPr>
            <a:r>
              <a:rPr sz="1000" dirty="0">
                <a:latin typeface="Arial"/>
                <a:cs typeface="Arial"/>
              </a:rPr>
              <a:t>VUR • </a:t>
            </a:r>
            <a:r>
              <a:rPr sz="1000" dirty="0" err="1">
                <a:latin typeface="Arial"/>
                <a:cs typeface="Arial"/>
              </a:rPr>
              <a:t>obstrukce</a:t>
            </a:r>
            <a:r>
              <a:rPr sz="1000" dirty="0">
                <a:latin typeface="Arial"/>
                <a:cs typeface="Arial"/>
              </a:rPr>
              <a:t> • </a:t>
            </a:r>
            <a:r>
              <a:rPr sz="1000" dirty="0" err="1">
                <a:latin typeface="Arial"/>
                <a:cs typeface="Arial"/>
              </a:rPr>
              <a:t>reziduum</a:t>
            </a:r>
            <a:r>
              <a:rPr sz="1000" dirty="0">
                <a:latin typeface="Arial"/>
                <a:cs typeface="Arial"/>
              </a:rPr>
              <a:t> • </a:t>
            </a:r>
            <a:r>
              <a:rPr sz="1000" dirty="0" err="1">
                <a:latin typeface="Arial"/>
                <a:cs typeface="Arial"/>
              </a:rPr>
              <a:t>zácpa</a:t>
            </a:r>
            <a:endParaRPr lang="cs-CZ" sz="1000">
              <a:latin typeface="Arial"/>
              <a:cs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613499" y="5468409"/>
            <a:ext cx="16002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defRPr sz="830" b="1">
                <a:solidFill>
                  <a:srgbClr val="3B8744"/>
                </a:solidFill>
                <a:latin typeface="Aptos"/>
              </a:defRPr>
            </a:pPr>
            <a:r>
              <a:rPr sz="1200">
                <a:latin typeface="Arial"/>
                <a:cs typeface="Arial"/>
              </a:rPr>
              <a:t>IMUNITA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613499" y="5650249"/>
            <a:ext cx="1600200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700" b="0">
                <a:solidFill>
                  <a:srgbClr val="3A4A57"/>
                </a:solidFill>
                <a:latin typeface="Aptos"/>
              </a:defRPr>
            </a:pPr>
            <a:r>
              <a:rPr sz="1000" dirty="0" err="1">
                <a:latin typeface="Arial"/>
                <a:cs typeface="Arial"/>
              </a:rPr>
              <a:t>věk</a:t>
            </a:r>
            <a:r>
              <a:rPr sz="1000" dirty="0">
                <a:latin typeface="Arial"/>
                <a:cs typeface="Arial"/>
              </a:rPr>
              <a:t> • </a:t>
            </a:r>
            <a:r>
              <a:rPr sz="1000" dirty="0" err="1">
                <a:latin typeface="Arial"/>
                <a:cs typeface="Arial"/>
              </a:rPr>
              <a:t>vrozená</a:t>
            </a:r>
            <a:r>
              <a:rPr sz="1000" dirty="0">
                <a:latin typeface="Arial"/>
                <a:cs typeface="Arial"/>
              </a:rPr>
              <a:t> a </a:t>
            </a:r>
            <a:r>
              <a:rPr sz="1000" dirty="0" err="1">
                <a:latin typeface="Arial"/>
                <a:cs typeface="Arial"/>
              </a:rPr>
              <a:t>adaptivní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dirty="0" err="1">
                <a:latin typeface="Arial"/>
                <a:cs typeface="Arial"/>
              </a:rPr>
              <a:t>odpověď</a:t>
            </a:r>
            <a:r>
              <a:rPr lang="cs-CZ" sz="1000" dirty="0">
                <a:latin typeface="Arial"/>
                <a:cs typeface="Arial"/>
              </a:rPr>
              <a:t>•</a:t>
            </a:r>
            <a:endParaRPr lang="cs-CZ" dirty="0"/>
          </a:p>
          <a:p>
            <a:pPr>
              <a:defRPr sz="700" b="0">
                <a:solidFill>
                  <a:srgbClr val="3A4A57"/>
                </a:solidFill>
                <a:latin typeface="Aptos"/>
              </a:defRPr>
            </a:pPr>
            <a:r>
              <a:rPr lang="cs-CZ" sz="1000">
                <a:latin typeface="Arial"/>
                <a:cs typeface="Arial"/>
              </a:rPr>
              <a:t>Opak. hospitalizace</a:t>
            </a:r>
            <a:endParaRPr lang="cs-CZ"/>
          </a:p>
        </p:txBody>
      </p:sp>
      <p:sp>
        <p:nvSpPr>
          <p:cNvPr id="57" name="TextBox 56"/>
          <p:cNvSpPr txBox="1"/>
          <p:nvPr/>
        </p:nvSpPr>
        <p:spPr>
          <a:xfrm>
            <a:off x="685800" y="6144768"/>
            <a:ext cx="1083564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 sz="860" b="1">
                <a:solidFill>
                  <a:srgbClr val="0D4177"/>
                </a:solidFill>
                <a:latin typeface="Aptos"/>
              </a:defRPr>
            </a:pPr>
            <a:r>
              <a:rPr sz="1200" dirty="0" err="1">
                <a:latin typeface="Arial"/>
                <a:cs typeface="Arial"/>
              </a:rPr>
              <a:t>Rovnováha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mezi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virulencí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uropatogenu</a:t>
            </a:r>
            <a:r>
              <a:rPr sz="1200" dirty="0">
                <a:latin typeface="Arial"/>
                <a:cs typeface="Arial"/>
              </a:rPr>
              <a:t> a </a:t>
            </a:r>
            <a:r>
              <a:rPr sz="1200" dirty="0" err="1">
                <a:latin typeface="Arial"/>
                <a:cs typeface="Arial"/>
              </a:rPr>
              <a:t>obranyschopností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hostitele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určuje</a:t>
            </a:r>
            <a:r>
              <a:rPr sz="1200" dirty="0">
                <a:latin typeface="Arial"/>
                <a:cs typeface="Arial"/>
              </a:rPr>
              <a:t>, </a:t>
            </a:r>
            <a:r>
              <a:rPr sz="1200" dirty="0" err="1">
                <a:latin typeface="Arial"/>
                <a:cs typeface="Arial"/>
              </a:rPr>
              <a:t>zda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zůstane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jen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kolonizace</a:t>
            </a:r>
            <a:r>
              <a:rPr sz="1200" dirty="0">
                <a:latin typeface="Arial"/>
                <a:cs typeface="Arial"/>
              </a:rPr>
              <a:t>, </a:t>
            </a:r>
            <a:r>
              <a:rPr sz="1200" dirty="0" err="1">
                <a:latin typeface="Arial"/>
                <a:cs typeface="Arial"/>
              </a:rPr>
              <a:t>nebo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vznikne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dirty="0" err="1">
                <a:latin typeface="Arial"/>
                <a:cs typeface="Arial"/>
              </a:rPr>
              <a:t>symptomatická</a:t>
            </a:r>
            <a:r>
              <a:rPr sz="1200" dirty="0">
                <a:latin typeface="Arial"/>
                <a:cs typeface="Arial"/>
              </a:rPr>
              <a:t> UTI.</a:t>
            </a:r>
            <a:endParaRPr lang="cs-CZ" sz="1200">
              <a:latin typeface="Arial"/>
              <a:cs typeface="Arial"/>
            </a:endParaRPr>
          </a:p>
        </p:txBody>
      </p:sp>
      <p:sp>
        <p:nvSpPr>
          <p:cNvPr id="59" name="Rectangle 1">
            <a:extLst>
              <a:ext uri="{FF2B5EF4-FFF2-40B4-BE49-F238E27FC236}">
                <a16:creationId xmlns:a16="http://schemas.microsoft.com/office/drawing/2014/main" id="{EEF7A3F5-AA21-C64E-A65A-7D79CDB43FE9}"/>
              </a:ext>
            </a:extLst>
          </p:cNvPr>
          <p:cNvSpPr/>
          <p:nvPr/>
        </p:nvSpPr>
        <p:spPr>
          <a:xfrm>
            <a:off x="457200" y="411480"/>
            <a:ext cx="1127376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1" name="TextBox 2">
            <a:extLst>
              <a:ext uri="{FF2B5EF4-FFF2-40B4-BE49-F238E27FC236}">
                <a16:creationId xmlns:a16="http://schemas.microsoft.com/office/drawing/2014/main" id="{BD9C6A5D-6613-1330-32E3-0A8E67177693}"/>
              </a:ext>
            </a:extLst>
          </p:cNvPr>
          <p:cNvSpPr/>
          <p:nvPr/>
        </p:nvSpPr>
        <p:spPr>
          <a:xfrm>
            <a:off x="438615" y="409249"/>
            <a:ext cx="1093491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800" b="1" strike="noStrike" spc="-1">
                <a:solidFill>
                  <a:srgbClr val="111111"/>
                </a:solidFill>
                <a:latin typeface="Arial"/>
                <a:ea typeface="DejaVu Sans"/>
              </a:rPr>
              <a:t>Patogeneze IMC</a:t>
            </a:r>
            <a:endParaRPr lang="cs-CZ" sz="2800" b="0" strike="noStrike" spc="-1">
              <a:latin typeface="Arial"/>
            </a:endParaRPr>
          </a:p>
        </p:txBody>
      </p:sp>
      <p:sp>
        <p:nvSpPr>
          <p:cNvPr id="62" name="Šipka: doprava 61">
            <a:extLst>
              <a:ext uri="{FF2B5EF4-FFF2-40B4-BE49-F238E27FC236}">
                <a16:creationId xmlns:a16="http://schemas.microsoft.com/office/drawing/2014/main" id="{D99BBC1A-759D-8E06-B452-083F725133F3}"/>
              </a:ext>
            </a:extLst>
          </p:cNvPr>
          <p:cNvSpPr/>
          <p:nvPr/>
        </p:nvSpPr>
        <p:spPr>
          <a:xfrm>
            <a:off x="1923709" y="3339666"/>
            <a:ext cx="629920" cy="436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3" name="Šipka: doprava 62">
            <a:extLst>
              <a:ext uri="{FF2B5EF4-FFF2-40B4-BE49-F238E27FC236}">
                <a16:creationId xmlns:a16="http://schemas.microsoft.com/office/drawing/2014/main" id="{27149B09-3383-D3CD-214D-BEBE3DE2C4B1}"/>
              </a:ext>
            </a:extLst>
          </p:cNvPr>
          <p:cNvSpPr/>
          <p:nvPr/>
        </p:nvSpPr>
        <p:spPr>
          <a:xfrm>
            <a:off x="3865880" y="3339666"/>
            <a:ext cx="629920" cy="436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4" name="Šipka: doprava 63">
            <a:extLst>
              <a:ext uri="{FF2B5EF4-FFF2-40B4-BE49-F238E27FC236}">
                <a16:creationId xmlns:a16="http://schemas.microsoft.com/office/drawing/2014/main" id="{0D5206FB-9E91-0B77-9C9F-0FC26A8F2DDD}"/>
              </a:ext>
            </a:extLst>
          </p:cNvPr>
          <p:cNvSpPr/>
          <p:nvPr/>
        </p:nvSpPr>
        <p:spPr>
          <a:xfrm>
            <a:off x="5696538" y="3311787"/>
            <a:ext cx="629920" cy="436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5" name="Šipka: doprava 64">
            <a:extLst>
              <a:ext uri="{FF2B5EF4-FFF2-40B4-BE49-F238E27FC236}">
                <a16:creationId xmlns:a16="http://schemas.microsoft.com/office/drawing/2014/main" id="{397A47B4-29A7-C558-7255-602B23241B73}"/>
              </a:ext>
            </a:extLst>
          </p:cNvPr>
          <p:cNvSpPr/>
          <p:nvPr/>
        </p:nvSpPr>
        <p:spPr>
          <a:xfrm>
            <a:off x="7713050" y="3339665"/>
            <a:ext cx="629920" cy="436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6" name="Šipka: doprava 65">
            <a:extLst>
              <a:ext uri="{FF2B5EF4-FFF2-40B4-BE49-F238E27FC236}">
                <a16:creationId xmlns:a16="http://schemas.microsoft.com/office/drawing/2014/main" id="{694547A2-9C1A-EABC-5960-C345721278CE}"/>
              </a:ext>
            </a:extLst>
          </p:cNvPr>
          <p:cNvSpPr/>
          <p:nvPr/>
        </p:nvSpPr>
        <p:spPr>
          <a:xfrm>
            <a:off x="9692391" y="3339665"/>
            <a:ext cx="629920" cy="436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8" name="TextBox 13">
            <a:extLst>
              <a:ext uri="{FF2B5EF4-FFF2-40B4-BE49-F238E27FC236}">
                <a16:creationId xmlns:a16="http://schemas.microsoft.com/office/drawing/2014/main" id="{44645079-9223-58DF-4F53-A779A793B50C}"/>
              </a:ext>
            </a:extLst>
          </p:cNvPr>
          <p:cNvSpPr/>
          <p:nvPr/>
        </p:nvSpPr>
        <p:spPr>
          <a:xfrm>
            <a:off x="457200" y="6557652"/>
            <a:ext cx="9874800" cy="2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EAU/ESPU. EAU Guidelines on Paediatric Urology. 2026. Chapter 12.</a:t>
            </a:r>
            <a:endParaRPr lang="cs-CZ" sz="820" b="0" strike="noStrike" spc="-1">
              <a:latin typeface="Arial"/>
            </a:endParaRPr>
          </a:p>
        </p:txBody>
      </p:sp>
      <p:pic>
        <p:nvPicPr>
          <p:cNvPr id="70" name="Picture 1" descr="vfn_logo.png">
            <a:extLst>
              <a:ext uri="{FF2B5EF4-FFF2-40B4-BE49-F238E27FC236}">
                <a16:creationId xmlns:a16="http://schemas.microsoft.com/office/drawing/2014/main" id="{E02994A2-C964-EBF1-74A2-36A1540FEC9B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1045476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71" name="TextBox 46">
            <a:extLst>
              <a:ext uri="{FF2B5EF4-FFF2-40B4-BE49-F238E27FC236}">
                <a16:creationId xmlns:a16="http://schemas.microsoft.com/office/drawing/2014/main" id="{50D2F1F0-6C9A-C147-20C1-6E2B688D6AD3}"/>
              </a:ext>
            </a:extLst>
          </p:cNvPr>
          <p:cNvSpPr txBox="1"/>
          <p:nvPr/>
        </p:nvSpPr>
        <p:spPr>
          <a:xfrm>
            <a:off x="10103005" y="5449824"/>
            <a:ext cx="16002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830" b="1">
                <a:solidFill>
                  <a:srgbClr val="3B8744"/>
                </a:solidFill>
                <a:latin typeface="Aptos"/>
              </a:defRPr>
            </a:pPr>
            <a:r>
              <a:rPr lang="cs-CZ" sz="1200">
                <a:latin typeface="Arial"/>
                <a:cs typeface="Arial"/>
              </a:rPr>
              <a:t>POHLAVÍ / VĚK</a:t>
            </a:r>
            <a:endParaRPr lang="cs-CZ"/>
          </a:p>
        </p:txBody>
      </p:sp>
      <p:sp>
        <p:nvSpPr>
          <p:cNvPr id="72" name="TextBox 55">
            <a:extLst>
              <a:ext uri="{FF2B5EF4-FFF2-40B4-BE49-F238E27FC236}">
                <a16:creationId xmlns:a16="http://schemas.microsoft.com/office/drawing/2014/main" id="{730E5FC6-2553-A870-13BA-79D20FD209E5}"/>
              </a:ext>
            </a:extLst>
          </p:cNvPr>
          <p:cNvSpPr txBox="1"/>
          <p:nvPr/>
        </p:nvSpPr>
        <p:spPr>
          <a:xfrm>
            <a:off x="10165377" y="5650249"/>
            <a:ext cx="16002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700" b="0">
                <a:solidFill>
                  <a:srgbClr val="3A4A57"/>
                </a:solidFill>
                <a:latin typeface="Aptos"/>
              </a:defRPr>
            </a:pPr>
            <a:r>
              <a:rPr lang="cs-CZ" sz="1000" dirty="0">
                <a:latin typeface="Arial"/>
                <a:cs typeface="Arial"/>
              </a:rPr>
              <a:t>dívky</a:t>
            </a:r>
            <a:r>
              <a:rPr sz="1000" dirty="0">
                <a:latin typeface="Arial"/>
                <a:cs typeface="Arial"/>
              </a:rPr>
              <a:t> • </a:t>
            </a:r>
            <a:r>
              <a:rPr lang="cs-CZ" sz="1000" dirty="0">
                <a:latin typeface="Arial"/>
                <a:cs typeface="Arial"/>
              </a:rPr>
              <a:t>pleny</a:t>
            </a:r>
            <a:r>
              <a:rPr lang="en-US" sz="1000" dirty="0">
                <a:latin typeface="Arial"/>
                <a:cs typeface="Arial"/>
              </a:rPr>
              <a:t>• </a:t>
            </a:r>
            <a:r>
              <a:rPr lang="en-US" sz="1000" dirty="0" err="1">
                <a:latin typeface="Arial"/>
                <a:cs typeface="Arial"/>
              </a:rPr>
              <a:t>adolescentky</a:t>
            </a:r>
            <a:endParaRPr lang="cs-CZ" sz="1000" dirty="0" err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708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 1"/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2" name="TextBox 2"/>
          <p:cNvSpPr/>
          <p:nvPr/>
        </p:nvSpPr>
        <p:spPr>
          <a:xfrm>
            <a:off x="457200" y="502920"/>
            <a:ext cx="109720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800" b="1" strike="noStrike" spc="-1">
                <a:solidFill>
                  <a:srgbClr val="111111"/>
                </a:solidFill>
                <a:latin typeface="Arial"/>
                <a:ea typeface="DejaVu Sans"/>
              </a:rPr>
              <a:t>Vyšetření</a:t>
            </a:r>
            <a:endParaRPr lang="cs-CZ" sz="2800" b="0" strike="noStrike" spc="-1">
              <a:latin typeface="Arial"/>
            </a:endParaRPr>
          </a:p>
        </p:txBody>
      </p:sp>
      <p:pic>
        <p:nvPicPr>
          <p:cNvPr id="153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154" name="TextBox 5"/>
          <p:cNvSpPr/>
          <p:nvPr/>
        </p:nvSpPr>
        <p:spPr>
          <a:xfrm>
            <a:off x="914400" y="1463040"/>
            <a:ext cx="10057680" cy="32609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en-US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1. </a:t>
            </a:r>
            <a:r>
              <a:rPr lang="cs-CZ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Anamnéza</a:t>
            </a:r>
            <a:endParaRPr lang="cs-CZ" sz="17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cs-CZ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2. Fyzikální vyšetření</a:t>
            </a:r>
            <a:endParaRPr lang="cs-CZ" sz="17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en-US" sz="17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2. </a:t>
            </a:r>
            <a:r>
              <a:rPr lang="en-US" sz="17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Správný</a:t>
            </a:r>
            <a:r>
              <a:rPr lang="en-US" sz="17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7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odběr</a:t>
            </a:r>
            <a:r>
              <a:rPr lang="en-US" sz="17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7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moči</a:t>
            </a:r>
            <a:r>
              <a:rPr lang="en-US" sz="17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cs-CZ" sz="17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před atb – Dipstick, vyš. chemické, mikroskopické, mikrobiologické</a:t>
            </a:r>
            <a:endParaRPr lang="cs-CZ" sz="17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en-US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3. </a:t>
            </a:r>
            <a:r>
              <a:rPr lang="cs-CZ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U febrilní UTI odběr krve – KO+Diff., zánětlivé parametry, HK, ev. renální funkce, iontogram</a:t>
            </a:r>
            <a:endParaRPr lang="cs-CZ" sz="17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en-US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4. </a:t>
            </a:r>
            <a:r>
              <a:rPr lang="cs-CZ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U febrilních UZ do 24hodin, ev. opakovat</a:t>
            </a:r>
            <a:endParaRPr lang="cs-CZ" sz="17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en-US" sz="17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5. </a:t>
            </a:r>
            <a:r>
              <a:rPr lang="cs-CZ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DMSA scan za </a:t>
            </a:r>
            <a:r>
              <a:rPr lang="cs-CZ" sz="1700" spc="-1">
                <a:solidFill>
                  <a:srgbClr val="2C2A26"/>
                </a:solidFill>
                <a:latin typeface="Arial"/>
                <a:ea typeface="DejaVu Sans"/>
              </a:rPr>
              <a:t>6měsíců</a:t>
            </a:r>
            <a:endParaRPr lang="cs-CZ" sz="17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en-US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6. </a:t>
            </a:r>
            <a:r>
              <a:rPr lang="cs-CZ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MCUG indikovaně</a:t>
            </a:r>
            <a:endParaRPr lang="cs-CZ" sz="17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lang="en-US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7. </a:t>
            </a:r>
            <a:r>
              <a:rPr lang="cs-CZ" sz="1700" b="0" strike="noStrike" spc="-1">
                <a:solidFill>
                  <a:srgbClr val="2C2A26"/>
                </a:solidFill>
                <a:latin typeface="Arial"/>
                <a:ea typeface="DejaVu Sans"/>
              </a:rPr>
              <a:t>U recidivujích UTI – pátrání po LUTS, BBD, zhodnocení dosavadních UTI</a:t>
            </a:r>
            <a:endParaRPr lang="cs-CZ" sz="17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Rectangle 1"/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6" name="TextBox 2"/>
          <p:cNvSpPr/>
          <p:nvPr/>
        </p:nvSpPr>
        <p:spPr>
          <a:xfrm>
            <a:off x="457200" y="502920"/>
            <a:ext cx="109720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111111"/>
                </a:solidFill>
                <a:latin typeface="Arial"/>
                <a:ea typeface="DejaVu Sans"/>
              </a:rPr>
              <a:t>Metody odběru moči – přehled</a:t>
            </a:r>
            <a:endParaRPr lang="cs-CZ" sz="2800" b="0" strike="noStrike" spc="-1">
              <a:latin typeface="Arial"/>
            </a:endParaRPr>
          </a:p>
        </p:txBody>
      </p:sp>
      <p:pic>
        <p:nvPicPr>
          <p:cNvPr id="157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58" name="Table 5"/>
          <p:cNvGraphicFramePr/>
          <p:nvPr/>
        </p:nvGraphicFramePr>
        <p:xfrm>
          <a:off x="457200" y="1009440"/>
          <a:ext cx="6830280" cy="3730680"/>
        </p:xfrm>
        <a:graphic>
          <a:graphicData uri="http://schemas.openxmlformats.org/drawingml/2006/table">
            <a:tbl>
              <a:tblPr/>
              <a:tblGrid>
                <a:gridCol w="1533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3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Metoda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Invazivita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Kontaminace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Sens/Spec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Indikace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Suprapubická aspirace 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Vysok</a:t>
                      </a:r>
                      <a:r>
                        <a:rPr lang="cs-CZ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á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Nejnižší 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Nejvy</a:t>
                      </a:r>
                      <a:r>
                        <a:rPr lang="cs-CZ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šš</a:t>
                      </a: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i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Novorozenci, kojenci &lt;2 r; susp. sepsis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Katetrizace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Střední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Nízká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Vysoká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Kojenci, batolata; febrilní UTI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Clean catch (midstream)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Nízká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Střední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Vysoká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Děti &gt;2 r, adolescenti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Bag urine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Žádná ?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Vysoká (</a:t>
                      </a:r>
                      <a:r>
                        <a:rPr lang="cs-CZ" sz="16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až 80</a:t>
                      </a:r>
                      <a:r>
                        <a:rPr lang="en-US" sz="16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% FP)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Nízká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Pouze screening </a:t>
                      </a:r>
                      <a:endParaRPr lang="cs-CZ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59" name="Picture 6" descr="vfn_logo_user.png"/>
          <p:cNvPicPr/>
          <p:nvPr/>
        </p:nvPicPr>
        <p:blipFill>
          <a:blip r:embed="rId3"/>
          <a:stretch/>
        </p:blipFill>
        <p:spPr>
          <a:xfrm>
            <a:off x="7287840" y="1463040"/>
            <a:ext cx="4415760" cy="3199680"/>
          </a:xfrm>
          <a:prstGeom prst="rect">
            <a:avLst/>
          </a:prstGeom>
          <a:ln w="0">
            <a:noFill/>
          </a:ln>
        </p:spPr>
      </p:pic>
      <p:sp>
        <p:nvSpPr>
          <p:cNvPr id="160" name="TextBox 9"/>
          <p:cNvSpPr/>
          <p:nvPr/>
        </p:nvSpPr>
        <p:spPr>
          <a:xfrm>
            <a:off x="533702" y="4856371"/>
            <a:ext cx="10564200" cy="1321985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80808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Suprapubická aspirace (SPA) = nejčistší vzorek, ale invazivní.</a:t>
            </a:r>
            <a:endParaRPr lang="cs-CZ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Katetrizace = rychlá a spolehlivá metoda u netrénovaných dětí.</a:t>
            </a:r>
            <a:endParaRPr lang="cs-CZ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Clean-catch / midstream = vhodné u spolupracujících, toaletně trénovaných dětí.</a:t>
            </a:r>
            <a:endParaRPr lang="cs-CZ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Bag urine: vysoká kontaminace; pozitivní kultivace NENÍ vhodná k potvrzení UTI</a:t>
            </a:r>
            <a:r>
              <a:rPr lang="en-US" sz="12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.</a:t>
            </a:r>
          </a:p>
          <a:p>
            <a:pPr algn="ctr"/>
            <a:r>
              <a:rPr lang="en-US" sz="1200" b="1" spc="-1" dirty="0">
                <a:solidFill>
                  <a:srgbClr val="2C2A26"/>
                </a:solidFill>
                <a:latin typeface="Arial"/>
              </a:rPr>
              <a:t>Lamy et al. (2019) - 56% dětí mělo středně intenzivní a 28% silnou bolesti při odstranění bag urine.</a:t>
            </a:r>
          </a:p>
          <a:p>
            <a:pPr algn="ctr"/>
            <a:r>
              <a:rPr lang="en-US" sz="1200" b="1" spc="-1" dirty="0">
                <a:solidFill>
                  <a:srgbClr val="2C2A26"/>
                </a:solidFill>
                <a:latin typeface="Arial"/>
              </a:rPr>
              <a:t>Guinaud et al. 2010 – u 22,2% byla bolest </a:t>
            </a:r>
            <a:r>
              <a:rPr lang="en-US" sz="1200" b="1" spc="-1" dirty="0" err="1">
                <a:solidFill>
                  <a:srgbClr val="2C2A26"/>
                </a:solidFill>
                <a:latin typeface="Arial"/>
              </a:rPr>
              <a:t>při</a:t>
            </a:r>
            <a:r>
              <a:rPr lang="en-US" sz="1200" b="1" spc="-1" dirty="0">
                <a:solidFill>
                  <a:srgbClr val="2C2A26"/>
                </a:solidFill>
                <a:latin typeface="Arial"/>
              </a:rPr>
              <a:t> </a:t>
            </a:r>
            <a:r>
              <a:rPr lang="en-US" sz="1200" b="1" spc="-1" dirty="0" err="1">
                <a:solidFill>
                  <a:srgbClr val="2C2A26"/>
                </a:solidFill>
                <a:latin typeface="Arial"/>
              </a:rPr>
              <a:t>odstranění</a:t>
            </a:r>
            <a:r>
              <a:rPr lang="en-US" sz="1200" b="1" spc="-1" dirty="0">
                <a:solidFill>
                  <a:srgbClr val="2C2A26"/>
                </a:solidFill>
                <a:latin typeface="Arial"/>
              </a:rPr>
              <a:t> bag urine </a:t>
            </a:r>
            <a:r>
              <a:rPr lang="en-US" sz="1200" b="1" spc="-1" dirty="0" err="1">
                <a:solidFill>
                  <a:srgbClr val="2C2A26"/>
                </a:solidFill>
                <a:latin typeface="Arial"/>
              </a:rPr>
              <a:t>silnější</a:t>
            </a:r>
            <a:r>
              <a:rPr lang="en-US" sz="1200" b="1" spc="-1" dirty="0">
                <a:solidFill>
                  <a:srgbClr val="2C2A26"/>
                </a:solidFill>
                <a:latin typeface="Arial"/>
              </a:rPr>
              <a:t> a u dalších 16,7% byla bolest stejná ve srovnání s katetrizací</a:t>
            </a:r>
          </a:p>
        </p:txBody>
      </p:sp>
      <p:sp>
        <p:nvSpPr>
          <p:cNvPr id="161" name="TextBox 10"/>
          <p:cNvSpPr/>
          <p:nvPr/>
        </p:nvSpPr>
        <p:spPr>
          <a:xfrm>
            <a:off x="457200" y="6444360"/>
            <a:ext cx="10972080" cy="24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2" name="TextBox 11"/>
          <p:cNvSpPr/>
          <p:nvPr/>
        </p:nvSpPr>
        <p:spPr>
          <a:xfrm>
            <a:off x="4208400" y="6336720"/>
            <a:ext cx="4081223" cy="2139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r>
              <a:rPr lang="en-US" sz="800" b="0" strike="noStrike" spc="-1" dirty="0" err="1">
                <a:solidFill>
                  <a:srgbClr val="706C65"/>
                </a:solidFill>
                <a:latin typeface="Arial"/>
                <a:ea typeface="DejaVu Sans"/>
              </a:rPr>
              <a:t>Zdroj</a:t>
            </a:r>
            <a:r>
              <a:rPr lang="en-US" sz="800" b="0" strike="noStrike" spc="-1" dirty="0">
                <a:solidFill>
                  <a:srgbClr val="706C65"/>
                </a:solidFill>
                <a:latin typeface="Arial"/>
                <a:ea typeface="DejaVu Sans"/>
              </a:rPr>
              <a:t>: EAU/ESPU 2026; NICE NG224 (2022</a:t>
            </a:r>
            <a:r>
              <a:rPr lang="en-US" sz="800" spc="-1" dirty="0">
                <a:solidFill>
                  <a:srgbClr val="706C65"/>
                </a:solidFill>
                <a:latin typeface="Arial"/>
                <a:ea typeface="DejaVu Sans"/>
              </a:rPr>
              <a:t>).; Lamy et al. (2019); </a:t>
            </a:r>
            <a:r>
              <a:rPr lang="en-US" sz="800" spc="-1" dirty="0" err="1">
                <a:solidFill>
                  <a:srgbClr val="706C65"/>
                </a:solidFill>
                <a:latin typeface="Arial"/>
                <a:ea typeface="DejaVu Sans"/>
              </a:rPr>
              <a:t>Guinaud</a:t>
            </a:r>
            <a:r>
              <a:rPr lang="en-US" sz="800" spc="-1" dirty="0">
                <a:solidFill>
                  <a:srgbClr val="706C65"/>
                </a:solidFill>
                <a:latin typeface="Arial"/>
                <a:ea typeface="DejaVu Sans"/>
              </a:rPr>
              <a:t> et al 2010</a:t>
            </a:r>
            <a:endParaRPr lang="cs-CZ" sz="82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1"/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4" name="TextBox 2"/>
          <p:cNvSpPr/>
          <p:nvPr/>
        </p:nvSpPr>
        <p:spPr>
          <a:xfrm>
            <a:off x="457200" y="502920"/>
            <a:ext cx="109720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111111"/>
                </a:solidFill>
                <a:latin typeface="Arial"/>
                <a:ea typeface="DejaVu Sans"/>
              </a:rPr>
              <a:t>Algoritmus odběru moči podle věku</a:t>
            </a:r>
            <a:endParaRPr lang="cs-CZ" sz="2800" b="0" strike="noStrike" spc="-1">
              <a:latin typeface="Arial"/>
            </a:endParaRPr>
          </a:p>
        </p:txBody>
      </p:sp>
      <p:pic>
        <p:nvPicPr>
          <p:cNvPr id="165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166" name="Rounded Rectangle 5"/>
          <p:cNvSpPr/>
          <p:nvPr/>
        </p:nvSpPr>
        <p:spPr>
          <a:xfrm>
            <a:off x="4754880" y="1188720"/>
            <a:ext cx="2559600" cy="547920"/>
          </a:xfrm>
          <a:prstGeom prst="roundRect">
            <a:avLst>
              <a:gd name="adj" fmla="val 16667"/>
            </a:avLst>
          </a:prstGeom>
          <a:solidFill>
            <a:srgbClr val="D4A04A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 strike="noStrike" spc="-1">
                <a:solidFill>
                  <a:srgbClr val="FFFFFF"/>
                </a:solidFill>
                <a:latin typeface="Arial"/>
                <a:ea typeface="DejaVu Sans"/>
              </a:rPr>
              <a:t>Podezření na IMC</a:t>
            </a:r>
            <a:endParaRPr lang="cs-CZ" sz="1300" b="0" strike="noStrike" spc="-1">
              <a:latin typeface="Arial"/>
            </a:endParaRPr>
          </a:p>
        </p:txBody>
      </p:sp>
      <p:sp>
        <p:nvSpPr>
          <p:cNvPr id="167" name="Diamond 6"/>
          <p:cNvSpPr/>
          <p:nvPr/>
        </p:nvSpPr>
        <p:spPr>
          <a:xfrm>
            <a:off x="4572000" y="2103120"/>
            <a:ext cx="2925360" cy="913680"/>
          </a:xfrm>
          <a:prstGeom prst="diamond">
            <a:avLst/>
          </a:prstGeom>
          <a:solidFill>
            <a:srgbClr val="E8CC8A"/>
          </a:solidFill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8360" rIns="90000" bIns="183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strike="noStrike" spc="-1">
                <a:solidFill>
                  <a:srgbClr val="111111"/>
                </a:solidFill>
                <a:latin typeface="Arial"/>
                <a:ea typeface="DejaVu Sans"/>
              </a:rPr>
              <a:t>Věk dítěte?</a:t>
            </a:r>
            <a:endParaRPr lang="cs-CZ" sz="1200" b="0" strike="noStrike" spc="-1">
              <a:latin typeface="Arial"/>
            </a:endParaRPr>
          </a:p>
        </p:txBody>
      </p:sp>
      <p:cxnSp>
        <p:nvCxnSpPr>
          <p:cNvPr id="168" name="Connector 7"/>
          <p:cNvCxnSpPr/>
          <p:nvPr/>
        </p:nvCxnSpPr>
        <p:spPr>
          <a:xfrm rot="10800000" flipV="1">
            <a:off x="2285640" y="2559960"/>
            <a:ext cx="2286720" cy="915120"/>
          </a:xfrm>
          <a:prstGeom prst="bentConnector3">
            <a:avLst>
              <a:gd name="adj1" fmla="val 49992"/>
            </a:avLst>
          </a:prstGeom>
          <a:ln w="0">
            <a:solidFill>
              <a:srgbClr val="D4A04A"/>
            </a:solidFill>
            <a:tailEnd type="triangle" w="med" len="med"/>
          </a:ln>
        </p:spPr>
      </p:cxnSp>
      <p:cxnSp>
        <p:nvCxnSpPr>
          <p:cNvPr id="169" name="Connector 8"/>
          <p:cNvCxnSpPr/>
          <p:nvPr/>
        </p:nvCxnSpPr>
        <p:spPr>
          <a:xfrm rot="5400000" flipH="1" flipV="1">
            <a:off x="5577480" y="3017520"/>
            <a:ext cx="915120" cy="720"/>
          </a:xfrm>
          <a:prstGeom prst="bentConnector3">
            <a:avLst>
              <a:gd name="adj1" fmla="val 49980"/>
            </a:avLst>
          </a:prstGeom>
          <a:ln w="0">
            <a:solidFill>
              <a:srgbClr val="D4A04A"/>
            </a:solidFill>
            <a:tailEnd type="triangle" w="med" len="med"/>
          </a:ln>
        </p:spPr>
      </p:cxnSp>
      <p:cxnSp>
        <p:nvCxnSpPr>
          <p:cNvPr id="170" name="Connector 9"/>
          <p:cNvCxnSpPr/>
          <p:nvPr/>
        </p:nvCxnSpPr>
        <p:spPr>
          <a:xfrm>
            <a:off x="7497720" y="2560320"/>
            <a:ext cx="2378520" cy="915120"/>
          </a:xfrm>
          <a:prstGeom prst="bentConnector3">
            <a:avLst>
              <a:gd name="adj1" fmla="val 50000"/>
            </a:avLst>
          </a:prstGeom>
          <a:ln w="0">
            <a:solidFill>
              <a:srgbClr val="D4A04A"/>
            </a:solidFill>
            <a:tailEnd type="triangle" w="med" len="med"/>
          </a:ln>
        </p:spPr>
      </p:cxnSp>
      <p:sp>
        <p:nvSpPr>
          <p:cNvPr id="171" name="TextBox 10"/>
          <p:cNvSpPr/>
          <p:nvPr/>
        </p:nvSpPr>
        <p:spPr>
          <a:xfrm>
            <a:off x="1371600" y="3200400"/>
            <a:ext cx="182808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8A8378"/>
                </a:solidFill>
                <a:latin typeface="Arial"/>
                <a:ea typeface="DejaVu Sans"/>
              </a:rPr>
              <a:t>&lt; 2 roky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172" name="TextBox 11"/>
          <p:cNvSpPr/>
          <p:nvPr/>
        </p:nvSpPr>
        <p:spPr>
          <a:xfrm>
            <a:off x="5303520" y="3200400"/>
            <a:ext cx="182808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8A8378"/>
                </a:solidFill>
                <a:latin typeface="Arial"/>
                <a:ea typeface="DejaVu Sans"/>
              </a:rPr>
              <a:t>2–4 roky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173" name="TextBox 12"/>
          <p:cNvSpPr/>
          <p:nvPr/>
        </p:nvSpPr>
        <p:spPr>
          <a:xfrm>
            <a:off x="9144000" y="3200400"/>
            <a:ext cx="1828080" cy="3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8A8378"/>
                </a:solidFill>
                <a:latin typeface="Arial"/>
                <a:ea typeface="DejaVu Sans"/>
              </a:rPr>
              <a:t>&gt; 4 roky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174" name="Rounded Rectangle 13"/>
          <p:cNvSpPr/>
          <p:nvPr/>
        </p:nvSpPr>
        <p:spPr>
          <a:xfrm>
            <a:off x="914400" y="3566160"/>
            <a:ext cx="2742480" cy="913680"/>
          </a:xfrm>
          <a:prstGeom prst="roundRect">
            <a:avLst>
              <a:gd name="adj" fmla="val 16667"/>
            </a:avLst>
          </a:prstGeom>
          <a:solidFill>
            <a:srgbClr val="FAF9F3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12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Katetrizace</a:t>
            </a:r>
            <a:br>
              <a:rPr sz="1200" dirty="0"/>
            </a:br>
            <a:r>
              <a:rPr lang="en-US" sz="12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(NE </a:t>
            </a:r>
            <a:r>
              <a:rPr lang="cs-CZ" sz="12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sáček</a:t>
            </a:r>
            <a:r>
              <a:rPr lang="en-US" sz="12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!)</a:t>
            </a:r>
            <a:endParaRPr lang="cs-CZ" sz="1200" strike="noStrike" spc="-1">
              <a:solidFill>
                <a:srgbClr val="000000"/>
              </a:solidFill>
              <a:latin typeface="Arial"/>
              <a:ea typeface="DejaVu Sans"/>
            </a:endParaRPr>
          </a:p>
          <a:p>
            <a:pPr algn="ctr"/>
            <a:r>
              <a:rPr lang="en-US" sz="1200" b="1" spc="-1" dirty="0">
                <a:solidFill>
                  <a:srgbClr val="2C2A26"/>
                </a:solidFill>
                <a:latin typeface="Arial"/>
              </a:rPr>
              <a:t>Clean catch (</a:t>
            </a:r>
            <a:r>
              <a:rPr lang="en-US" sz="1200" b="1" spc="-1" dirty="0" err="1">
                <a:solidFill>
                  <a:srgbClr val="2C2A26"/>
                </a:solidFill>
                <a:latin typeface="Arial"/>
              </a:rPr>
              <a:t>šikovnost</a:t>
            </a:r>
            <a:r>
              <a:rPr lang="en-US" sz="1200" b="1" spc="-1" dirty="0">
                <a:solidFill>
                  <a:srgbClr val="2C2A26"/>
                </a:solidFill>
                <a:latin typeface="Arial"/>
              </a:rPr>
              <a:t>)</a:t>
            </a:r>
          </a:p>
        </p:txBody>
      </p:sp>
      <p:sp>
        <p:nvSpPr>
          <p:cNvPr id="175" name="Rounded Rectangle 14"/>
          <p:cNvSpPr/>
          <p:nvPr/>
        </p:nvSpPr>
        <p:spPr>
          <a:xfrm>
            <a:off x="4572000" y="3566160"/>
            <a:ext cx="2925360" cy="913680"/>
          </a:xfrm>
          <a:prstGeom prst="roundRect">
            <a:avLst>
              <a:gd name="adj" fmla="val 16667"/>
            </a:avLst>
          </a:prstGeom>
          <a:solidFill>
            <a:srgbClr val="FAF9F3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strike="noStrike" spc="-1">
                <a:solidFill>
                  <a:srgbClr val="2C2A26"/>
                </a:solidFill>
                <a:latin typeface="Arial"/>
                <a:ea typeface="DejaVu Sans"/>
              </a:rPr>
              <a:t>Clean catch (stimulací)</a:t>
            </a:r>
            <a:br>
              <a:rPr sz="1200"/>
            </a:br>
            <a:r>
              <a:rPr lang="en-US" sz="1200" b="1" strike="noStrike" spc="-1">
                <a:solidFill>
                  <a:srgbClr val="2C2A26"/>
                </a:solidFill>
                <a:latin typeface="Arial"/>
                <a:ea typeface="DejaVu Sans"/>
              </a:rPr>
              <a:t>nebo katetr</a:t>
            </a:r>
            <a:br>
              <a:rPr sz="1200"/>
            </a:br>
            <a:r>
              <a:rPr lang="cs-CZ" sz="1200" b="1" strike="noStrike" spc="-1">
                <a:solidFill>
                  <a:srgbClr val="2C2A26"/>
                </a:solidFill>
                <a:latin typeface="Arial"/>
                <a:ea typeface="DejaVu Sans"/>
              </a:rPr>
              <a:t>Sáček</a:t>
            </a:r>
            <a:r>
              <a:rPr lang="en-US" sz="1200" b="1" strike="noStrike" spc="-1">
                <a:solidFill>
                  <a:srgbClr val="2C2A26"/>
                </a:solidFill>
                <a:latin typeface="Arial"/>
                <a:ea typeface="DejaVu Sans"/>
              </a:rPr>
              <a:t> jen screening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176" name="Rounded Rectangle 15"/>
          <p:cNvSpPr/>
          <p:nvPr/>
        </p:nvSpPr>
        <p:spPr>
          <a:xfrm>
            <a:off x="8503920" y="3566160"/>
            <a:ext cx="2925360" cy="913680"/>
          </a:xfrm>
          <a:prstGeom prst="roundRect">
            <a:avLst>
              <a:gd name="adj" fmla="val 16667"/>
            </a:avLst>
          </a:prstGeom>
          <a:solidFill>
            <a:srgbClr val="FAF9F3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strike="noStrike" spc="-1">
                <a:solidFill>
                  <a:srgbClr val="2C2A26"/>
                </a:solidFill>
                <a:latin typeface="Arial"/>
                <a:ea typeface="DejaVu Sans"/>
              </a:rPr>
              <a:t>Midstream clean catch</a:t>
            </a:r>
            <a:br>
              <a:rPr sz="1200"/>
            </a:br>
            <a:r>
              <a:rPr lang="en-US" sz="1200" b="1" strike="noStrike" spc="-1">
                <a:solidFill>
                  <a:srgbClr val="2C2A26"/>
                </a:solidFill>
                <a:latin typeface="Arial"/>
                <a:ea typeface="DejaVu Sans"/>
              </a:rPr>
              <a:t>(perineální toaleta)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177" name="TextBox 18"/>
          <p:cNvSpPr/>
          <p:nvPr/>
        </p:nvSpPr>
        <p:spPr>
          <a:xfrm>
            <a:off x="640080" y="5047560"/>
            <a:ext cx="10880640" cy="515880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2C2A26"/>
                </a:solidFill>
                <a:latin typeface="Arial"/>
                <a:ea typeface="DejaVu Sans"/>
              </a:rPr>
              <a:t>Klíčové: vždy zaslat moč na kultivaci PŘED zahájením ATB! U febrilních kojenců preferujte katetr – bag urine zbytečně zvyšuje </a:t>
            </a:r>
            <a:r>
              <a:rPr lang="cs-CZ" sz="1400" b="1" strike="noStrike" spc="-1">
                <a:solidFill>
                  <a:srgbClr val="2C2A26"/>
                </a:solidFill>
                <a:latin typeface="Arial"/>
                <a:ea typeface="DejaVu Sans"/>
              </a:rPr>
              <a:t>FP </a:t>
            </a:r>
            <a:r>
              <a:rPr lang="en-US" sz="1400" b="1" strike="noStrike" spc="-1">
                <a:solidFill>
                  <a:srgbClr val="2C2A26"/>
                </a:solidFill>
                <a:latin typeface="Arial"/>
                <a:ea typeface="DejaVu Sans"/>
              </a:rPr>
              <a:t>výsledky a vede k zbytečné ATB terapii.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179" name="TextBox 20"/>
          <p:cNvSpPr/>
          <p:nvPr/>
        </p:nvSpPr>
        <p:spPr>
          <a:xfrm>
            <a:off x="4208400" y="6336720"/>
            <a:ext cx="228096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 2026; NICE NG224 (2022).</a:t>
            </a:r>
            <a:endParaRPr lang="cs-CZ" sz="82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ectangle 1"/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1" name="TextBox 2"/>
          <p:cNvSpPr/>
          <p:nvPr/>
        </p:nvSpPr>
        <p:spPr>
          <a:xfrm>
            <a:off x="457200" y="502920"/>
            <a:ext cx="1097208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 dirty="0" err="1">
                <a:solidFill>
                  <a:srgbClr val="111111"/>
                </a:solidFill>
                <a:latin typeface="Arial"/>
                <a:ea typeface="DejaVu Sans"/>
              </a:rPr>
              <a:t>Interpretace</a:t>
            </a:r>
            <a:r>
              <a:rPr lang="en-US" sz="2800" b="1" strike="noStrike" spc="-1" dirty="0">
                <a:solidFill>
                  <a:srgbClr val="111111"/>
                </a:solidFill>
                <a:latin typeface="Arial"/>
                <a:ea typeface="DejaVu Sans"/>
              </a:rPr>
              <a:t> </a:t>
            </a:r>
            <a:r>
              <a:rPr lang="en-US" sz="2800" b="1" spc="-1" dirty="0" err="1">
                <a:solidFill>
                  <a:srgbClr val="111111"/>
                </a:solidFill>
                <a:latin typeface="Arial"/>
                <a:ea typeface="DejaVu Sans"/>
              </a:rPr>
              <a:t>vyšetření</a:t>
            </a:r>
            <a:r>
              <a:rPr lang="en-US" sz="2800" b="1" strike="noStrike" spc="-1" dirty="0">
                <a:solidFill>
                  <a:srgbClr val="111111"/>
                </a:solidFill>
                <a:latin typeface="Arial"/>
                <a:ea typeface="DejaVu Sans"/>
              </a:rPr>
              <a:t> </a:t>
            </a:r>
            <a:r>
              <a:rPr lang="en-US" sz="2800" b="1" strike="noStrike" spc="-1" dirty="0" err="1">
                <a:solidFill>
                  <a:srgbClr val="111111"/>
                </a:solidFill>
                <a:latin typeface="Arial"/>
                <a:ea typeface="DejaVu Sans"/>
              </a:rPr>
              <a:t>moči</a:t>
            </a:r>
            <a:endParaRPr lang="cs-CZ" sz="2800" b="0" strike="noStrike" spc="-1" dirty="0" err="1">
              <a:latin typeface="Arial"/>
            </a:endParaRPr>
          </a:p>
        </p:txBody>
      </p:sp>
      <p:pic>
        <p:nvPicPr>
          <p:cNvPr id="182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183" name="TextBox 7"/>
          <p:cNvSpPr/>
          <p:nvPr/>
        </p:nvSpPr>
        <p:spPr>
          <a:xfrm>
            <a:off x="459360" y="2137320"/>
            <a:ext cx="1125900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LE (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leukocytesteráza</a:t>
            </a:r>
            <a:r>
              <a:rPr lang="en-US" sz="1400" spc="-1" dirty="0">
                <a:solidFill>
                  <a:srgbClr val="2C2A26"/>
                </a:solidFill>
                <a:latin typeface="Arial"/>
                <a:ea typeface="DejaVu Sans"/>
              </a:rPr>
              <a:t>)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= marker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pyurie</a:t>
            </a:r>
            <a:endParaRPr lang="cs-CZ" sz="1400" b="0" strike="noStrike" spc="-1" dirty="0" err="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Nitrit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je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vysoce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specifický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, ale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negativní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nález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UTI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nevylučuje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(ne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všechny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bakterie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redukují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dusičnan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).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Konverze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nitrát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--&gt;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nitrit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min.4h (Ne u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kojenců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)​</a:t>
            </a:r>
            <a:endParaRPr lang="cs-CZ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Dipstick neg. LE a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nitrity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nebo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mikroskopie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bez 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pyurie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bakterií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--&gt;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není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nutné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kultivační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vyš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.</a:t>
            </a:r>
            <a:endParaRPr lang="cs-CZ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Kombinace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kliniky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+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pyurie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+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bakteriurie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/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kultivace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je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zásadní</a:t>
            </a:r>
            <a:r>
              <a:rPr lang="en-US" sz="125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.</a:t>
            </a:r>
            <a:endParaRPr lang="cs-CZ" sz="1250" b="0" strike="noStrike" spc="-1" dirty="0">
              <a:latin typeface="Arial"/>
            </a:endParaRPr>
          </a:p>
        </p:txBody>
      </p:sp>
      <p:sp>
        <p:nvSpPr>
          <p:cNvPr id="184" name="TextBox 8"/>
          <p:cNvSpPr/>
          <p:nvPr/>
        </p:nvSpPr>
        <p:spPr>
          <a:xfrm>
            <a:off x="457200" y="6305760"/>
            <a:ext cx="10972080" cy="27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TextBox 10"/>
          <p:cNvSpPr/>
          <p:nvPr/>
        </p:nvSpPr>
        <p:spPr>
          <a:xfrm>
            <a:off x="482400" y="4334760"/>
            <a:ext cx="1125900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Leukocyturie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- </a:t>
            </a:r>
            <a:r>
              <a:rPr lang="en-US" sz="1400" spc="-1" dirty="0" err="1">
                <a:solidFill>
                  <a:srgbClr val="2C2A26"/>
                </a:solidFill>
                <a:latin typeface="Arial"/>
                <a:ea typeface="DejaVu Sans"/>
              </a:rPr>
              <a:t>necentrifugovaná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moč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nad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10/ul,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centrifugovaná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moč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nad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 25/ul</a:t>
            </a:r>
            <a:endParaRPr lang="cs-CZ" sz="1400" b="0" strike="noStrike" spc="-1" dirty="0">
              <a:latin typeface="Arial"/>
            </a:endParaRPr>
          </a:p>
        </p:txBody>
      </p:sp>
      <p:sp>
        <p:nvSpPr>
          <p:cNvPr id="186" name="Rounded Rectangle 5"/>
          <p:cNvSpPr/>
          <p:nvPr/>
        </p:nvSpPr>
        <p:spPr>
          <a:xfrm>
            <a:off x="484920" y="1305360"/>
            <a:ext cx="2648880" cy="547920"/>
          </a:xfrm>
          <a:prstGeom prst="roundRect">
            <a:avLst>
              <a:gd name="adj" fmla="val 16667"/>
            </a:avLst>
          </a:prstGeom>
          <a:solidFill>
            <a:srgbClr val="D4A04A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1600" b="1" strike="noStrike" spc="-1">
                <a:solidFill>
                  <a:srgbClr val="FFFFFF"/>
                </a:solidFill>
                <a:latin typeface="Arial"/>
                <a:ea typeface="DejaVu Sans"/>
              </a:rPr>
              <a:t>Dipstick strategie</a:t>
            </a:r>
            <a:endParaRPr lang="cs-CZ" sz="1600" b="0" strike="noStrike" spc="-1">
              <a:latin typeface="Arial"/>
            </a:endParaRPr>
          </a:p>
        </p:txBody>
      </p:sp>
      <p:sp>
        <p:nvSpPr>
          <p:cNvPr id="187" name="Rounded Rectangle 5"/>
          <p:cNvSpPr/>
          <p:nvPr/>
        </p:nvSpPr>
        <p:spPr>
          <a:xfrm>
            <a:off x="457560" y="3716280"/>
            <a:ext cx="2648880" cy="547920"/>
          </a:xfrm>
          <a:prstGeom prst="roundRect">
            <a:avLst>
              <a:gd name="adj" fmla="val 16667"/>
            </a:avLst>
          </a:prstGeom>
          <a:solidFill>
            <a:srgbClr val="D4A04A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1600" b="1" strike="noStrike" spc="-1">
                <a:solidFill>
                  <a:srgbClr val="FFFFFF"/>
                </a:solidFill>
                <a:latin typeface="Arial"/>
                <a:ea typeface="DejaVu Sans"/>
              </a:rPr>
              <a:t>Mikroskopické vyšetření</a:t>
            </a:r>
            <a:endParaRPr lang="cs-CZ" sz="1600" b="0" strike="noStrike" spc="-1">
              <a:latin typeface="Arial"/>
            </a:endParaRPr>
          </a:p>
        </p:txBody>
      </p:sp>
      <p:sp>
        <p:nvSpPr>
          <p:cNvPr id="188" name="TextBox 12"/>
          <p:cNvSpPr/>
          <p:nvPr/>
        </p:nvSpPr>
        <p:spPr>
          <a:xfrm>
            <a:off x="568440" y="5212080"/>
            <a:ext cx="11311200" cy="515880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lIns="90000" tIns="45000" rIns="90000" bIns="45000" numCol="1" spc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s-CZ" sz="1400" b="1" strike="noStrike" spc="-1">
                <a:solidFill>
                  <a:srgbClr val="2C2A26"/>
                </a:solidFill>
                <a:latin typeface="Arial"/>
                <a:ea typeface="DejaVu Sans"/>
              </a:rPr>
              <a:t>Leukocyturie bez UTI - cizí těleso, lithiáza, instrumentační/pooperační, zánět genitálu, TBC, systémový zánět, horečka jiné etiologie, funkční (BBD/DV - iritace bez zánětu), GN, kontaminace, nedokončená atb terapie</a:t>
            </a:r>
            <a:r>
              <a:rPr lang="cs-CZ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 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189" name="TextBox 13"/>
          <p:cNvSpPr/>
          <p:nvPr/>
        </p:nvSpPr>
        <p:spPr>
          <a:xfrm>
            <a:off x="4208400" y="6336720"/>
            <a:ext cx="228096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 2026; NICE NG224 (2022).</a:t>
            </a:r>
            <a:endParaRPr lang="cs-CZ" sz="82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" name="Table 2"/>
          <p:cNvGraphicFramePr/>
          <p:nvPr>
            <p:extLst>
              <p:ext uri="{D42A27DB-BD31-4B8C-83A1-F6EECF244321}">
                <p14:modId xmlns:p14="http://schemas.microsoft.com/office/powerpoint/2010/main" val="1072223919"/>
              </p:ext>
            </p:extLst>
          </p:nvPr>
        </p:nvGraphicFramePr>
        <p:xfrm>
          <a:off x="476280" y="1715400"/>
          <a:ext cx="11239200" cy="293796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2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1" strike="noStrike" spc="-1" dirty="0" err="1">
                          <a:solidFill>
                            <a:srgbClr val="FFFFFF"/>
                          </a:solidFill>
                          <a:latin typeface="Calibri"/>
                        </a:rPr>
                        <a:t>Metoda</a:t>
                      </a:r>
                      <a:r>
                        <a:rPr lang="en-US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1" strike="noStrike" spc="-1" dirty="0" err="1">
                          <a:solidFill>
                            <a:srgbClr val="FFFFFF"/>
                          </a:solidFill>
                          <a:latin typeface="Calibri"/>
                        </a:rPr>
                        <a:t>odběru</a:t>
                      </a:r>
                      <a:endParaRPr lang="cs-CZ" sz="1800" b="0" strike="noStrike" spc="-1" dirty="0" err="1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3528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CFU/ml threshold</a:t>
                      </a:r>
                      <a:endParaRPr lang="cs-CZ" sz="1800" b="0" strike="noStrike" spc="-1" dirty="0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3528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1" strike="noStrike" spc="-1" dirty="0" err="1">
                          <a:solidFill>
                            <a:srgbClr val="FFFFFF"/>
                          </a:solidFill>
                          <a:latin typeface="Calibri"/>
                        </a:rPr>
                        <a:t>Poznámka</a:t>
                      </a:r>
                      <a:endParaRPr lang="cs-CZ" sz="1800" b="0" strike="noStrike" spc="-1" dirty="0" err="1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35280">
                      <a:solidFill>
                        <a:srgbClr val="FFFFFF"/>
                      </a:solidFill>
                    </a:lnB>
                    <a:solidFill>
                      <a:srgbClr val="D4A0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Suprapubická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aspirace</a:t>
                      </a:r>
                      <a:endParaRPr lang="cs-CZ" sz="1800" b="0" strike="noStrike" spc="-1" dirty="0" err="1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3528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Jakákoliv</a:t>
                      </a:r>
                      <a:endParaRPr lang="cs-CZ" sz="1800" b="0" strike="noStrike" spc="-1" dirty="0" err="1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3528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Nejnižší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threshold, </a:t>
                      </a: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invazivní</a:t>
                      </a:r>
                      <a:endParaRPr lang="cs-CZ" sz="1800" b="0" strike="noStrike" spc="-1" dirty="0" err="1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3528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Katetrizace</a:t>
                      </a:r>
                      <a:endParaRPr lang="cs-CZ" sz="1800" b="0" strike="noStrike" spc="-1" dirty="0" err="1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≥ 10</a:t>
                      </a:r>
                      <a:r>
                        <a:rPr lang="en-US" sz="1800" b="0" strike="noStrike" spc="-1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-10⁴ 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(</a:t>
                      </a: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monokultura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)</a:t>
                      </a:r>
                      <a:endParaRPr lang="cs-CZ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Febrilní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kojenci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pod 4m - 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≥ 10</a:t>
                      </a:r>
                      <a:r>
                        <a:rPr lang="en-US" sz="1800" b="0" strike="noStrike" spc="-1" baseline="30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3 </a:t>
                      </a:r>
                      <a:endParaRPr lang="cs-CZ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Akagawa 2020: </a:t>
                      </a: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sens.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 100%, ≥ 10</a:t>
                      </a:r>
                      <a:r>
                        <a:rPr lang="en-US" sz="1800" b="0" strike="noStrike" spc="-1" baseline="300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5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 </a:t>
                      </a: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přehlédne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 40% UTI</a:t>
                      </a:r>
                      <a:endParaRPr lang="cs-CZ" sz="1800" b="0" strike="noStrike" spc="-1" dirty="0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Midstream clean catch</a:t>
                      </a:r>
                      <a:endParaRPr lang="cs-CZ" sz="1800" b="0" strike="noStrike" spc="-1" dirty="0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≥ 10</a:t>
                      </a:r>
                      <a:r>
                        <a:rPr lang="en-US" sz="1800" b="0" strike="noStrike" spc="-1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10⁴ (</a:t>
                      </a: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monokultura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)</a:t>
                      </a:r>
                      <a:endParaRPr lang="cs-CZ" sz="1800" b="0" strike="noStrike" spc="-1" dirty="0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Kontaminace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až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26% (vs. </a:t>
                      </a: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katetr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10%, PSA 1%)</a:t>
                      </a:r>
                      <a:endParaRPr lang="cs-CZ" sz="1800" b="0" strike="noStrike" spc="-1" dirty="0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Bag urine</a:t>
                      </a:r>
                      <a:endParaRPr lang="cs-CZ" sz="1800" b="0" strike="noStrike" spc="-1" dirty="0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0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Nedoporučeno</a:t>
                      </a: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pro diag.</a:t>
                      </a:r>
                      <a:endParaRPr lang="cs-CZ" sz="1800" b="0" strike="noStrike" spc="-1" dirty="0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Signifikantní - negativní výsledek nebo monokultura 10na7 + pyurie</a:t>
                      </a:r>
                      <a:endParaRPr lang="cs-CZ" sz="1800" b="0" strike="noStrike" spc="-1" dirty="0">
                        <a:latin typeface="Arial"/>
                      </a:endParaRPr>
                    </a:p>
                  </a:txBody>
                  <a:tcPr>
                    <a:lnL w="11520">
                      <a:solidFill>
                        <a:srgbClr val="FFFFFF"/>
                      </a:solidFill>
                    </a:lnL>
                    <a:lnR w="11520">
                      <a:solidFill>
                        <a:srgbClr val="FFFFFF"/>
                      </a:solidFill>
                    </a:lnR>
                    <a:lnT w="11520">
                      <a:solidFill>
                        <a:srgbClr val="FFFFFF"/>
                      </a:solidFill>
                    </a:lnT>
                    <a:lnB w="11520">
                      <a:solidFill>
                        <a:srgbClr val="FFFFFF"/>
                      </a:solidFill>
                    </a:lnB>
                    <a:solidFill>
                      <a:srgbClr val="F9F7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1" name="Rounded Rectangle 5"/>
          <p:cNvSpPr/>
          <p:nvPr/>
        </p:nvSpPr>
        <p:spPr>
          <a:xfrm>
            <a:off x="478800" y="782640"/>
            <a:ext cx="2648880" cy="547920"/>
          </a:xfrm>
          <a:prstGeom prst="roundRect">
            <a:avLst>
              <a:gd name="adj" fmla="val 16667"/>
            </a:avLst>
          </a:prstGeom>
          <a:solidFill>
            <a:srgbClr val="D4A04A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1600" b="1" strike="noStrike" spc="-1">
                <a:solidFill>
                  <a:srgbClr val="FFFFFF"/>
                </a:solidFill>
                <a:latin typeface="Arial"/>
                <a:ea typeface="DejaVu Sans"/>
              </a:rPr>
              <a:t>Kultivace moči</a:t>
            </a:r>
            <a:endParaRPr lang="cs-CZ" sz="1600" b="0" strike="noStrike" spc="-1">
              <a:latin typeface="Arial"/>
            </a:endParaRPr>
          </a:p>
        </p:txBody>
      </p:sp>
      <p:sp>
        <p:nvSpPr>
          <p:cNvPr id="192" name="TextBox 8"/>
          <p:cNvSpPr/>
          <p:nvPr/>
        </p:nvSpPr>
        <p:spPr>
          <a:xfrm>
            <a:off x="457200" y="6305760"/>
            <a:ext cx="10972080" cy="24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3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194" name="TextBox 10"/>
          <p:cNvSpPr/>
          <p:nvPr/>
        </p:nvSpPr>
        <p:spPr>
          <a:xfrm>
            <a:off x="669240" y="4983840"/>
            <a:ext cx="10657080" cy="515880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lIns="90000" tIns="45000" rIns="90000" bIns="45000" numCol="1" spc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Smíšená kultura → suspektní kontaminace.</a:t>
            </a:r>
            <a:endParaRPr lang="cs-CZ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601"/>
              </a:spcAft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Při nízkém počtu CFU/ml vždy korelace s metodou odběru, pyurií a klinikou.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195" name="TextBox 11"/>
          <p:cNvSpPr/>
          <p:nvPr/>
        </p:nvSpPr>
        <p:spPr>
          <a:xfrm>
            <a:off x="4335480" y="6336720"/>
            <a:ext cx="202644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 2026; Akagawa 2020.</a:t>
            </a:r>
            <a:endParaRPr lang="cs-CZ" sz="82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6" name="Table 8"/>
          <p:cNvGraphicFramePr/>
          <p:nvPr/>
        </p:nvGraphicFramePr>
        <p:xfrm>
          <a:off x="507600" y="1442520"/>
          <a:ext cx="11246760" cy="2696760"/>
        </p:xfrm>
        <a:graphic>
          <a:graphicData uri="http://schemas.openxmlformats.org/drawingml/2006/table">
            <a:tbl>
              <a:tblPr/>
              <a:tblGrid>
                <a:gridCol w="249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1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82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Pyurie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Bakteriurie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Symptomatické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>
                      <a:noFill/>
                    </a:lnB>
                    <a:solidFill>
                      <a:srgbClr val="D4A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Nesymptomatické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>
                      <a:noFill/>
                    </a:lnB>
                    <a:solidFill>
                      <a:srgbClr val="D4A0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+</a:t>
                      </a:r>
                      <a:endParaRPr lang="cs-CZ" sz="2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+</a:t>
                      </a:r>
                      <a:endParaRPr lang="cs-CZ" sz="2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UTI - léčit atb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8E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ABU - neléčit (protektivní kolonizace)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+</a:t>
                      </a:r>
                      <a:endParaRPr lang="cs-CZ" sz="2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-</a:t>
                      </a:r>
                      <a:endParaRPr lang="cs-CZ" sz="2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Další vyš. (USG,moč)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Hledat jinou příčinu (lithiáza, zánět, BBD/DV...)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-</a:t>
                      </a:r>
                      <a:endParaRPr lang="cs-CZ" sz="2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+</a:t>
                      </a:r>
                      <a:endParaRPr lang="cs-CZ" sz="2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9F7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UTI - léčit ABU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8E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ABU - neléčit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-</a:t>
                      </a:r>
                      <a:endParaRPr lang="cs-CZ" sz="2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2600" b="1" strike="noStrike" spc="-1">
                          <a:solidFill>
                            <a:srgbClr val="2C2A26"/>
                          </a:solidFill>
                          <a:latin typeface="Arial"/>
                        </a:rPr>
                        <a:t>-</a:t>
                      </a:r>
                      <a:endParaRPr lang="cs-CZ" sz="2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Bez UTI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>
                      <a:noFill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3E68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Bez UTI</a:t>
                      </a:r>
                      <a:endParaRPr lang="cs-CZ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>
                      <a:noFill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3E6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7" name="Rectangle 1"/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" name="TextBox 2"/>
          <p:cNvSpPr/>
          <p:nvPr/>
        </p:nvSpPr>
        <p:spPr>
          <a:xfrm>
            <a:off x="457200" y="502920"/>
            <a:ext cx="109720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800" b="1" strike="noStrike" spc="-1">
                <a:solidFill>
                  <a:srgbClr val="111111"/>
                </a:solidFill>
                <a:latin typeface="Arial"/>
                <a:ea typeface="DejaVu Sans"/>
              </a:rPr>
              <a:t>Vyhodnocení kompletního nálezu v moči</a:t>
            </a:r>
            <a:endParaRPr lang="cs-CZ" sz="2800" b="0" strike="noStrike" spc="-1">
              <a:latin typeface="Arial"/>
            </a:endParaRPr>
          </a:p>
        </p:txBody>
      </p:sp>
      <p:sp>
        <p:nvSpPr>
          <p:cNvPr id="199" name="TextBox 18"/>
          <p:cNvSpPr/>
          <p:nvPr/>
        </p:nvSpPr>
        <p:spPr>
          <a:xfrm>
            <a:off x="666360" y="5011560"/>
            <a:ext cx="10880640" cy="515880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2C2A26"/>
                </a:solidFill>
                <a:latin typeface="Arial"/>
                <a:ea typeface="DejaVu Sans"/>
              </a:rPr>
              <a:t>Pyurie bez bakteriurie → zvažte recentní ATB, lithiázu, obstrukci, zánět genitálu, atypické patogeny či jinou příčinu.</a:t>
            </a:r>
            <a:endParaRPr lang="cs-CZ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2C2A26"/>
                </a:solidFill>
                <a:latin typeface="Arial"/>
                <a:ea typeface="DejaVu Sans"/>
              </a:rPr>
              <a:t>ABU s pyurií → u dětí rutinně NEléčit.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00" name="TextBox 5"/>
          <p:cNvSpPr/>
          <p:nvPr/>
        </p:nvSpPr>
        <p:spPr>
          <a:xfrm>
            <a:off x="4420800" y="6432840"/>
            <a:ext cx="3047400" cy="52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01" name="Picture 9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202" name="TextBox 11"/>
          <p:cNvSpPr/>
          <p:nvPr/>
        </p:nvSpPr>
        <p:spPr>
          <a:xfrm>
            <a:off x="3931200" y="6336720"/>
            <a:ext cx="283536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 2026; NICE NG224 (2022); IDSA 2019.</a:t>
            </a:r>
            <a:endParaRPr lang="cs-CZ" sz="82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ectangle 1"/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4" name="TextBox 2"/>
          <p:cNvSpPr/>
          <p:nvPr/>
        </p:nvSpPr>
        <p:spPr>
          <a:xfrm>
            <a:off x="457200" y="502920"/>
            <a:ext cx="109720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111111"/>
                </a:solidFill>
                <a:latin typeface="Arial"/>
                <a:ea typeface="DejaVu Sans"/>
              </a:rPr>
              <a:t>Asymptomatická bakteriurie (ABU) – definice</a:t>
            </a:r>
            <a:endParaRPr lang="cs-CZ" sz="2800" b="0" strike="noStrike" spc="-1">
              <a:latin typeface="Arial"/>
            </a:endParaRPr>
          </a:p>
        </p:txBody>
      </p:sp>
      <p:pic>
        <p:nvPicPr>
          <p:cNvPr id="205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206" name="Rectangle 5"/>
          <p:cNvSpPr/>
          <p:nvPr/>
        </p:nvSpPr>
        <p:spPr>
          <a:xfrm>
            <a:off x="463320" y="1204920"/>
            <a:ext cx="11240280" cy="954720"/>
          </a:xfrm>
          <a:prstGeom prst="rect">
            <a:avLst/>
          </a:prstGeom>
          <a:solidFill>
            <a:srgbClr val="FAF9F3"/>
          </a:solidFill>
          <a:ln w="6350">
            <a:solidFill>
              <a:srgbClr val="D5CFC5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7" name="Rectangle 6"/>
          <p:cNvSpPr/>
          <p:nvPr/>
        </p:nvSpPr>
        <p:spPr>
          <a:xfrm>
            <a:off x="463320" y="1204920"/>
            <a:ext cx="76320" cy="954720"/>
          </a:xfrm>
          <a:prstGeom prst="rect">
            <a:avLst/>
          </a:prstGeom>
          <a:solidFill>
            <a:srgbClr val="D4A04A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8" name="TextBox 7"/>
          <p:cNvSpPr/>
          <p:nvPr/>
        </p:nvSpPr>
        <p:spPr>
          <a:xfrm>
            <a:off x="540000" y="1207440"/>
            <a:ext cx="10848600" cy="9526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Asymptomatická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bakteriurie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(ABU) je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charakterizována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přítomností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spc="-1" dirty="0" err="1">
                <a:solidFill>
                  <a:srgbClr val="2C2A26"/>
                </a:solidFill>
                <a:latin typeface="Arial"/>
                <a:ea typeface="DejaVu Sans"/>
              </a:rPr>
              <a:t>signifikantní</a:t>
            </a:r>
            <a:r>
              <a:rPr lang="en-US" sz="1400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spc="-1" dirty="0" err="1">
                <a:solidFill>
                  <a:srgbClr val="2C2A26"/>
                </a:solidFill>
                <a:latin typeface="Arial"/>
                <a:ea typeface="DejaVu Sans"/>
              </a:rPr>
              <a:t>bakterie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v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řádně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odebraném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vzorku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moči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při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absenci</a:t>
            </a:r>
            <a:endParaRPr lang="cs-CZ" sz="1400" b="0" strike="noStrike" spc="-1" dirty="0" err="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klinických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známek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symptomů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infekce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močových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cest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(u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žen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dva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vzorky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během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14dní). ​</a:t>
            </a:r>
            <a:endParaRPr lang="cs-CZ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Přítomnost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pyurie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sama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o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sobě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diagnózu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spc="-1" dirty="0">
                <a:solidFill>
                  <a:srgbClr val="2C2A26"/>
                </a:solidFill>
                <a:latin typeface="Arial"/>
                <a:ea typeface="DejaVu Sans"/>
              </a:rPr>
              <a:t>ABU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nevylučuje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. ​</a:t>
            </a:r>
            <a:endParaRPr lang="cs-CZ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U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dětí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dospívajících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se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asymptomatická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bakteriurie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rutinně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nescreeninguje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ani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neléčí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antibiotiky</a:t>
            </a:r>
            <a:r>
              <a:rPr lang="en-US" sz="14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​.</a:t>
            </a:r>
            <a:endParaRPr lang="cs-CZ" sz="1400" b="0" strike="noStrike" spc="-1" dirty="0">
              <a:latin typeface="Arial"/>
            </a:endParaRPr>
          </a:p>
        </p:txBody>
      </p:sp>
      <p:sp>
        <p:nvSpPr>
          <p:cNvPr id="209" name="TextBox 8"/>
          <p:cNvSpPr/>
          <p:nvPr/>
        </p:nvSpPr>
        <p:spPr>
          <a:xfrm>
            <a:off x="457200" y="2286000"/>
            <a:ext cx="54856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111111"/>
                </a:solidFill>
                <a:latin typeface="Arial"/>
                <a:ea typeface="DejaVu Sans"/>
              </a:rPr>
              <a:t>Epidemiologie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210" name="TextBox 9"/>
          <p:cNvSpPr/>
          <p:nvPr/>
        </p:nvSpPr>
        <p:spPr>
          <a:xfrm>
            <a:off x="457200" y="2925360"/>
            <a:ext cx="5485680" cy="9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Prevalence závisí na populaci; u dětí není indikováno rutinní screeningové vyhledávání ABU.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Častější je u některých rizikových skupin, např. neurogenního měchýře na ČIK/ČIAK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11" name="TextBox 10"/>
          <p:cNvSpPr/>
          <p:nvPr/>
        </p:nvSpPr>
        <p:spPr>
          <a:xfrm>
            <a:off x="6217920" y="2286000"/>
            <a:ext cx="54856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111111"/>
                </a:solidFill>
                <a:latin typeface="Arial"/>
                <a:ea typeface="DejaVu Sans"/>
              </a:rPr>
              <a:t>IDSA 2019 – klíčové doporučení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212" name="Rounded Rectangle 11"/>
          <p:cNvSpPr/>
          <p:nvPr/>
        </p:nvSpPr>
        <p:spPr>
          <a:xfrm>
            <a:off x="6217920" y="2834640"/>
            <a:ext cx="5485680" cy="1462320"/>
          </a:xfrm>
          <a:prstGeom prst="roundRect">
            <a:avLst>
              <a:gd name="adj" fmla="val 16667"/>
            </a:avLst>
          </a:prstGeom>
          <a:solidFill>
            <a:srgbClr val="FAF9F3"/>
          </a:solidFill>
          <a:ln w="254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182880" tIns="137160" rIns="18288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C0392B"/>
                </a:solidFill>
                <a:latin typeface="Arial"/>
                <a:ea typeface="DejaVu Sans"/>
              </a:rPr>
              <a:t>STRONG doporučení – LOW-quality evidence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C0392B"/>
                </a:solidFill>
                <a:latin typeface="Arial"/>
                <a:ea typeface="DejaVu Sans"/>
              </a:rPr>
              <a:t>Děti rutinně NESCREENOVAT a NELÉČIT.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C0392B"/>
                </a:solidFill>
                <a:latin typeface="Arial"/>
                <a:ea typeface="DejaVu Sans"/>
              </a:rPr>
              <a:t>Antibiotika nezabraňují symptomatické UTI a podporují selekci rezistence.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13" name="TextBox 12"/>
          <p:cNvSpPr/>
          <p:nvPr/>
        </p:nvSpPr>
        <p:spPr>
          <a:xfrm>
            <a:off x="457200" y="4389120"/>
            <a:ext cx="10972080" cy="34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700" b="1" strike="noStrike" spc="-1">
                <a:solidFill>
                  <a:srgbClr val="D39D45"/>
                </a:solidFill>
                <a:latin typeface="Arial"/>
                <a:ea typeface="DejaVu Sans"/>
              </a:rPr>
              <a:t>Výjimky – kdy ABU léčit</a:t>
            </a:r>
            <a:endParaRPr lang="cs-CZ" sz="1700" b="0" strike="noStrike" spc="-1">
              <a:latin typeface="Arial"/>
            </a:endParaRPr>
          </a:p>
        </p:txBody>
      </p:sp>
      <p:sp>
        <p:nvSpPr>
          <p:cNvPr id="214" name="TextBox 13"/>
          <p:cNvSpPr/>
          <p:nvPr/>
        </p:nvSpPr>
        <p:spPr>
          <a:xfrm>
            <a:off x="457200" y="4937760"/>
            <a:ext cx="1124640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2C2A26"/>
                </a:solidFill>
                <a:latin typeface="Arial"/>
                <a:ea typeface="DejaVu Sans"/>
              </a:rPr>
              <a:t>• gravidita (relevantní u adolescentek)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en-US" sz="1400" b="0" strike="noStrike" spc="-1">
                <a:solidFill>
                  <a:srgbClr val="2C2A26"/>
                </a:solidFill>
                <a:latin typeface="Arial"/>
                <a:ea typeface="DejaVu Sans"/>
              </a:rPr>
              <a:t>• před vybraným invazivním urologickým výkonem s traumatizací sliznice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15" name="TextBox 15"/>
          <p:cNvSpPr/>
          <p:nvPr/>
        </p:nvSpPr>
        <p:spPr>
          <a:xfrm>
            <a:off x="3914280" y="6336720"/>
            <a:ext cx="286920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Nicolle et al. Clin Infect Dis. 2019; EAU/ESPU 2026.</a:t>
            </a:r>
            <a:endParaRPr lang="cs-CZ" sz="82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ctangle 1"/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7" name="TextBox 2"/>
          <p:cNvSpPr/>
          <p:nvPr/>
        </p:nvSpPr>
        <p:spPr>
          <a:xfrm>
            <a:off x="457200" y="502920"/>
            <a:ext cx="109720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111111"/>
                </a:solidFill>
                <a:latin typeface="Arial"/>
                <a:ea typeface="DejaVu Sans"/>
              </a:rPr>
              <a:t>ABU – decision tree</a:t>
            </a:r>
            <a:endParaRPr lang="cs-CZ" sz="2800" b="0" strike="noStrike" spc="-1">
              <a:latin typeface="Arial"/>
            </a:endParaRPr>
          </a:p>
        </p:txBody>
      </p:sp>
      <p:pic>
        <p:nvPicPr>
          <p:cNvPr id="218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219" name="Rounded Rectangle 5"/>
          <p:cNvSpPr/>
          <p:nvPr/>
        </p:nvSpPr>
        <p:spPr>
          <a:xfrm>
            <a:off x="4389120" y="1097280"/>
            <a:ext cx="3382560" cy="639360"/>
          </a:xfrm>
          <a:prstGeom prst="roundRect">
            <a:avLst>
              <a:gd name="adj" fmla="val 16667"/>
            </a:avLst>
          </a:prstGeom>
          <a:solidFill>
            <a:srgbClr val="D4A04A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/>
            <a:r>
              <a:rPr lang="en-US" sz="1300" b="1" strike="noStrike" spc="-1" dirty="0">
                <a:solidFill>
                  <a:srgbClr val="FFFFFF"/>
                </a:solidFill>
                <a:latin typeface="Arial"/>
                <a:ea typeface="DejaVu Sans"/>
              </a:rPr>
              <a:t>Nález </a:t>
            </a:r>
            <a:r>
              <a:rPr lang="en-US" sz="1300" b="1" spc="-1" dirty="0" err="1">
                <a:solidFill>
                  <a:srgbClr val="FFFFFF"/>
                </a:solidFill>
                <a:latin typeface="Arial"/>
                <a:ea typeface="DejaVu Sans"/>
              </a:rPr>
              <a:t>signifikantní</a:t>
            </a:r>
            <a:r>
              <a:rPr lang="en-US" sz="1300" b="1" spc="-1" dirty="0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lang="en-US" sz="1300" b="1" strike="noStrike" spc="-1" dirty="0" err="1">
                <a:solidFill>
                  <a:srgbClr val="FFFFFF"/>
                </a:solidFill>
                <a:latin typeface="Arial"/>
                <a:ea typeface="DejaVu Sans"/>
              </a:rPr>
              <a:t>bakteriurie</a:t>
            </a:r>
            <a:endParaRPr lang="cs-CZ" sz="1300" strike="noStrike" dirty="0" err="1"/>
          </a:p>
        </p:txBody>
      </p:sp>
      <p:cxnSp>
        <p:nvCxnSpPr>
          <p:cNvPr id="220" name="Connector 6"/>
          <p:cNvCxnSpPr/>
          <p:nvPr/>
        </p:nvCxnSpPr>
        <p:spPr>
          <a:xfrm flipV="1">
            <a:off x="6035040" y="1737360"/>
            <a:ext cx="720" cy="92160"/>
          </a:xfrm>
          <a:prstGeom prst="bentConnector2">
            <a:avLst/>
          </a:prstGeom>
          <a:ln w="0">
            <a:solidFill>
              <a:srgbClr val="D4A04A"/>
            </a:solidFill>
            <a:tailEnd type="triangle" w="med" len="med"/>
          </a:ln>
        </p:spPr>
      </p:cxnSp>
      <p:sp>
        <p:nvSpPr>
          <p:cNvPr id="221" name="Diamond 7"/>
          <p:cNvSpPr/>
          <p:nvPr/>
        </p:nvSpPr>
        <p:spPr>
          <a:xfrm>
            <a:off x="4389120" y="1828800"/>
            <a:ext cx="3382560" cy="1005120"/>
          </a:xfrm>
          <a:prstGeom prst="diamond">
            <a:avLst/>
          </a:prstGeom>
          <a:solidFill>
            <a:srgbClr val="E8CC8A"/>
          </a:solidFill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8360" rIns="90000" bIns="183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1" strike="noStrike" spc="-1">
                <a:solidFill>
                  <a:srgbClr val="111111"/>
                </a:solidFill>
                <a:latin typeface="Arial"/>
                <a:ea typeface="DejaVu Sans"/>
              </a:rPr>
              <a:t>Symptomy UTI?</a:t>
            </a:r>
            <a:br>
              <a:rPr sz="1100"/>
            </a:br>
            <a:r>
              <a:rPr lang="en-US" sz="1100" b="1" strike="noStrike" spc="-1">
                <a:solidFill>
                  <a:srgbClr val="111111"/>
                </a:solidFill>
                <a:latin typeface="Arial"/>
                <a:ea typeface="DejaVu Sans"/>
              </a:rPr>
              <a:t>(horečka, dysurie,</a:t>
            </a:r>
            <a:br>
              <a:rPr sz="1100"/>
            </a:br>
            <a:r>
              <a:rPr lang="en-US" sz="1100" b="1" strike="noStrike" spc="-1">
                <a:solidFill>
                  <a:srgbClr val="111111"/>
                </a:solidFill>
                <a:latin typeface="Arial"/>
                <a:ea typeface="DejaVu Sans"/>
              </a:rPr>
              <a:t>polakisurie, bolest)</a:t>
            </a:r>
            <a:endParaRPr lang="cs-CZ" sz="1100" b="0" strike="noStrike" spc="-1">
              <a:latin typeface="Arial"/>
            </a:endParaRPr>
          </a:p>
        </p:txBody>
      </p:sp>
      <p:cxnSp>
        <p:nvCxnSpPr>
          <p:cNvPr id="222" name="Connector 8"/>
          <p:cNvCxnSpPr/>
          <p:nvPr/>
        </p:nvCxnSpPr>
        <p:spPr>
          <a:xfrm rot="10800000" flipV="1">
            <a:off x="1645560" y="2377080"/>
            <a:ext cx="2743920" cy="640800"/>
          </a:xfrm>
          <a:prstGeom prst="bentConnector2">
            <a:avLst/>
          </a:prstGeom>
          <a:ln w="0">
            <a:solidFill>
              <a:srgbClr val="D4A04A"/>
            </a:solidFill>
            <a:tailEnd type="triangle" w="med" len="med"/>
          </a:ln>
        </p:spPr>
      </p:cxnSp>
      <p:sp>
        <p:nvSpPr>
          <p:cNvPr id="223" name="TextBox 9"/>
          <p:cNvSpPr/>
          <p:nvPr/>
        </p:nvSpPr>
        <p:spPr>
          <a:xfrm>
            <a:off x="2286000" y="2468880"/>
            <a:ext cx="913680" cy="25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100" b="1" strike="noStrike" spc="-1">
                <a:solidFill>
                  <a:srgbClr val="C0392B"/>
                </a:solidFill>
                <a:latin typeface="Arial"/>
                <a:ea typeface="DejaVu Sans"/>
              </a:rPr>
              <a:t>ANO</a:t>
            </a:r>
            <a:endParaRPr lang="cs-CZ" sz="1100" b="0" strike="noStrike" spc="-1">
              <a:latin typeface="Arial"/>
            </a:endParaRPr>
          </a:p>
        </p:txBody>
      </p:sp>
      <p:sp>
        <p:nvSpPr>
          <p:cNvPr id="224" name="Rounded Rectangle 10"/>
          <p:cNvSpPr/>
          <p:nvPr/>
        </p:nvSpPr>
        <p:spPr>
          <a:xfrm>
            <a:off x="274320" y="3108960"/>
            <a:ext cx="2742480" cy="822240"/>
          </a:xfrm>
          <a:prstGeom prst="roundRect">
            <a:avLst>
              <a:gd name="adj" fmla="val 16667"/>
            </a:avLst>
          </a:prstGeom>
          <a:solidFill>
            <a:srgbClr val="FD9BED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strike="noStrike" spc="-1">
                <a:solidFill>
                  <a:srgbClr val="2C2A26"/>
                </a:solidFill>
                <a:latin typeface="Arial"/>
                <a:ea typeface="DejaVu Sans"/>
              </a:rPr>
              <a:t>Léčit jako</a:t>
            </a:r>
            <a:br>
              <a:rPr sz="1200"/>
            </a:br>
            <a:r>
              <a:rPr lang="en-US" sz="1200" b="1" strike="noStrike" spc="-1">
                <a:solidFill>
                  <a:srgbClr val="2C2A26"/>
                </a:solidFill>
                <a:latin typeface="Arial"/>
                <a:ea typeface="DejaVu Sans"/>
              </a:rPr>
              <a:t>symptomatickou UTI</a:t>
            </a:r>
            <a:br>
              <a:rPr sz="1200"/>
            </a:br>
            <a:r>
              <a:rPr lang="en-US" sz="1200" b="1" strike="noStrike" spc="-1">
                <a:solidFill>
                  <a:srgbClr val="2C2A26"/>
                </a:solidFill>
                <a:latin typeface="Arial"/>
                <a:ea typeface="DejaVu Sans"/>
              </a:rPr>
              <a:t>(empirická ATB)</a:t>
            </a:r>
            <a:endParaRPr lang="cs-CZ" sz="1200" b="0" strike="noStrike" spc="-1">
              <a:latin typeface="Arial"/>
            </a:endParaRPr>
          </a:p>
        </p:txBody>
      </p:sp>
      <p:cxnSp>
        <p:nvCxnSpPr>
          <p:cNvPr id="225" name="Connector 11"/>
          <p:cNvCxnSpPr/>
          <p:nvPr/>
        </p:nvCxnSpPr>
        <p:spPr>
          <a:xfrm flipV="1">
            <a:off x="7772400" y="2377440"/>
            <a:ext cx="720" cy="366480"/>
          </a:xfrm>
          <a:prstGeom prst="bentConnector2">
            <a:avLst/>
          </a:prstGeom>
          <a:ln w="0">
            <a:solidFill>
              <a:srgbClr val="D4A04A"/>
            </a:solidFill>
            <a:tailEnd type="triangle" w="med" len="med"/>
          </a:ln>
        </p:spPr>
      </p:cxnSp>
      <p:sp>
        <p:nvSpPr>
          <p:cNvPr id="226" name="TextBox 12"/>
          <p:cNvSpPr/>
          <p:nvPr/>
        </p:nvSpPr>
        <p:spPr>
          <a:xfrm>
            <a:off x="7548480" y="2427840"/>
            <a:ext cx="1370880" cy="25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100" b="1" strike="noStrike" spc="-1">
                <a:solidFill>
                  <a:srgbClr val="75A025"/>
                </a:solidFill>
                <a:latin typeface="Arial"/>
                <a:ea typeface="DejaVu Sans"/>
              </a:rPr>
              <a:t>NE -&gt; ABU</a:t>
            </a:r>
            <a:endParaRPr lang="cs-CZ" sz="1100" b="0" strike="noStrike" spc="-1">
              <a:latin typeface="Arial"/>
            </a:endParaRPr>
          </a:p>
        </p:txBody>
      </p:sp>
      <p:sp>
        <p:nvSpPr>
          <p:cNvPr id="227" name="Diamond 13"/>
          <p:cNvSpPr/>
          <p:nvPr/>
        </p:nvSpPr>
        <p:spPr>
          <a:xfrm>
            <a:off x="6583680" y="2834640"/>
            <a:ext cx="2376720" cy="730800"/>
          </a:xfrm>
          <a:prstGeom prst="diamond">
            <a:avLst/>
          </a:prstGeom>
          <a:solidFill>
            <a:srgbClr val="E8CC8A"/>
          </a:solidFill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8360" rIns="90000" bIns="1836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50" b="1" strike="noStrike" spc="-1">
                <a:solidFill>
                  <a:srgbClr val="111111"/>
                </a:solidFill>
                <a:latin typeface="Arial"/>
                <a:ea typeface="DejaVu Sans"/>
              </a:rPr>
              <a:t>    Gravidita?</a:t>
            </a:r>
            <a:endParaRPr lang="cs-CZ" sz="1150" b="0" strike="noStrike" spc="-1">
              <a:latin typeface="Arial"/>
            </a:endParaRPr>
          </a:p>
        </p:txBody>
      </p:sp>
      <p:cxnSp>
        <p:nvCxnSpPr>
          <p:cNvPr id="228" name="Connector 14"/>
          <p:cNvCxnSpPr/>
          <p:nvPr/>
        </p:nvCxnSpPr>
        <p:spPr>
          <a:xfrm rot="10800000" flipV="1">
            <a:off x="4114440" y="3200040"/>
            <a:ext cx="2469600" cy="457920"/>
          </a:xfrm>
          <a:prstGeom prst="bentConnector2">
            <a:avLst/>
          </a:prstGeom>
          <a:ln w="0">
            <a:solidFill>
              <a:srgbClr val="D4A04A"/>
            </a:solidFill>
            <a:tailEnd type="triangle" w="med" len="med"/>
          </a:ln>
        </p:spPr>
      </p:cxnSp>
      <p:sp>
        <p:nvSpPr>
          <p:cNvPr id="229" name="TextBox 15"/>
          <p:cNvSpPr/>
          <p:nvPr/>
        </p:nvSpPr>
        <p:spPr>
          <a:xfrm>
            <a:off x="4572000" y="3291840"/>
            <a:ext cx="913680" cy="24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strike="noStrike" spc="-1">
                <a:solidFill>
                  <a:srgbClr val="C0392B"/>
                </a:solidFill>
                <a:latin typeface="Arial"/>
                <a:ea typeface="DejaVu Sans"/>
              </a:rPr>
              <a:t>ANO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230" name="Rounded Rectangle 16"/>
          <p:cNvSpPr/>
          <p:nvPr/>
        </p:nvSpPr>
        <p:spPr>
          <a:xfrm>
            <a:off x="3060000" y="3780000"/>
            <a:ext cx="2559600" cy="639360"/>
          </a:xfrm>
          <a:prstGeom prst="roundRect">
            <a:avLst>
              <a:gd name="adj" fmla="val 16667"/>
            </a:avLst>
          </a:prstGeom>
          <a:solidFill>
            <a:srgbClr val="FF9400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Arial"/>
                <a:ea typeface="DejaVu Sans"/>
              </a:rPr>
              <a:t>Screenovat + léčit</a:t>
            </a:r>
            <a:br>
              <a:rPr sz="1100"/>
            </a:br>
            <a:r>
              <a:rPr lang="en-US" sz="1100" b="1" strike="noStrike" spc="-1">
                <a:solidFill>
                  <a:srgbClr val="FFFFFF"/>
                </a:solidFill>
                <a:latin typeface="Arial"/>
                <a:ea typeface="DejaVu Sans"/>
              </a:rPr>
              <a:t>4–7 dní ATB</a:t>
            </a:r>
            <a:endParaRPr lang="cs-CZ" sz="1100" b="0" strike="noStrike" spc="-1">
              <a:latin typeface="Arial"/>
            </a:endParaRPr>
          </a:p>
        </p:txBody>
      </p:sp>
      <p:cxnSp>
        <p:nvCxnSpPr>
          <p:cNvPr id="231" name="Connector 17"/>
          <p:cNvCxnSpPr/>
          <p:nvPr/>
        </p:nvCxnSpPr>
        <p:spPr>
          <a:xfrm flipV="1">
            <a:off x="8961120" y="3200400"/>
            <a:ext cx="720" cy="366480"/>
          </a:xfrm>
          <a:prstGeom prst="bentConnector2">
            <a:avLst/>
          </a:prstGeom>
          <a:ln w="0">
            <a:solidFill>
              <a:srgbClr val="D4A04A"/>
            </a:solidFill>
            <a:tailEnd type="triangle" w="med" len="med"/>
          </a:ln>
        </p:spPr>
      </p:cxnSp>
      <p:sp>
        <p:nvSpPr>
          <p:cNvPr id="232" name="Diamond 18"/>
          <p:cNvSpPr/>
          <p:nvPr/>
        </p:nvSpPr>
        <p:spPr>
          <a:xfrm>
            <a:off x="7772400" y="3566160"/>
            <a:ext cx="2376720" cy="822240"/>
          </a:xfrm>
          <a:prstGeom prst="diamond">
            <a:avLst/>
          </a:prstGeom>
          <a:solidFill>
            <a:srgbClr val="E8CC8A"/>
          </a:solidFill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8360" rIns="90000" bIns="183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strike="noStrike" spc="-1">
                <a:solidFill>
                  <a:srgbClr val="111111"/>
                </a:solidFill>
                <a:latin typeface="Arial"/>
                <a:ea typeface="DejaVu Sans"/>
              </a:rPr>
              <a:t>Před invazivním</a:t>
            </a:r>
            <a:br>
              <a:rPr sz="1000"/>
            </a:br>
            <a:r>
              <a:rPr lang="en-US" sz="1000" b="1" strike="noStrike" spc="-1">
                <a:solidFill>
                  <a:srgbClr val="111111"/>
                </a:solidFill>
                <a:latin typeface="Arial"/>
                <a:ea typeface="DejaVu Sans"/>
              </a:rPr>
              <a:t>urologickým výkonem?</a:t>
            </a:r>
            <a:endParaRPr lang="cs-CZ" sz="1000" b="0" strike="noStrike" spc="-1">
              <a:latin typeface="Arial"/>
            </a:endParaRPr>
          </a:p>
        </p:txBody>
      </p:sp>
      <p:cxnSp>
        <p:nvCxnSpPr>
          <p:cNvPr id="233" name="Connector 19"/>
          <p:cNvCxnSpPr/>
          <p:nvPr/>
        </p:nvCxnSpPr>
        <p:spPr>
          <a:xfrm rot="10800000" flipV="1">
            <a:off x="5943240" y="4388760"/>
            <a:ext cx="1829520" cy="366480"/>
          </a:xfrm>
          <a:prstGeom prst="bentConnector2">
            <a:avLst/>
          </a:prstGeom>
          <a:ln w="0">
            <a:solidFill>
              <a:srgbClr val="D4A04A"/>
            </a:solidFill>
            <a:tailEnd type="triangle" w="med" len="med"/>
          </a:ln>
        </p:spPr>
      </p:cxnSp>
      <p:sp>
        <p:nvSpPr>
          <p:cNvPr id="234" name="TextBox 20"/>
          <p:cNvSpPr/>
          <p:nvPr/>
        </p:nvSpPr>
        <p:spPr>
          <a:xfrm>
            <a:off x="6217920" y="4480560"/>
            <a:ext cx="913680" cy="24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strike="noStrike" spc="-1">
                <a:solidFill>
                  <a:srgbClr val="C0392B"/>
                </a:solidFill>
                <a:latin typeface="Arial"/>
                <a:ea typeface="DejaVu Sans"/>
              </a:rPr>
              <a:t>ANO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235" name="Rounded Rectangle 21"/>
          <p:cNvSpPr/>
          <p:nvPr/>
        </p:nvSpPr>
        <p:spPr>
          <a:xfrm>
            <a:off x="4389120" y="4846320"/>
            <a:ext cx="2285280" cy="547920"/>
          </a:xfrm>
          <a:prstGeom prst="roundRect">
            <a:avLst>
              <a:gd name="adj" fmla="val 16667"/>
            </a:avLst>
          </a:prstGeom>
          <a:solidFill>
            <a:srgbClr val="FF9400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Arial"/>
                <a:ea typeface="DejaVu Sans"/>
              </a:rPr>
              <a:t>Screenovat + léčit</a:t>
            </a:r>
            <a:endParaRPr lang="cs-CZ" sz="1100" b="0" strike="noStrike" spc="-1">
              <a:latin typeface="Arial"/>
            </a:endParaRPr>
          </a:p>
        </p:txBody>
      </p:sp>
      <p:cxnSp>
        <p:nvCxnSpPr>
          <p:cNvPr id="236" name="Connector 22"/>
          <p:cNvCxnSpPr/>
          <p:nvPr/>
        </p:nvCxnSpPr>
        <p:spPr>
          <a:xfrm>
            <a:off x="10135800" y="3981600"/>
            <a:ext cx="2520" cy="503640"/>
          </a:xfrm>
          <a:prstGeom prst="bentConnector2">
            <a:avLst/>
          </a:prstGeom>
          <a:ln w="0">
            <a:solidFill>
              <a:srgbClr val="D4A04A"/>
            </a:solidFill>
            <a:tailEnd type="triangle" w="med" len="med"/>
          </a:ln>
        </p:spPr>
      </p:cxnSp>
      <p:sp>
        <p:nvSpPr>
          <p:cNvPr id="237" name="TextBox 23"/>
          <p:cNvSpPr/>
          <p:nvPr/>
        </p:nvSpPr>
        <p:spPr>
          <a:xfrm>
            <a:off x="10138320" y="4142160"/>
            <a:ext cx="545400" cy="24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strike="noStrike" spc="-1">
                <a:solidFill>
                  <a:srgbClr val="75A025"/>
                </a:solidFill>
                <a:latin typeface="Arial"/>
                <a:ea typeface="DejaVu Sans"/>
              </a:rPr>
              <a:t>NE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238" name="Diamond 24"/>
          <p:cNvSpPr/>
          <p:nvPr/>
        </p:nvSpPr>
        <p:spPr>
          <a:xfrm>
            <a:off x="9326880" y="4480560"/>
            <a:ext cx="2559600" cy="822240"/>
          </a:xfrm>
          <a:prstGeom prst="diamond">
            <a:avLst/>
          </a:prstGeom>
          <a:solidFill>
            <a:srgbClr val="E8CC8A"/>
          </a:solidFill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8360" rIns="90000" bIns="1836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strike="noStrike" spc="-1">
                <a:solidFill>
                  <a:srgbClr val="111111"/>
                </a:solidFill>
                <a:latin typeface="Arial"/>
                <a:ea typeface="DejaVu Sans"/>
              </a:rPr>
              <a:t>Neurogenní měchýř</a:t>
            </a:r>
            <a:br>
              <a:rPr sz="1000"/>
            </a:br>
            <a:r>
              <a:rPr lang="en-US" sz="1000" b="1" strike="noStrike" spc="-1">
                <a:solidFill>
                  <a:srgbClr val="111111"/>
                </a:solidFill>
                <a:latin typeface="Arial"/>
                <a:ea typeface="DejaVu Sans"/>
              </a:rPr>
              <a:t>na ČIK?</a:t>
            </a:r>
            <a:endParaRPr lang="cs-CZ" sz="1000" b="0" strike="noStrike" spc="-1">
              <a:latin typeface="Arial"/>
            </a:endParaRPr>
          </a:p>
        </p:txBody>
      </p:sp>
      <p:cxnSp>
        <p:nvCxnSpPr>
          <p:cNvPr id="239" name="Connector 25"/>
          <p:cNvCxnSpPr/>
          <p:nvPr/>
        </p:nvCxnSpPr>
        <p:spPr>
          <a:xfrm rot="10800000" flipV="1">
            <a:off x="7772040" y="5303160"/>
            <a:ext cx="1555200" cy="275040"/>
          </a:xfrm>
          <a:prstGeom prst="bentConnector2">
            <a:avLst/>
          </a:prstGeom>
          <a:ln w="0">
            <a:solidFill>
              <a:srgbClr val="D4A04A"/>
            </a:solidFill>
            <a:tailEnd type="triangle" w="med" len="med"/>
          </a:ln>
        </p:spPr>
      </p:cxnSp>
      <p:sp>
        <p:nvSpPr>
          <p:cNvPr id="240" name="TextBox 26"/>
          <p:cNvSpPr/>
          <p:nvPr/>
        </p:nvSpPr>
        <p:spPr>
          <a:xfrm>
            <a:off x="7772400" y="5303520"/>
            <a:ext cx="913680" cy="24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strike="noStrike" spc="-1">
                <a:solidFill>
                  <a:srgbClr val="75A025"/>
                </a:solidFill>
                <a:latin typeface="Arial"/>
                <a:ea typeface="DejaVu Sans"/>
              </a:rPr>
              <a:t>ANO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241" name="Rounded Rectangle 29"/>
          <p:cNvSpPr/>
          <p:nvPr/>
        </p:nvSpPr>
        <p:spPr>
          <a:xfrm>
            <a:off x="6400800" y="5577840"/>
            <a:ext cx="4114080" cy="730800"/>
          </a:xfrm>
          <a:prstGeom prst="roundRect">
            <a:avLst>
              <a:gd name="adj" fmla="val 16667"/>
            </a:avLst>
          </a:prstGeom>
          <a:solidFill>
            <a:srgbClr val="75A025"/>
          </a:solidFill>
          <a:ln w="1270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1" strike="noStrike" spc="-1">
                <a:solidFill>
                  <a:srgbClr val="FFFFFF"/>
                </a:solidFill>
                <a:latin typeface="Arial"/>
                <a:ea typeface="DejaVu Sans"/>
              </a:rPr>
              <a:t>NEscreenovat</a:t>
            </a:r>
            <a:br>
              <a:rPr sz="1100"/>
            </a:br>
            <a:r>
              <a:rPr lang="en-US" sz="1100" b="1" strike="noStrike" spc="-1">
                <a:solidFill>
                  <a:srgbClr val="FFFFFF"/>
                </a:solidFill>
                <a:latin typeface="Arial"/>
                <a:ea typeface="DejaVu Sans"/>
              </a:rPr>
              <a:t>NEléčit ABU</a:t>
            </a:r>
            <a:br>
              <a:rPr sz="1100"/>
            </a:br>
            <a:r>
              <a:rPr lang="en-US" sz="1100" b="1" strike="noStrike" spc="-1">
                <a:solidFill>
                  <a:srgbClr val="FFFFFF"/>
                </a:solidFill>
                <a:latin typeface="Arial"/>
                <a:ea typeface="DejaVu Sans"/>
              </a:rPr>
              <a:t>(IDSA strong rec)</a:t>
            </a:r>
            <a:br>
              <a:rPr sz="1100"/>
            </a:br>
            <a:r>
              <a:rPr lang="en-US" sz="1100" b="1" strike="noStrike" spc="-1">
                <a:solidFill>
                  <a:srgbClr val="FFFFFF"/>
                </a:solidFill>
                <a:latin typeface="Arial"/>
                <a:ea typeface="DejaVu Sans"/>
              </a:rPr>
              <a:t>Edukace: ABU ≠ UTI</a:t>
            </a:r>
            <a:endParaRPr lang="cs-CZ" sz="1100" b="0" strike="noStrike" spc="-1">
              <a:latin typeface="Arial"/>
            </a:endParaRPr>
          </a:p>
        </p:txBody>
      </p:sp>
      <p:sp>
        <p:nvSpPr>
          <p:cNvPr id="242" name="TextBox 30"/>
          <p:cNvSpPr/>
          <p:nvPr/>
        </p:nvSpPr>
        <p:spPr>
          <a:xfrm>
            <a:off x="457200" y="6332400"/>
            <a:ext cx="10972080" cy="22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" name="TextovéPole 27"/>
          <p:cNvSpPr/>
          <p:nvPr/>
        </p:nvSpPr>
        <p:spPr>
          <a:xfrm>
            <a:off x="8965440" y="3285000"/>
            <a:ext cx="534600" cy="24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lIns="90000" tIns="45000" rIns="90000" bIns="45000" numCol="1" spc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75A025"/>
                </a:solidFill>
                <a:latin typeface="Arial"/>
                <a:ea typeface="DejaVu Sans"/>
              </a:rPr>
              <a:t>NE</a:t>
            </a:r>
            <a:r>
              <a:rPr lang="en-US" sz="1000" b="0" strike="noStrike" spc="-1">
                <a:solidFill>
                  <a:srgbClr val="000000"/>
                </a:solidFill>
                <a:latin typeface="Arial"/>
                <a:ea typeface="Arial"/>
              </a:rPr>
              <a:t>​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244" name="TextBox 31"/>
          <p:cNvSpPr/>
          <p:nvPr/>
        </p:nvSpPr>
        <p:spPr>
          <a:xfrm>
            <a:off x="3816000" y="6336720"/>
            <a:ext cx="306576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IDSA 2019; EAU/ESPU 2026. ASB u dětí rutinně neléčit.</a:t>
            </a:r>
            <a:endParaRPr lang="cs-CZ" sz="82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Picture 4" descr="vfn_logo.png"/>
          <p:cNvPicPr/>
          <p:nvPr/>
        </p:nvPicPr>
        <p:blipFill>
          <a:blip r:embed="rId2"/>
          <a:stretch/>
        </p:blipFill>
        <p:spPr>
          <a:xfrm>
            <a:off x="10451520" y="636480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246" name="TextBox 5"/>
          <p:cNvSpPr/>
          <p:nvPr/>
        </p:nvSpPr>
        <p:spPr>
          <a:xfrm>
            <a:off x="360000" y="502920"/>
            <a:ext cx="10311120" cy="4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000000"/>
                </a:solidFill>
                <a:latin typeface="Arial"/>
                <a:ea typeface="DejaVu Sans"/>
              </a:rPr>
              <a:t>Imaging po febrilní IMC – selektivní, rizikově orientovaný přístup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247" name="Rectangle 6"/>
          <p:cNvSpPr/>
          <p:nvPr/>
        </p:nvSpPr>
        <p:spPr>
          <a:xfrm>
            <a:off x="594360" y="1095840"/>
            <a:ext cx="3382560" cy="115452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8" name="TextBox 7"/>
          <p:cNvSpPr/>
          <p:nvPr/>
        </p:nvSpPr>
        <p:spPr>
          <a:xfrm>
            <a:off x="777240" y="1095840"/>
            <a:ext cx="3016800" cy="11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1. UZ ledvin + měchýře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• po fUTI; do 24 h u kojenců / akutně nemocných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• u toaletně trénovaných před + po mikci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49" name="Rectangle 8"/>
          <p:cNvSpPr/>
          <p:nvPr/>
        </p:nvSpPr>
        <p:spPr>
          <a:xfrm>
            <a:off x="4357080" y="1080000"/>
            <a:ext cx="3382560" cy="113724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0" name="TextBox 9"/>
          <p:cNvSpPr/>
          <p:nvPr/>
        </p:nvSpPr>
        <p:spPr>
          <a:xfrm>
            <a:off x="4572000" y="1080720"/>
            <a:ext cx="3016800" cy="9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2. MCUG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• první fUTI &lt;12 měs.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• recidivující fUTI / atypická UTI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• abnormalita UZ nebo DMSA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51" name="Rectangle 10"/>
          <p:cNvSpPr/>
          <p:nvPr/>
        </p:nvSpPr>
        <p:spPr>
          <a:xfrm>
            <a:off x="8137080" y="1080000"/>
            <a:ext cx="3382560" cy="113724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2" name="TextBox 11"/>
          <p:cNvSpPr/>
          <p:nvPr/>
        </p:nvSpPr>
        <p:spPr>
          <a:xfrm>
            <a:off x="8366760" y="1080000"/>
            <a:ext cx="3016800" cy="9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3. DMSA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• při indikaci k posouzení renálního postižení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• follow-up ≥6 měs. pro jizvy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53" name="Rectangle 12"/>
          <p:cNvSpPr/>
          <p:nvPr/>
        </p:nvSpPr>
        <p:spPr>
          <a:xfrm>
            <a:off x="594360" y="2560320"/>
            <a:ext cx="10972080" cy="1325160"/>
          </a:xfrm>
          <a:prstGeom prst="rect">
            <a:avLst/>
          </a:prstGeom>
          <a:solidFill>
            <a:srgbClr val="FAF9F6"/>
          </a:solidFill>
          <a:ln>
            <a:solidFill>
              <a:srgbClr val="DCDAD4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4" name="TextBox 13"/>
          <p:cNvSpPr/>
          <p:nvPr/>
        </p:nvSpPr>
        <p:spPr>
          <a:xfrm>
            <a:off x="868680" y="2962197"/>
            <a:ext cx="1042344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PIC</a:t>
            </a:r>
            <a:r>
              <a:rPr lang="en-US" sz="1400" b="1" spc="-1" dirty="0">
                <a:solidFill>
                  <a:srgbClr val="D39D45"/>
                </a:solidFill>
                <a:latin typeface="Arial"/>
                <a:ea typeface="DejaVu Sans"/>
              </a:rPr>
              <a:t> (</a:t>
            </a:r>
            <a:r>
              <a:rPr lang="en-US" sz="1400" b="1" spc="-1" dirty="0" err="1">
                <a:solidFill>
                  <a:srgbClr val="D39D45"/>
                </a:solidFill>
                <a:latin typeface="Arial"/>
                <a:ea typeface="DejaVu Sans"/>
              </a:rPr>
              <a:t>poziční</a:t>
            </a:r>
            <a:r>
              <a:rPr lang="en-US" sz="1400" b="1" spc="-1" dirty="0">
                <a:solidFill>
                  <a:srgbClr val="D39D45"/>
                </a:solidFill>
                <a:latin typeface="Arial"/>
                <a:ea typeface="DejaVu Sans"/>
              </a:rPr>
              <a:t> </a:t>
            </a:r>
            <a:r>
              <a:rPr lang="en-US" sz="1400" b="1" spc="-1" dirty="0" err="1">
                <a:solidFill>
                  <a:srgbClr val="D39D45"/>
                </a:solidFill>
                <a:latin typeface="Arial"/>
                <a:ea typeface="DejaVu Sans"/>
              </a:rPr>
              <a:t>instilační</a:t>
            </a:r>
            <a:r>
              <a:rPr lang="en-US" sz="1400" b="1" spc="-1" dirty="0">
                <a:solidFill>
                  <a:srgbClr val="D39D45"/>
                </a:solidFill>
                <a:latin typeface="Arial"/>
                <a:ea typeface="DejaVu Sans"/>
              </a:rPr>
              <a:t> </a:t>
            </a:r>
            <a:r>
              <a:rPr lang="en-US" sz="1400" b="1" spc="-1" dirty="0" err="1">
                <a:solidFill>
                  <a:srgbClr val="D39D45"/>
                </a:solidFill>
                <a:latin typeface="Arial"/>
                <a:ea typeface="DejaVu Sans"/>
              </a:rPr>
              <a:t>cystografie</a:t>
            </a:r>
            <a:r>
              <a:rPr lang="en-US" sz="1400" b="1" spc="-1" dirty="0">
                <a:solidFill>
                  <a:srgbClr val="D39D45"/>
                </a:solidFill>
                <a:latin typeface="Arial"/>
                <a:ea typeface="DejaVu Sans"/>
              </a:rPr>
              <a:t>):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pouze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u </a:t>
            </a:r>
            <a:r>
              <a:rPr lang="en-US" sz="14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vybraných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pacientů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s </a:t>
            </a:r>
            <a:r>
              <a:rPr lang="en-US" sz="14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recidivujícími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febrilními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UTI + </a:t>
            </a:r>
            <a:r>
              <a:rPr lang="en-US" sz="14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abnormním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DMSA + </a:t>
            </a:r>
            <a:r>
              <a:rPr lang="en-US" sz="14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negativní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MCUG → </a:t>
            </a:r>
            <a:r>
              <a:rPr lang="en-US" sz="14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možnost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průkazu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D39D45"/>
                </a:solidFill>
                <a:latin typeface="Arial"/>
                <a:ea typeface="DejaVu Sans"/>
              </a:rPr>
              <a:t>okultního</a:t>
            </a:r>
            <a:r>
              <a:rPr lang="en-US" sz="1400" b="1" strike="noStrike" spc="-1" dirty="0">
                <a:solidFill>
                  <a:srgbClr val="D39D45"/>
                </a:solidFill>
                <a:latin typeface="Arial"/>
                <a:ea typeface="DejaVu Sans"/>
              </a:rPr>
              <a:t> VUR.</a:t>
            </a:r>
            <a:endParaRPr lang="cs-CZ" sz="1400" b="0" strike="noStrike" spc="-1" dirty="0">
              <a:latin typeface="Arial"/>
            </a:endParaRPr>
          </a:p>
        </p:txBody>
      </p:sp>
      <p:sp>
        <p:nvSpPr>
          <p:cNvPr id="255" name="TextBox 15"/>
          <p:cNvSpPr/>
          <p:nvPr/>
        </p:nvSpPr>
        <p:spPr>
          <a:xfrm>
            <a:off x="822960" y="4458995"/>
            <a:ext cx="10423440" cy="737210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Samotný UZ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má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nízkou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přesnost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pro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vyloučení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vysokostupňového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VUR. </a:t>
            </a:r>
            <a:endParaRPr lang="cs-CZ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DMSA -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rutinně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se po 1.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nekomplikované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febrilní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IMC s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normálním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UZ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dnes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většinou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neprovádí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. Zvážit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při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recidivující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febrilní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IMC, </a:t>
            </a:r>
            <a:r>
              <a:rPr lang="en-US" sz="1400" b="1" spc="-1" dirty="0">
                <a:solidFill>
                  <a:srgbClr val="1C1C1C"/>
                </a:solidFill>
                <a:latin typeface="Arial"/>
                <a:ea typeface="DejaVu Sans"/>
              </a:rPr>
              <a:t>abnormálním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UZ, VUR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nebo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podezření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na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renální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poškození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.</a:t>
            </a:r>
            <a:endParaRPr lang="cs-CZ" sz="1400" b="0" strike="noStrike" spc="-1" dirty="0">
              <a:latin typeface="Arial"/>
            </a:endParaRPr>
          </a:p>
        </p:txBody>
      </p:sp>
      <p:sp>
        <p:nvSpPr>
          <p:cNvPr id="256" name="TextBox 16"/>
          <p:cNvSpPr/>
          <p:nvPr/>
        </p:nvSpPr>
        <p:spPr>
          <a:xfrm>
            <a:off x="3502080" y="6336720"/>
            <a:ext cx="369360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EAU/ESPU. EAU Guidelines on Paediatric Urology. 2026. Chapter 12.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257" name="Rectangle 3"/>
          <p:cNvSpPr/>
          <p:nvPr/>
        </p:nvSpPr>
        <p:spPr>
          <a:xfrm>
            <a:off x="457200" y="43452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2384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259" name="TextBox 6"/>
          <p:cNvSpPr/>
          <p:nvPr/>
        </p:nvSpPr>
        <p:spPr>
          <a:xfrm>
            <a:off x="457200" y="480600"/>
            <a:ext cx="9305280" cy="4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000000"/>
                </a:solidFill>
                <a:latin typeface="Arial"/>
                <a:ea typeface="DejaVu Sans"/>
              </a:rPr>
              <a:t>VUR / CAKUT u dětí s IMC – koho skutečně dovyšetřovat?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260" name="TextBox 7"/>
          <p:cNvSpPr/>
          <p:nvPr/>
        </p:nvSpPr>
        <p:spPr>
          <a:xfrm>
            <a:off x="540000" y="1215360"/>
            <a:ext cx="10972080" cy="82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DejaVu Sans"/>
              </a:rPr>
              <a:t>VUR je nejčastější urologická abnormalita asociovaná s febrilní IMC - </a:t>
            </a: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až 1/3 dětí vyšetřených MCUG</a:t>
            </a:r>
            <a:r>
              <a:rPr lang="en-US" sz="1000" b="0" strike="noStrike" spc="-1">
                <a:solidFill>
                  <a:srgbClr val="999999"/>
                </a:solidFill>
                <a:latin typeface="Arial"/>
                <a:ea typeface="Microsoft YaHei"/>
              </a:rPr>
              <a:t> (</a:t>
            </a:r>
            <a:r>
              <a:rPr lang="en-US" sz="1000" b="0" strike="noStrike" spc="-1">
                <a:solidFill>
                  <a:srgbClr val="999999"/>
                </a:solidFill>
                <a:latin typeface="Arial"/>
                <a:ea typeface="DejaVu Sans"/>
              </a:rPr>
              <a:t>Banaszak et al. Pediatr Pol. 2024)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Po první febrilní UTI byla na renálním abnormální UZ u 22,1 % dětí, z toho pouze 3% klinicky významná abonormita, operováno 1,4%</a:t>
            </a:r>
            <a:r>
              <a:rPr lang="en-US" sz="1400" b="0" strike="noStrike" spc="-1">
                <a:solidFill>
                  <a:srgbClr val="706C65"/>
                </a:solidFill>
                <a:latin typeface="Arial"/>
                <a:ea typeface="Microsoft YaHei"/>
              </a:rPr>
              <a:t> </a:t>
            </a:r>
            <a:r>
              <a:rPr lang="en-US" sz="1000" b="0" strike="noStrike" spc="-1">
                <a:solidFill>
                  <a:srgbClr val="999999"/>
                </a:solidFill>
                <a:latin typeface="Arial"/>
                <a:ea typeface="Microsoft YaHei"/>
              </a:rPr>
              <a:t>(</a:t>
            </a:r>
            <a:r>
              <a:rPr lang="en-US" sz="1000" b="0" strike="noStrike" spc="-1">
                <a:solidFill>
                  <a:srgbClr val="999999"/>
                </a:solidFill>
                <a:latin typeface="Arial"/>
                <a:ea typeface="DejaVu Sans"/>
              </a:rPr>
              <a:t>JAMA Pediatrics 2023 – 9 170 dětí po první febrilní UTI)</a:t>
            </a:r>
            <a:endParaRPr lang="cs-CZ" sz="1000" b="0" strike="noStrike" spc="-1">
              <a:latin typeface="Arial"/>
            </a:endParaRPr>
          </a:p>
        </p:txBody>
      </p:sp>
      <p:graphicFrame>
        <p:nvGraphicFramePr>
          <p:cNvPr id="261" name="Table 8"/>
          <p:cNvGraphicFramePr/>
          <p:nvPr>
            <p:extLst>
              <p:ext uri="{D42A27DB-BD31-4B8C-83A1-F6EECF244321}">
                <p14:modId xmlns:p14="http://schemas.microsoft.com/office/powerpoint/2010/main" val="3720861617"/>
              </p:ext>
            </p:extLst>
          </p:nvPr>
        </p:nvGraphicFramePr>
        <p:xfrm>
          <a:off x="532080" y="2221560"/>
          <a:ext cx="6766560" cy="310860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Situace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Co </a:t>
                      </a: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zvyšuje</a:t>
                      </a:r>
                      <a:r>
                        <a:rPr lang="en-US" sz="14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pravděpodobnost</a:t>
                      </a:r>
                      <a:r>
                        <a:rPr lang="en-US" sz="14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významného</a:t>
                      </a:r>
                      <a:r>
                        <a:rPr lang="en-US" sz="14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nálezu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První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fUTI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věk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&lt;12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měs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.,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abnormalita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UZ,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atypický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průběh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Recidivující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fUTI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opakované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febrilní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infekce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→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vyšší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výtěžnost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MCUG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Abnormální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UZ / DMSA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hydronefróza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,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jizvení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,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kortikální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abnormalita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LUTS / BBD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vyšší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riziko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recidivy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a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průlomových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UTI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při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VUR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Známá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uropatie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PUV,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obstrukce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,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neurogenní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měchýř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,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konkrementy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2" name="Rectangle 9"/>
          <p:cNvSpPr/>
          <p:nvPr/>
        </p:nvSpPr>
        <p:spPr>
          <a:xfrm>
            <a:off x="7635240" y="2160000"/>
            <a:ext cx="3976920" cy="310824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3" name="TextBox 10"/>
          <p:cNvSpPr/>
          <p:nvPr/>
        </p:nvSpPr>
        <p:spPr>
          <a:xfrm>
            <a:off x="7882733" y="2619334"/>
            <a:ext cx="3519720" cy="33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D39D45"/>
                </a:solidFill>
                <a:latin typeface="Arial"/>
                <a:ea typeface="DejaVu Sans"/>
              </a:rPr>
              <a:t>Praktický závěr</a:t>
            </a:r>
            <a:endParaRPr lang="cs-CZ" sz="1600" b="0" strike="noStrike" spc="-1">
              <a:latin typeface="Arial"/>
            </a:endParaRPr>
          </a:p>
        </p:txBody>
      </p:sp>
      <p:sp>
        <p:nvSpPr>
          <p:cNvPr id="264" name="TextBox 11"/>
          <p:cNvSpPr/>
          <p:nvPr/>
        </p:nvSpPr>
        <p:spPr>
          <a:xfrm>
            <a:off x="7882733" y="3419614"/>
            <a:ext cx="3474000" cy="11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Ne každá UTI → MCUG.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Imaging má být selektivní a řízený klinickým obrazem, věkem, průběhem infekce a nálezem na UZ/DMSA.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65" name="TextBox 13"/>
          <p:cNvSpPr/>
          <p:nvPr/>
        </p:nvSpPr>
        <p:spPr>
          <a:xfrm>
            <a:off x="3397680" y="6336720"/>
            <a:ext cx="390204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00" b="0" strike="noStrike" spc="-1">
                <a:solidFill>
                  <a:srgbClr val="808080"/>
                </a:solidFill>
                <a:latin typeface="Arial"/>
                <a:ea typeface="Microsoft YaHei"/>
              </a:rPr>
              <a:t>Zdroj: EAU/ESPU 2026; Banaszak et al. Pediatr Pol. 2024; </a:t>
            </a:r>
            <a:r>
              <a:rPr lang="en-US" sz="800" b="0" strike="noStrike" spc="-1">
                <a:solidFill>
                  <a:srgbClr val="808080"/>
                </a:solidFill>
                <a:latin typeface="Arial"/>
                <a:ea typeface="DejaVu Sans"/>
              </a:rPr>
              <a:t>JAMA Pediatrics 2023</a:t>
            </a: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266" name="Rectangle 265"/>
          <p:cNvSpPr/>
          <p:nvPr/>
        </p:nvSpPr>
        <p:spPr>
          <a:xfrm>
            <a:off x="653040" y="5449680"/>
            <a:ext cx="11046600" cy="489960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2C2A26"/>
                </a:solidFill>
                <a:latin typeface="Arial"/>
              </a:rPr>
              <a:t>Dle aktuálních EAU/ESPU guidelines je doporučeno zvážit MCUG již po první fUTI u dětí pod 12m věku, zatímco</a:t>
            </a:r>
            <a:endParaRPr lang="cs-CZ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2C2A26"/>
                </a:solidFill>
                <a:latin typeface="Arial"/>
              </a:rPr>
              <a:t>starší/restriktivnější doporučení indikovala MCUG selektivně, zejména při recidivující či atypické UTI.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67" name="Rectangle 28"/>
          <p:cNvSpPr/>
          <p:nvPr/>
        </p:nvSpPr>
        <p:spPr>
          <a:xfrm>
            <a:off x="457200" y="48060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Rectangle 1"/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9" name="TextBox 2"/>
          <p:cNvSpPr/>
          <p:nvPr/>
        </p:nvSpPr>
        <p:spPr>
          <a:xfrm>
            <a:off x="457200" y="502920"/>
            <a:ext cx="10972080" cy="51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>
                <a:solidFill>
                  <a:srgbClr val="111111"/>
                </a:solidFill>
                <a:latin typeface="Arial"/>
                <a:ea typeface="DejaVu Sans"/>
              </a:rPr>
              <a:t>Principy ATB terapie IMC</a:t>
            </a:r>
            <a:endParaRPr lang="cs-CZ" sz="2800" b="0" strike="noStrike" spc="-1">
              <a:latin typeface="Arial"/>
            </a:endParaRPr>
          </a:p>
        </p:txBody>
      </p:sp>
      <p:pic>
        <p:nvPicPr>
          <p:cNvPr id="270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271" name="TextBox 5"/>
          <p:cNvSpPr/>
          <p:nvPr/>
        </p:nvSpPr>
        <p:spPr>
          <a:xfrm>
            <a:off x="457200" y="1463040"/>
            <a:ext cx="1124640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Empirická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ATB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léčba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po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odběru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moči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– u</a:t>
            </a:r>
            <a:r>
              <a:rPr lang="en-US" sz="1600" spc="-1" dirty="0">
                <a:solidFill>
                  <a:srgbClr val="2C2A26"/>
                </a:solidFill>
                <a:latin typeface="Arial"/>
                <a:ea typeface="DejaVu Sans"/>
              </a:rPr>
              <a:t> 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dítěte</a:t>
            </a:r>
            <a:r>
              <a:rPr lang="en-US" sz="1600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spc="-1" dirty="0" err="1">
                <a:solidFill>
                  <a:srgbClr val="2C2A26"/>
                </a:solidFill>
                <a:latin typeface="Arial"/>
                <a:ea typeface="DejaVu Sans"/>
              </a:rPr>
              <a:t>ve</a:t>
            </a:r>
            <a:r>
              <a:rPr lang="en-US" sz="1600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spc="-1" dirty="0" err="1">
                <a:solidFill>
                  <a:srgbClr val="2C2A26"/>
                </a:solidFill>
                <a:latin typeface="Arial"/>
                <a:ea typeface="DejaVu Sans"/>
              </a:rPr>
              <a:t>špatném</a:t>
            </a:r>
            <a:r>
              <a:rPr lang="en-US" sz="1600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spc="-1" dirty="0" err="1">
                <a:solidFill>
                  <a:srgbClr val="2C2A26"/>
                </a:solidFill>
                <a:latin typeface="Arial"/>
                <a:ea typeface="DejaVu Sans"/>
              </a:rPr>
              <a:t>klinickém</a:t>
            </a:r>
            <a:r>
              <a:rPr lang="en-US" sz="1600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spc="-1" dirty="0" err="1">
                <a:solidFill>
                  <a:srgbClr val="2C2A26"/>
                </a:solidFill>
                <a:latin typeface="Arial"/>
                <a:ea typeface="DejaVu Sans"/>
              </a:rPr>
              <a:t>stavu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neodkládat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léčbu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pro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čekání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na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kultivaci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.</a:t>
            </a:r>
            <a:endParaRPr lang="cs-CZ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•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Volba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podle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lokální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rezistence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+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předchozích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kultivací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+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věku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závažnosti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.</a:t>
            </a:r>
            <a:endParaRPr lang="cs-CZ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•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Parenterálně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při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sepsi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/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těžkém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průběhu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,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zvracení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či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nemožnosti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p.o.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; </a:t>
            </a:r>
            <a:endParaRPr lang="cs-CZ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• Po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kultivaci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: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deeskalace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na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nejužší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účinné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spektrum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.</a:t>
            </a:r>
            <a:endParaRPr lang="cs-CZ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• Bez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klinického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zlepšení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do 48–72 h: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přehodnotit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diagnózu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,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rezistenci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obstrukci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/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uropatii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.</a:t>
            </a:r>
            <a:endParaRPr lang="cs-CZ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1001"/>
              </a:spcAft>
            </a:pP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•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Promptní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léčba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febrilní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UTI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snižuje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riziko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renálního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zjizvení</a:t>
            </a:r>
            <a:r>
              <a:rPr lang="en-US" sz="1600" b="0" strike="noStrike" spc="-1" dirty="0">
                <a:solidFill>
                  <a:srgbClr val="2C2A26"/>
                </a:solidFill>
                <a:latin typeface="Arial"/>
                <a:ea typeface="DejaVu Sans"/>
              </a:rPr>
              <a:t>.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272" name="TextBox 8"/>
          <p:cNvSpPr/>
          <p:nvPr/>
        </p:nvSpPr>
        <p:spPr>
          <a:xfrm>
            <a:off x="540000" y="5064120"/>
            <a:ext cx="10880640" cy="521766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Klíčové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: ATB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terapie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má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být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promptní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, ale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řízená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lokálními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citlivostními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daty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. </a:t>
            </a:r>
            <a:r>
              <a:rPr lang="en-US" sz="1400" b="1" spc="-1" dirty="0" err="1">
                <a:solidFill>
                  <a:srgbClr val="2C2A26"/>
                </a:solidFill>
                <a:latin typeface="Arial"/>
                <a:ea typeface="DejaVu Sans"/>
              </a:rPr>
              <a:t>Neuvážené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použití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ATB v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pochybných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případech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UTI je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nežádoucí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–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podporuje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2C2A26"/>
                </a:solidFill>
                <a:latin typeface="Arial"/>
                <a:ea typeface="DejaVu Sans"/>
              </a:rPr>
              <a:t>rezistenci</a:t>
            </a:r>
            <a:r>
              <a:rPr lang="en-US" sz="14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 (Mattoo 2021)</a:t>
            </a:r>
            <a:r>
              <a:rPr lang="en-US" sz="1200" b="1" strike="noStrike" spc="-1" dirty="0">
                <a:solidFill>
                  <a:srgbClr val="2C2A26"/>
                </a:solidFill>
                <a:latin typeface="Arial"/>
                <a:ea typeface="DejaVu Sans"/>
              </a:rPr>
              <a:t>.</a:t>
            </a:r>
            <a:endParaRPr lang="cs-CZ" sz="1200" b="0" strike="noStrike" spc="-1" dirty="0">
              <a:latin typeface="Arial"/>
            </a:endParaRPr>
          </a:p>
        </p:txBody>
      </p:sp>
      <p:sp>
        <p:nvSpPr>
          <p:cNvPr id="273" name="TextBox 9"/>
          <p:cNvSpPr/>
          <p:nvPr/>
        </p:nvSpPr>
        <p:spPr>
          <a:xfrm>
            <a:off x="3357360" y="6336720"/>
            <a:ext cx="398304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 2026. Chapter 12 – management and antimicrobial stewardship.</a:t>
            </a:r>
            <a:endParaRPr lang="cs-CZ" sz="82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2348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275" name="TextBox 5"/>
          <p:cNvSpPr/>
          <p:nvPr/>
        </p:nvSpPr>
        <p:spPr>
          <a:xfrm>
            <a:off x="457200" y="511560"/>
            <a:ext cx="10972080" cy="48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1C1C1C"/>
                </a:solidFill>
                <a:latin typeface="Arial"/>
                <a:ea typeface="DejaVu Sans"/>
              </a:rPr>
              <a:t>ATB terapie – akutní pyelonefritida (horní UTI)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276" name="Rectangle 6"/>
          <p:cNvSpPr/>
          <p:nvPr/>
        </p:nvSpPr>
        <p:spPr>
          <a:xfrm>
            <a:off x="502920" y="1143000"/>
            <a:ext cx="11200680" cy="95940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77" name="TextBox 7"/>
          <p:cNvSpPr/>
          <p:nvPr/>
        </p:nvSpPr>
        <p:spPr>
          <a:xfrm>
            <a:off x="731520" y="1369440"/>
            <a:ext cx="10743480" cy="51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1C1C1C"/>
                </a:solidFill>
                <a:latin typeface="Arial"/>
                <a:ea typeface="DejaVu Sans"/>
              </a:rPr>
              <a:t>Princip: ATB musí dosáhnout terapeutické koncentrace v renálním parenchymu. Volba empirické léčby = lokální antibiogram + předchozí kultivace + věk + závažnost.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78" name="TextBox 8"/>
          <p:cNvSpPr/>
          <p:nvPr/>
        </p:nvSpPr>
        <p:spPr>
          <a:xfrm>
            <a:off x="594360" y="2424240"/>
            <a:ext cx="3565440" cy="31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00" b="1" strike="noStrike" spc="-1">
                <a:solidFill>
                  <a:srgbClr val="D39D45"/>
                </a:solidFill>
                <a:latin typeface="Arial"/>
                <a:ea typeface="DejaVu Sans"/>
              </a:rPr>
              <a:t>AMBULANTNĚ – stabilní dítě</a:t>
            </a:r>
            <a:endParaRPr lang="cs-CZ" sz="1500" b="0" strike="noStrike" spc="-1">
              <a:latin typeface="Arial"/>
            </a:endParaRPr>
          </a:p>
        </p:txBody>
      </p:sp>
      <p:sp>
        <p:nvSpPr>
          <p:cNvPr id="279" name="TextBox 9"/>
          <p:cNvSpPr/>
          <p:nvPr/>
        </p:nvSpPr>
        <p:spPr>
          <a:xfrm>
            <a:off x="594360" y="3175920"/>
            <a:ext cx="3474000" cy="11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p.o. léčba je možná při dobrém klinickém stavu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výběr dle lokální citlivosti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po kultivaci deeskalovat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délku řídit typem a průběhem infekce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80" name="TextBox 10"/>
          <p:cNvSpPr/>
          <p:nvPr/>
        </p:nvSpPr>
        <p:spPr>
          <a:xfrm>
            <a:off x="4251960" y="2424240"/>
            <a:ext cx="3565440" cy="31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00" b="1" strike="noStrike" spc="-1">
                <a:solidFill>
                  <a:srgbClr val="D39D45"/>
                </a:solidFill>
                <a:latin typeface="Arial"/>
                <a:ea typeface="DejaVu Sans"/>
              </a:rPr>
              <a:t>PARENTERÁLNĚ</a:t>
            </a:r>
            <a:endParaRPr lang="cs-CZ" sz="1500" b="0" strike="noStrike" spc="-1">
              <a:latin typeface="Arial"/>
            </a:endParaRPr>
          </a:p>
        </p:txBody>
      </p:sp>
      <p:sp>
        <p:nvSpPr>
          <p:cNvPr id="281" name="TextBox 11"/>
          <p:cNvSpPr/>
          <p:nvPr/>
        </p:nvSpPr>
        <p:spPr>
          <a:xfrm>
            <a:off x="4251960" y="3069360"/>
            <a:ext cx="3474000" cy="136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těžký průběh / urosepse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zvracení nebo intolerance p.o.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významná dehydratace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obstrukce / komplikovaná pyelonefritida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novorozenci a mladí kojenci dle lokálního režimu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82" name="TextBox 12"/>
          <p:cNvSpPr/>
          <p:nvPr/>
        </p:nvSpPr>
        <p:spPr>
          <a:xfrm>
            <a:off x="7909560" y="2424240"/>
            <a:ext cx="3291120" cy="31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00" b="1" strike="noStrike" spc="-1">
                <a:solidFill>
                  <a:srgbClr val="D39D45"/>
                </a:solidFill>
                <a:latin typeface="Arial"/>
                <a:ea typeface="DejaVu Sans"/>
              </a:rPr>
              <a:t>DÉLKA</a:t>
            </a:r>
            <a:endParaRPr lang="cs-CZ" sz="1500" b="0" strike="noStrike" spc="-1">
              <a:latin typeface="Arial"/>
            </a:endParaRPr>
          </a:p>
        </p:txBody>
      </p:sp>
      <p:sp>
        <p:nvSpPr>
          <p:cNvPr id="283" name="TextBox 13"/>
          <p:cNvSpPr/>
          <p:nvPr/>
        </p:nvSpPr>
        <p:spPr>
          <a:xfrm>
            <a:off x="7909560" y="3069360"/>
            <a:ext cx="3291120" cy="136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EAU/ESPU 2026: u vhodných fUTI celkem 4–7 dní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komplikované infekce mohou vyžadovat delší léčbu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odpověď na léčbu a klinický stav mají přednost před „fixním“ schématem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84" name="Rectangle 14"/>
          <p:cNvSpPr/>
          <p:nvPr/>
        </p:nvSpPr>
        <p:spPr>
          <a:xfrm>
            <a:off x="594360" y="5074920"/>
            <a:ext cx="10972080" cy="593640"/>
          </a:xfrm>
          <a:prstGeom prst="rect">
            <a:avLst/>
          </a:prstGeom>
          <a:solidFill>
            <a:srgbClr val="FFF5CE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5" name="TextBox 15"/>
          <p:cNvSpPr/>
          <p:nvPr/>
        </p:nvSpPr>
        <p:spPr>
          <a:xfrm>
            <a:off x="777240" y="5207040"/>
            <a:ext cx="1060632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Bez zlepšení do 48–72 h → přehodnotit diagnózu, kultivaci/rezistenci, obstrukci a potřebu zobrazování.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86" name="TextBox 16"/>
          <p:cNvSpPr/>
          <p:nvPr/>
        </p:nvSpPr>
        <p:spPr>
          <a:xfrm>
            <a:off x="457200" y="6343920"/>
            <a:ext cx="9783360" cy="2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EAU/ESPU. EAU Guidelines on Paediatric Urology. 2026. Chapter 12. Dávkování dle českého SPC/lokálních doporučení.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287" name="Rectangle 7"/>
          <p:cNvSpPr/>
          <p:nvPr/>
        </p:nvSpPr>
        <p:spPr>
          <a:xfrm>
            <a:off x="457200" y="43452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88" name="Rectangle 80"/>
          <p:cNvSpPr/>
          <p:nvPr/>
        </p:nvSpPr>
        <p:spPr>
          <a:xfrm>
            <a:off x="502920" y="1143000"/>
            <a:ext cx="76320" cy="954720"/>
          </a:xfrm>
          <a:prstGeom prst="rect">
            <a:avLst/>
          </a:prstGeom>
          <a:solidFill>
            <a:srgbClr val="D4A04A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Rectangle 31"/>
          <p:cNvSpPr/>
          <p:nvPr/>
        </p:nvSpPr>
        <p:spPr>
          <a:xfrm>
            <a:off x="347400" y="182880"/>
            <a:ext cx="11475000" cy="12960"/>
          </a:xfrm>
          <a:prstGeom prst="rect">
            <a:avLst/>
          </a:prstGeom>
          <a:solidFill>
            <a:srgbClr val="D39D4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0" name="TextBox 32"/>
          <p:cNvSpPr/>
          <p:nvPr/>
        </p:nvSpPr>
        <p:spPr>
          <a:xfrm>
            <a:off x="360000" y="328680"/>
            <a:ext cx="8909280" cy="48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1C1C1C"/>
                </a:solidFill>
                <a:latin typeface="Arial"/>
                <a:ea typeface="DejaVu Sans"/>
              </a:rPr>
              <a:t>ATB terapie – akutní pyelonefritida: konkrétní preparáty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291" name="Rectangle 33"/>
          <p:cNvSpPr/>
          <p:nvPr/>
        </p:nvSpPr>
        <p:spPr>
          <a:xfrm>
            <a:off x="360000" y="960120"/>
            <a:ext cx="11519640" cy="479520"/>
          </a:xfrm>
          <a:prstGeom prst="rect">
            <a:avLst/>
          </a:prstGeom>
          <a:solidFill>
            <a:srgbClr val="FAF9F6"/>
          </a:solidFill>
          <a:ln>
            <a:solidFill>
              <a:srgbClr val="E6E3DE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2" name="TextBox 34"/>
          <p:cNvSpPr/>
          <p:nvPr/>
        </p:nvSpPr>
        <p:spPr>
          <a:xfrm>
            <a:off x="436680" y="1080000"/>
            <a:ext cx="1151460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Empirickou léčbu zahájit po odběru moči; u těžké febrilní IMC neodkládat léčbu pro čekání na kultivaci. Po výsledku → deeskalace dle citlivosti.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93" name="Rectangle 35"/>
          <p:cNvSpPr/>
          <p:nvPr/>
        </p:nvSpPr>
        <p:spPr>
          <a:xfrm>
            <a:off x="502920" y="1664280"/>
            <a:ext cx="1965240" cy="429120"/>
          </a:xfrm>
          <a:prstGeom prst="rect">
            <a:avLst/>
          </a:prstGeom>
          <a:solidFill>
            <a:srgbClr val="D39D45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4" name="TextBox 36"/>
          <p:cNvSpPr/>
          <p:nvPr/>
        </p:nvSpPr>
        <p:spPr>
          <a:xfrm>
            <a:off x="1078920" y="1718640"/>
            <a:ext cx="81360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Arial"/>
                <a:ea typeface="DejaVu Sans"/>
              </a:rPr>
              <a:t>Situace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95" name="Rectangle 37"/>
          <p:cNvSpPr/>
          <p:nvPr/>
        </p:nvSpPr>
        <p:spPr>
          <a:xfrm>
            <a:off x="2468880" y="1664280"/>
            <a:ext cx="3611160" cy="429120"/>
          </a:xfrm>
          <a:prstGeom prst="rect">
            <a:avLst/>
          </a:prstGeom>
          <a:solidFill>
            <a:srgbClr val="D39D45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6" name="TextBox 38"/>
          <p:cNvSpPr/>
          <p:nvPr/>
        </p:nvSpPr>
        <p:spPr>
          <a:xfrm>
            <a:off x="2983320" y="1718640"/>
            <a:ext cx="258300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Arial"/>
                <a:ea typeface="DejaVu Sans"/>
              </a:rPr>
              <a:t>ATB – preferované možnosti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97" name="Rectangle 39"/>
          <p:cNvSpPr/>
          <p:nvPr/>
        </p:nvSpPr>
        <p:spPr>
          <a:xfrm>
            <a:off x="6080760" y="1664280"/>
            <a:ext cx="2788200" cy="429120"/>
          </a:xfrm>
          <a:prstGeom prst="rect">
            <a:avLst/>
          </a:prstGeom>
          <a:solidFill>
            <a:srgbClr val="D39D45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8" name="TextBox 40"/>
          <p:cNvSpPr/>
          <p:nvPr/>
        </p:nvSpPr>
        <p:spPr>
          <a:xfrm>
            <a:off x="6476760" y="1718640"/>
            <a:ext cx="199620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Arial"/>
                <a:ea typeface="DejaVu Sans"/>
              </a:rPr>
              <a:t>Alternativy / eskalace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299" name="Rectangle 41"/>
          <p:cNvSpPr/>
          <p:nvPr/>
        </p:nvSpPr>
        <p:spPr>
          <a:xfrm>
            <a:off x="8869680" y="1664280"/>
            <a:ext cx="2833920" cy="429120"/>
          </a:xfrm>
          <a:prstGeom prst="rect">
            <a:avLst/>
          </a:prstGeom>
          <a:solidFill>
            <a:srgbClr val="D39D45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0" name="TextBox 42"/>
          <p:cNvSpPr/>
          <p:nvPr/>
        </p:nvSpPr>
        <p:spPr>
          <a:xfrm>
            <a:off x="9756720" y="1718640"/>
            <a:ext cx="106056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Arial"/>
                <a:ea typeface="DejaVu Sans"/>
              </a:rPr>
              <a:t>Poznámka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301" name="Rectangle 43"/>
          <p:cNvSpPr/>
          <p:nvPr/>
        </p:nvSpPr>
        <p:spPr>
          <a:xfrm>
            <a:off x="502920" y="2094120"/>
            <a:ext cx="196524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2" name="TextBox 44"/>
          <p:cNvSpPr/>
          <p:nvPr/>
        </p:nvSpPr>
        <p:spPr>
          <a:xfrm>
            <a:off x="509040" y="2277720"/>
            <a:ext cx="195300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Ambulantní, stabilní dítě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03" name="Rectangle 45"/>
          <p:cNvSpPr/>
          <p:nvPr/>
        </p:nvSpPr>
        <p:spPr>
          <a:xfrm>
            <a:off x="2468880" y="2094120"/>
            <a:ext cx="361116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4" name="TextBox 46"/>
          <p:cNvSpPr/>
          <p:nvPr/>
        </p:nvSpPr>
        <p:spPr>
          <a:xfrm>
            <a:off x="3402720" y="2125080"/>
            <a:ext cx="1743120" cy="57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Amoxicilin/klavulanát</a:t>
            </a: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​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50-80 mg/kg/den, q8h​ p.o.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(&gt;40 kg: 1g á 8h)​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05" name="Rectangle 46"/>
          <p:cNvSpPr/>
          <p:nvPr/>
        </p:nvSpPr>
        <p:spPr>
          <a:xfrm>
            <a:off x="6080760" y="2094120"/>
            <a:ext cx="278820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6" name="TextBox 47"/>
          <p:cNvSpPr/>
          <p:nvPr/>
        </p:nvSpPr>
        <p:spPr>
          <a:xfrm>
            <a:off x="6203160" y="2125080"/>
            <a:ext cx="2544840" cy="57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Arial"/>
                <a:ea typeface="DejaVu Sans"/>
              </a:rPr>
              <a:t>TMP - SMX</a:t>
            </a: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 - 6 mg Trimet./kg/den á 12h​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(&gt;40 kg: 980mg q12h)​ p.o.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(při prokázané citlivosti)​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07" name="Rectangle 47"/>
          <p:cNvSpPr/>
          <p:nvPr/>
        </p:nvSpPr>
        <p:spPr>
          <a:xfrm>
            <a:off x="8869680" y="2094120"/>
            <a:ext cx="283392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08" name="TextBox 48"/>
          <p:cNvSpPr/>
          <p:nvPr/>
        </p:nvSpPr>
        <p:spPr>
          <a:xfrm>
            <a:off x="9311760" y="2190240"/>
            <a:ext cx="1954800" cy="39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P.o. léčba při dobrém klinickém 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stavu a toleranci léčby.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09" name="Rectangle 48"/>
          <p:cNvSpPr/>
          <p:nvPr/>
        </p:nvSpPr>
        <p:spPr>
          <a:xfrm>
            <a:off x="502920" y="2734200"/>
            <a:ext cx="196524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0" name="TextBox 51"/>
          <p:cNvSpPr/>
          <p:nvPr/>
        </p:nvSpPr>
        <p:spPr>
          <a:xfrm>
            <a:off x="500040" y="2826360"/>
            <a:ext cx="1971720" cy="45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Těžký průběh / urosepse</a:t>
            </a:r>
            <a:endParaRPr lang="cs-CZ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/ intolerance p.o.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11" name="Rectangle 49"/>
          <p:cNvSpPr/>
          <p:nvPr/>
        </p:nvSpPr>
        <p:spPr>
          <a:xfrm>
            <a:off x="2468880" y="2734200"/>
            <a:ext cx="3611160" cy="7282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2" name="TextBox 52"/>
          <p:cNvSpPr/>
          <p:nvPr/>
        </p:nvSpPr>
        <p:spPr>
          <a:xfrm>
            <a:off x="3449880" y="2658600"/>
            <a:ext cx="1648440" cy="78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Ceftriaxon</a:t>
            </a: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50-80 mg/kg q24h​ I.v.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nebo </a:t>
            </a: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Cefotaxim</a:t>
            </a: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 ​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150 mg/kg/den q8-12h i.v</a:t>
            </a:r>
            <a:r>
              <a:rPr lang="en-US" sz="1200" b="0" strike="noStrike" spc="-1">
                <a:solidFill>
                  <a:srgbClr val="1C1C1C"/>
                </a:solidFill>
                <a:latin typeface="Arial"/>
                <a:ea typeface="DejaVu Sans"/>
              </a:rPr>
              <a:t>.​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13" name="Rectangle 50"/>
          <p:cNvSpPr/>
          <p:nvPr/>
        </p:nvSpPr>
        <p:spPr>
          <a:xfrm>
            <a:off x="6080760" y="2734200"/>
            <a:ext cx="278820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4" name="TextBox 53"/>
          <p:cNvSpPr/>
          <p:nvPr/>
        </p:nvSpPr>
        <p:spPr>
          <a:xfrm>
            <a:off x="6471000" y="2673720"/>
            <a:ext cx="2008440" cy="75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Amoxicilin/klavulonát</a:t>
            </a:r>
            <a:endParaRPr lang="cs-CZ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90 mg/kg/den, q8h​ I.v.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+ ev. </a:t>
            </a: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aminoglykosid​</a:t>
            </a:r>
            <a:endParaRPr lang="cs-CZ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(gentamicin 5–7 mg/kg q24h I.v.)​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15" name="Rectangle 51"/>
          <p:cNvSpPr/>
          <p:nvPr/>
        </p:nvSpPr>
        <p:spPr>
          <a:xfrm>
            <a:off x="8869680" y="2734200"/>
            <a:ext cx="283392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6" name="TextBox 54"/>
          <p:cNvSpPr/>
          <p:nvPr/>
        </p:nvSpPr>
        <p:spPr>
          <a:xfrm>
            <a:off x="9228240" y="2815920"/>
            <a:ext cx="2232000" cy="39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Parenterální léčba při těžkém stavu, 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zvracení, dehydrataci či obstrukci.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17" name="Rectangle 52"/>
          <p:cNvSpPr/>
          <p:nvPr/>
        </p:nvSpPr>
        <p:spPr>
          <a:xfrm>
            <a:off x="502920" y="3374280"/>
            <a:ext cx="196524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18" name="TextBox 55"/>
          <p:cNvSpPr/>
          <p:nvPr/>
        </p:nvSpPr>
        <p:spPr>
          <a:xfrm>
            <a:off x="509760" y="3557880"/>
            <a:ext cx="195192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Riziko ESBL / rezistence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19" name="Rectangle 53"/>
          <p:cNvSpPr/>
          <p:nvPr/>
        </p:nvSpPr>
        <p:spPr>
          <a:xfrm>
            <a:off x="2468880" y="3374280"/>
            <a:ext cx="361116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0" name="TextBox 56"/>
          <p:cNvSpPr/>
          <p:nvPr/>
        </p:nvSpPr>
        <p:spPr>
          <a:xfrm>
            <a:off x="2905200" y="3573000"/>
            <a:ext cx="2738160" cy="2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Cíleně dle předchozí kultivace + antibiogramu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21" name="Rectangle 54"/>
          <p:cNvSpPr/>
          <p:nvPr/>
        </p:nvSpPr>
        <p:spPr>
          <a:xfrm>
            <a:off x="6080760" y="3374280"/>
            <a:ext cx="278820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2" name="TextBox 57"/>
          <p:cNvSpPr/>
          <p:nvPr/>
        </p:nvSpPr>
        <p:spPr>
          <a:xfrm>
            <a:off x="6696000" y="3481560"/>
            <a:ext cx="1558800" cy="4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Meropenem</a:t>
            </a:r>
            <a:endParaRPr lang="cs-CZ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30-60 mg/kg/den q8h ​i.v.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23" name="Rectangle 55"/>
          <p:cNvSpPr/>
          <p:nvPr/>
        </p:nvSpPr>
        <p:spPr>
          <a:xfrm>
            <a:off x="8869680" y="3374280"/>
            <a:ext cx="283392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4" name="TextBox 58"/>
          <p:cNvSpPr/>
          <p:nvPr/>
        </p:nvSpPr>
        <p:spPr>
          <a:xfrm>
            <a:off x="9296280" y="3421080"/>
            <a:ext cx="1980720" cy="5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Ne empiricky bez rozmyslu; 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rozhoduje lokální epidemiologie 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a předchozí kultivace.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25" name="Rectangle 56"/>
          <p:cNvSpPr/>
          <p:nvPr/>
        </p:nvSpPr>
        <p:spPr>
          <a:xfrm>
            <a:off x="502920" y="4014360"/>
            <a:ext cx="196524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6" name="TextBox 59"/>
          <p:cNvSpPr/>
          <p:nvPr/>
        </p:nvSpPr>
        <p:spPr>
          <a:xfrm>
            <a:off x="1022760" y="4197960"/>
            <a:ext cx="92628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Enterokok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27" name="Rectangle 57"/>
          <p:cNvSpPr/>
          <p:nvPr/>
        </p:nvSpPr>
        <p:spPr>
          <a:xfrm>
            <a:off x="2468880" y="4014360"/>
            <a:ext cx="361116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28" name="TextBox 60"/>
          <p:cNvSpPr/>
          <p:nvPr/>
        </p:nvSpPr>
        <p:spPr>
          <a:xfrm>
            <a:off x="3076920" y="4197960"/>
            <a:ext cx="239544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Amoxicilin / ampicilin</a:t>
            </a: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 při citlivosti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29" name="Rectangle 58"/>
          <p:cNvSpPr/>
          <p:nvPr/>
        </p:nvSpPr>
        <p:spPr>
          <a:xfrm>
            <a:off x="6080760" y="4014360"/>
            <a:ext cx="278820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0" name="TextBox 61"/>
          <p:cNvSpPr/>
          <p:nvPr/>
        </p:nvSpPr>
        <p:spPr>
          <a:xfrm>
            <a:off x="6320520" y="4213080"/>
            <a:ext cx="2308320" cy="24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Dle antibiogramu a závažnosti infekce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31" name="Rectangle 59"/>
          <p:cNvSpPr/>
          <p:nvPr/>
        </p:nvSpPr>
        <p:spPr>
          <a:xfrm>
            <a:off x="8869680" y="4014360"/>
            <a:ext cx="283392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2" name="TextBox 62"/>
          <p:cNvSpPr/>
          <p:nvPr/>
        </p:nvSpPr>
        <p:spPr>
          <a:xfrm>
            <a:off x="9385560" y="4137120"/>
            <a:ext cx="1802160" cy="39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Cefalosporiny nejsou účinné 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proti Enterococcus spp.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333" name="Rectangle 60"/>
          <p:cNvSpPr/>
          <p:nvPr/>
        </p:nvSpPr>
        <p:spPr>
          <a:xfrm>
            <a:off x="511248" y="5044455"/>
            <a:ext cx="11194382" cy="838389"/>
          </a:xfrm>
          <a:prstGeom prst="rect">
            <a:avLst/>
          </a:prstGeom>
          <a:solidFill>
            <a:srgbClr val="FFF5CE"/>
          </a:solidFill>
          <a:ln>
            <a:solidFill>
              <a:srgbClr val="DCDAD4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35" name="TextBox 64"/>
          <p:cNvSpPr/>
          <p:nvPr/>
        </p:nvSpPr>
        <p:spPr>
          <a:xfrm>
            <a:off x="1490623" y="5047905"/>
            <a:ext cx="9420246" cy="84493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Při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nedostatečné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odpovědi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→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přehodnotit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diagnózu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,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kultivaci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/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rezistenci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a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obstrukci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;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zvážit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pc="-1" dirty="0" err="1">
                <a:solidFill>
                  <a:srgbClr val="1C1C1C"/>
                </a:solidFill>
                <a:latin typeface="Arial"/>
                <a:ea typeface="DejaVu Sans"/>
              </a:rPr>
              <a:t>kontrolní</a:t>
            </a:r>
            <a:r>
              <a:rPr lang="en-US" sz="1400" b="1" spc="-1" dirty="0">
                <a:solidFill>
                  <a:srgbClr val="1C1C1C"/>
                </a:solidFill>
                <a:latin typeface="Arial"/>
                <a:ea typeface="DejaVu Sans"/>
              </a:rPr>
              <a:t> zobrazení</a:t>
            </a:r>
            <a:r>
              <a:rPr lang="en-US" sz="105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.</a:t>
            </a:r>
          </a:p>
          <a:p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Cefuroxim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-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absolutní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systémová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biologická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dostupnost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u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p.o.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podání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je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cca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37%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nalačno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a 52% po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jídle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, u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suspenze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je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ještě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o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něco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nižší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(o 4-17%). </a:t>
            </a:r>
          </a:p>
          <a:p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Dobrá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koncentrace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v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moči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,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nižší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sytémová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a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parenchymová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expozice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, proto pro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perorální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režim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u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febrilní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UTI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volíme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raději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potencované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 </a:t>
            </a:r>
            <a:r>
              <a:rPr lang="en-US" sz="1050" spc="-1" dirty="0" err="1">
                <a:solidFill>
                  <a:srgbClr val="1C1C1C"/>
                </a:solidFill>
                <a:latin typeface="Arial"/>
              </a:rPr>
              <a:t>Aminopeniciliny</a:t>
            </a:r>
            <a:r>
              <a:rPr lang="en-US" sz="1050" spc="-1" dirty="0">
                <a:solidFill>
                  <a:srgbClr val="1C1C1C"/>
                </a:solidFill>
                <a:latin typeface="Arial"/>
              </a:rPr>
              <a:t>.</a:t>
            </a:r>
          </a:p>
        </p:txBody>
      </p:sp>
      <p:sp>
        <p:nvSpPr>
          <p:cNvPr id="336" name="TextBox 65"/>
          <p:cNvSpPr/>
          <p:nvPr/>
        </p:nvSpPr>
        <p:spPr>
          <a:xfrm>
            <a:off x="2605320" y="6347520"/>
            <a:ext cx="6675840" cy="21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3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Zdroje: EAU/ESPU. EAU Guidelines on Paediatric Urology. 2026, Chapter 12; volba a dávkování dle lokálního antibiogramu a českého SPC.</a:t>
            </a:r>
            <a:endParaRPr lang="cs-CZ" sz="830" b="0" strike="noStrike" spc="-1">
              <a:latin typeface="Arial"/>
            </a:endParaRPr>
          </a:p>
        </p:txBody>
      </p:sp>
      <p:pic>
        <p:nvPicPr>
          <p:cNvPr id="337" name="Picture 3" descr="vfn_logo.png"/>
          <p:cNvPicPr/>
          <p:nvPr/>
        </p:nvPicPr>
        <p:blipFill>
          <a:blip r:embed="rId2"/>
          <a:stretch/>
        </p:blipFill>
        <p:spPr>
          <a:xfrm>
            <a:off x="10420200" y="630000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338" name="Rectangle 81"/>
          <p:cNvSpPr/>
          <p:nvPr/>
        </p:nvSpPr>
        <p:spPr>
          <a:xfrm>
            <a:off x="360000" y="960120"/>
            <a:ext cx="76320" cy="479520"/>
          </a:xfrm>
          <a:prstGeom prst="rect">
            <a:avLst/>
          </a:prstGeom>
          <a:solidFill>
            <a:srgbClr val="D4A04A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340" name="TextBox 5"/>
          <p:cNvSpPr/>
          <p:nvPr/>
        </p:nvSpPr>
        <p:spPr>
          <a:xfrm>
            <a:off x="457200" y="511560"/>
            <a:ext cx="10972080" cy="48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1C1C1C"/>
                </a:solidFill>
                <a:latin typeface="Arial"/>
                <a:ea typeface="DejaVu Sans"/>
              </a:rPr>
              <a:t>ATB terapie – akutní cystitida (dolní UTI)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341" name="Rectangle 6"/>
          <p:cNvSpPr/>
          <p:nvPr/>
        </p:nvSpPr>
        <p:spPr>
          <a:xfrm>
            <a:off x="502920" y="1143000"/>
            <a:ext cx="11200680" cy="65664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42" name="TextBox 7"/>
          <p:cNvSpPr/>
          <p:nvPr/>
        </p:nvSpPr>
        <p:spPr>
          <a:xfrm>
            <a:off x="731520" y="1317600"/>
            <a:ext cx="1074348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Afebrilní cystitida → krátká perorální léčba úzkým spektrem, podle lokální rezistence, věku a registrace léčiva.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343" name="TextBox 8"/>
          <p:cNvSpPr/>
          <p:nvPr/>
        </p:nvSpPr>
        <p:spPr>
          <a:xfrm>
            <a:off x="594360" y="2355480"/>
            <a:ext cx="3474000" cy="31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00" b="1" strike="noStrike" spc="-1">
                <a:solidFill>
                  <a:srgbClr val="D39D45"/>
                </a:solidFill>
                <a:latin typeface="Arial"/>
                <a:ea typeface="DejaVu Sans"/>
              </a:rPr>
              <a:t>PRINCIPY</a:t>
            </a:r>
            <a:endParaRPr lang="cs-CZ" sz="1500" b="0" strike="noStrike" spc="-1">
              <a:latin typeface="Arial"/>
            </a:endParaRPr>
          </a:p>
        </p:txBody>
      </p:sp>
      <p:sp>
        <p:nvSpPr>
          <p:cNvPr id="344" name="TextBox 9"/>
          <p:cNvSpPr/>
          <p:nvPr/>
        </p:nvSpPr>
        <p:spPr>
          <a:xfrm>
            <a:off x="594360" y="3065040"/>
            <a:ext cx="3474000" cy="136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nitrofurantoin je vhodná volba tam, kde je citlivost a není podezření na pyelonefritidu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další možnosti (pivmecillinam, fosfomycin) dle věku, registrace a lokálního doporučení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345" name="TextBox 10"/>
          <p:cNvSpPr/>
          <p:nvPr/>
        </p:nvSpPr>
        <p:spPr>
          <a:xfrm>
            <a:off x="4343400" y="2355480"/>
            <a:ext cx="3474000" cy="31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00" b="1" strike="noStrike" spc="-1">
                <a:solidFill>
                  <a:srgbClr val="D39D45"/>
                </a:solidFill>
                <a:latin typeface="Arial"/>
                <a:ea typeface="DejaVu Sans"/>
              </a:rPr>
              <a:t>DÉLKA</a:t>
            </a:r>
            <a:endParaRPr lang="cs-CZ" sz="1500" b="0" strike="noStrike" spc="-1">
              <a:latin typeface="Arial"/>
            </a:endParaRPr>
          </a:p>
        </p:txBody>
      </p:sp>
      <p:sp>
        <p:nvSpPr>
          <p:cNvPr id="346" name="TextBox 11"/>
          <p:cNvSpPr/>
          <p:nvPr/>
        </p:nvSpPr>
        <p:spPr>
          <a:xfrm>
            <a:off x="4343400" y="3065040"/>
            <a:ext cx="3474000" cy="136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jednoduchá cystitida: obvykle 3–5 dní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u adolescentek může být režim kratší podle použitého ATB a lokálního doporučení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při horečce / bolesti beder přehodnotit diagnózu → podezření na horní UTI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347" name="TextBox 12"/>
          <p:cNvSpPr/>
          <p:nvPr/>
        </p:nvSpPr>
        <p:spPr>
          <a:xfrm>
            <a:off x="8092440" y="2355480"/>
            <a:ext cx="3199680" cy="31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00" b="1" strike="noStrike" spc="-1">
                <a:solidFill>
                  <a:srgbClr val="D39D45"/>
                </a:solidFill>
                <a:latin typeface="Arial"/>
                <a:ea typeface="DejaVu Sans"/>
              </a:rPr>
              <a:t>NE</a:t>
            </a:r>
            <a:endParaRPr lang="cs-CZ" sz="1500" b="0" strike="noStrike" spc="-1">
              <a:latin typeface="Arial"/>
            </a:endParaRPr>
          </a:p>
        </p:txBody>
      </p:sp>
      <p:sp>
        <p:nvSpPr>
          <p:cNvPr id="348" name="TextBox 13"/>
          <p:cNvSpPr/>
          <p:nvPr/>
        </p:nvSpPr>
        <p:spPr>
          <a:xfrm>
            <a:off x="8092440" y="3064680"/>
            <a:ext cx="3245400" cy="136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neřídit léčbu pouze podle pozitivní kultivace bez symptomů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nitrofurantoin není léčbou pyelonefritidy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nevolit širokospektré ATB bez důvodu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349" name="Rectangle 14"/>
          <p:cNvSpPr/>
          <p:nvPr/>
        </p:nvSpPr>
        <p:spPr>
          <a:xfrm>
            <a:off x="594360" y="5074920"/>
            <a:ext cx="10972080" cy="593640"/>
          </a:xfrm>
          <a:prstGeom prst="rect">
            <a:avLst/>
          </a:prstGeom>
          <a:solidFill>
            <a:srgbClr val="FFF5CE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0" name="TextBox 15"/>
          <p:cNvSpPr/>
          <p:nvPr/>
        </p:nvSpPr>
        <p:spPr>
          <a:xfrm>
            <a:off x="777240" y="5207040"/>
            <a:ext cx="1060632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Antibiotic stewardship = správné ATB × správná indikace × správná délka.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351" name="TextBox 16"/>
          <p:cNvSpPr/>
          <p:nvPr/>
        </p:nvSpPr>
        <p:spPr>
          <a:xfrm>
            <a:off x="457200" y="6343920"/>
            <a:ext cx="9783360" cy="2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 2026; NICE NG224 (2022); NICE NG112 (updated 2024). Dávkování dle SPC/lokálních doporučení.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352" name="Rectangle 19"/>
          <p:cNvSpPr/>
          <p:nvPr/>
        </p:nvSpPr>
        <p:spPr>
          <a:xfrm>
            <a:off x="457200" y="45756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3" name="Rectangle 82"/>
          <p:cNvSpPr/>
          <p:nvPr/>
        </p:nvSpPr>
        <p:spPr>
          <a:xfrm>
            <a:off x="502920" y="1143000"/>
            <a:ext cx="76320" cy="656640"/>
          </a:xfrm>
          <a:prstGeom prst="rect">
            <a:avLst/>
          </a:prstGeom>
          <a:solidFill>
            <a:srgbClr val="D4A04A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Rectangle 30"/>
          <p:cNvSpPr/>
          <p:nvPr/>
        </p:nvSpPr>
        <p:spPr>
          <a:xfrm>
            <a:off x="347400" y="182880"/>
            <a:ext cx="11475000" cy="12960"/>
          </a:xfrm>
          <a:prstGeom prst="rect">
            <a:avLst/>
          </a:prstGeom>
          <a:solidFill>
            <a:srgbClr val="D39D45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5" name="TextBox 33"/>
          <p:cNvSpPr/>
          <p:nvPr/>
        </p:nvSpPr>
        <p:spPr>
          <a:xfrm>
            <a:off x="360000" y="328680"/>
            <a:ext cx="8081640" cy="48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1C1C1C"/>
                </a:solidFill>
                <a:latin typeface="Arial"/>
                <a:ea typeface="DejaVu Sans"/>
              </a:rPr>
              <a:t>ATB terapie – akutní cystitida: konkrétní preparáty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356" name="TextBox 35"/>
          <p:cNvSpPr/>
          <p:nvPr/>
        </p:nvSpPr>
        <p:spPr>
          <a:xfrm>
            <a:off x="2325600" y="6347520"/>
            <a:ext cx="7235280" cy="21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3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Zdroje: EAU/ESPU. EAU Guidelines on Paediatric Urology. 2026, Chapter 12; volba a dávkování dle věku, registrace, lokální rezistence a českého SPC.</a:t>
            </a:r>
            <a:endParaRPr lang="cs-CZ" sz="830" b="0" strike="noStrike" spc="-1">
              <a:latin typeface="Arial"/>
            </a:endParaRPr>
          </a:p>
        </p:txBody>
      </p:sp>
      <p:sp>
        <p:nvSpPr>
          <p:cNvPr id="357" name="Rectangle 32"/>
          <p:cNvSpPr/>
          <p:nvPr/>
        </p:nvSpPr>
        <p:spPr>
          <a:xfrm>
            <a:off x="360000" y="960120"/>
            <a:ext cx="11376720" cy="479520"/>
          </a:xfrm>
          <a:prstGeom prst="rect">
            <a:avLst/>
          </a:prstGeom>
          <a:solidFill>
            <a:srgbClr val="FAF9F6"/>
          </a:solidFill>
          <a:ln>
            <a:solidFill>
              <a:srgbClr val="E6E3DE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58" name="TextBox 37"/>
          <p:cNvSpPr/>
          <p:nvPr/>
        </p:nvSpPr>
        <p:spPr>
          <a:xfrm>
            <a:off x="436680" y="1080000"/>
            <a:ext cx="1113264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Afebrilní IMC → preferovat úzké spektrum a krátkou p.o. léčbu. Při horečce / bolesti v bedrech přehodnotit diagnózu → možná febrilní UTI.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359" name="Rectangle 34"/>
          <p:cNvSpPr/>
          <p:nvPr/>
        </p:nvSpPr>
        <p:spPr>
          <a:xfrm>
            <a:off x="502920" y="1664280"/>
            <a:ext cx="2148120" cy="429120"/>
          </a:xfrm>
          <a:prstGeom prst="rect">
            <a:avLst/>
          </a:prstGeom>
          <a:solidFill>
            <a:srgbClr val="D39D45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0" name="TextBox 39"/>
          <p:cNvSpPr/>
          <p:nvPr/>
        </p:nvSpPr>
        <p:spPr>
          <a:xfrm>
            <a:off x="1311120" y="1718640"/>
            <a:ext cx="53172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Arial"/>
                <a:ea typeface="DejaVu Sans"/>
              </a:rPr>
              <a:t>ATB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361" name="Rectangle 36"/>
          <p:cNvSpPr/>
          <p:nvPr/>
        </p:nvSpPr>
        <p:spPr>
          <a:xfrm>
            <a:off x="2651760" y="1664280"/>
            <a:ext cx="3153960" cy="429120"/>
          </a:xfrm>
          <a:prstGeom prst="rect">
            <a:avLst/>
          </a:prstGeom>
          <a:solidFill>
            <a:srgbClr val="D39D45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2" name="TextBox 41"/>
          <p:cNvSpPr/>
          <p:nvPr/>
        </p:nvSpPr>
        <p:spPr>
          <a:xfrm>
            <a:off x="3698640" y="1718640"/>
            <a:ext cx="106236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Arial"/>
                <a:ea typeface="DejaVu Sans"/>
              </a:rPr>
              <a:t>Dávkován</a:t>
            </a:r>
            <a:r>
              <a:rPr lang="en-US" sz="1200" b="1" strike="noStrike" spc="-1">
                <a:solidFill>
                  <a:srgbClr val="FFFFFF"/>
                </a:solidFill>
                <a:latin typeface="Arial"/>
                <a:ea typeface="DejaVu Sans"/>
              </a:rPr>
              <a:t>í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63" name="Rectangle 38"/>
          <p:cNvSpPr/>
          <p:nvPr/>
        </p:nvSpPr>
        <p:spPr>
          <a:xfrm>
            <a:off x="5806440" y="1664280"/>
            <a:ext cx="2879640" cy="429120"/>
          </a:xfrm>
          <a:prstGeom prst="rect">
            <a:avLst/>
          </a:prstGeom>
          <a:solidFill>
            <a:srgbClr val="D39D45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4" name="TextBox 43"/>
          <p:cNvSpPr/>
          <p:nvPr/>
        </p:nvSpPr>
        <p:spPr>
          <a:xfrm>
            <a:off x="6716160" y="1718640"/>
            <a:ext cx="106056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Arial"/>
                <a:ea typeface="DejaVu Sans"/>
              </a:rPr>
              <a:t>Poznámka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365" name="Rectangle 40"/>
          <p:cNvSpPr/>
          <p:nvPr/>
        </p:nvSpPr>
        <p:spPr>
          <a:xfrm>
            <a:off x="8686800" y="1664280"/>
            <a:ext cx="3016800" cy="429120"/>
          </a:xfrm>
          <a:prstGeom prst="rect">
            <a:avLst/>
          </a:prstGeom>
          <a:solidFill>
            <a:srgbClr val="D39D45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6" name="TextBox 45"/>
          <p:cNvSpPr/>
          <p:nvPr/>
        </p:nvSpPr>
        <p:spPr>
          <a:xfrm>
            <a:off x="9316800" y="1718640"/>
            <a:ext cx="175716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trike="noStrike" spc="-1">
                <a:solidFill>
                  <a:srgbClr val="FFFFFF"/>
                </a:solidFill>
                <a:latin typeface="Arial"/>
                <a:ea typeface="DejaVu Sans"/>
              </a:rPr>
              <a:t>Délka / upozorněn</a:t>
            </a:r>
            <a:r>
              <a:rPr lang="en-US" sz="1200" b="1" strike="noStrike" spc="-1">
                <a:solidFill>
                  <a:srgbClr val="FFFFFF"/>
                </a:solidFill>
                <a:latin typeface="Arial"/>
                <a:ea typeface="DejaVu Sans"/>
              </a:rPr>
              <a:t>í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67" name="Rectangle 42"/>
          <p:cNvSpPr/>
          <p:nvPr/>
        </p:nvSpPr>
        <p:spPr>
          <a:xfrm>
            <a:off x="502920" y="2094120"/>
            <a:ext cx="214812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68" name="TextBox 49"/>
          <p:cNvSpPr/>
          <p:nvPr/>
        </p:nvSpPr>
        <p:spPr>
          <a:xfrm>
            <a:off x="979920" y="2278080"/>
            <a:ext cx="119448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Nitrofurantoin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69" name="Rectangle 44"/>
          <p:cNvSpPr/>
          <p:nvPr/>
        </p:nvSpPr>
        <p:spPr>
          <a:xfrm>
            <a:off x="2651760" y="2094120"/>
            <a:ext cx="315396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0" name="TextBox 66"/>
          <p:cNvSpPr/>
          <p:nvPr/>
        </p:nvSpPr>
        <p:spPr>
          <a:xfrm>
            <a:off x="3266640" y="2134080"/>
            <a:ext cx="1924200" cy="55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Nitrofurantoin ​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&lt;40 kg: 1–2 mg/kg/den q6–8h​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&gt;40 kg: 100mg q6-8h​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71" name="Rectangle 61"/>
          <p:cNvSpPr/>
          <p:nvPr/>
        </p:nvSpPr>
        <p:spPr>
          <a:xfrm>
            <a:off x="5806440" y="2094120"/>
            <a:ext cx="287964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2" name="TextBox 67"/>
          <p:cNvSpPr/>
          <p:nvPr/>
        </p:nvSpPr>
        <p:spPr>
          <a:xfrm>
            <a:off x="6152400" y="2212920"/>
            <a:ext cx="218772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Působí v moči; 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není vhodný k léčbě pyelonefritidy.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73" name="Rectangle 62"/>
          <p:cNvSpPr/>
          <p:nvPr/>
        </p:nvSpPr>
        <p:spPr>
          <a:xfrm>
            <a:off x="8686800" y="2094120"/>
            <a:ext cx="301680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4" name="TextBox 68"/>
          <p:cNvSpPr/>
          <p:nvPr/>
        </p:nvSpPr>
        <p:spPr>
          <a:xfrm>
            <a:off x="9306000" y="2212920"/>
            <a:ext cx="177804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Krátký režim dle věku/SPC 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a lokálního doporučení.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75" name="Rectangle 63"/>
          <p:cNvSpPr/>
          <p:nvPr/>
        </p:nvSpPr>
        <p:spPr>
          <a:xfrm>
            <a:off x="502920" y="2734200"/>
            <a:ext cx="214812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6" name="TextBox 69"/>
          <p:cNvSpPr/>
          <p:nvPr/>
        </p:nvSpPr>
        <p:spPr>
          <a:xfrm>
            <a:off x="976680" y="2918160"/>
            <a:ext cx="120060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Pivmecillinam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77" name="Rectangle 64"/>
          <p:cNvSpPr/>
          <p:nvPr/>
        </p:nvSpPr>
        <p:spPr>
          <a:xfrm>
            <a:off x="2651760" y="2734200"/>
            <a:ext cx="315396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78" name="TextBox 70"/>
          <p:cNvSpPr/>
          <p:nvPr/>
        </p:nvSpPr>
        <p:spPr>
          <a:xfrm>
            <a:off x="3331440" y="2774160"/>
            <a:ext cx="1794600" cy="55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Pivmecilinam (od 6let) 3dny​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&lt;40 kg: 7,5 mg/kg q8h​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&gt;40 kg: 200-400mg q8h​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79" name="Rectangle 65"/>
          <p:cNvSpPr/>
          <p:nvPr/>
        </p:nvSpPr>
        <p:spPr>
          <a:xfrm>
            <a:off x="5806440" y="2734200"/>
            <a:ext cx="287964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0" name="TextBox 71"/>
          <p:cNvSpPr/>
          <p:nvPr/>
        </p:nvSpPr>
        <p:spPr>
          <a:xfrm>
            <a:off x="6168240" y="2853000"/>
            <a:ext cx="215928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Úzké spektrum; působí v moči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není vhodný k léčbě pyelonefritidy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81" name="Rectangle 66"/>
          <p:cNvSpPr/>
          <p:nvPr/>
        </p:nvSpPr>
        <p:spPr>
          <a:xfrm>
            <a:off x="8686800" y="2734200"/>
            <a:ext cx="301680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2" name="TextBox 72"/>
          <p:cNvSpPr/>
          <p:nvPr/>
        </p:nvSpPr>
        <p:spPr>
          <a:xfrm>
            <a:off x="8757000" y="2931120"/>
            <a:ext cx="2877120" cy="2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Délka dle konkrétního přípravku a doporučení.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83" name="Rectangle 67"/>
          <p:cNvSpPr/>
          <p:nvPr/>
        </p:nvSpPr>
        <p:spPr>
          <a:xfrm>
            <a:off x="502920" y="3374280"/>
            <a:ext cx="214812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4" name="TextBox 73"/>
          <p:cNvSpPr/>
          <p:nvPr/>
        </p:nvSpPr>
        <p:spPr>
          <a:xfrm>
            <a:off x="622440" y="3558240"/>
            <a:ext cx="190944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Fosfomycin trometamol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85" name="Rectangle 68"/>
          <p:cNvSpPr/>
          <p:nvPr/>
        </p:nvSpPr>
        <p:spPr>
          <a:xfrm>
            <a:off x="2651760" y="3374280"/>
            <a:ext cx="315396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6" name="TextBox 74"/>
          <p:cNvSpPr/>
          <p:nvPr/>
        </p:nvSpPr>
        <p:spPr>
          <a:xfrm>
            <a:off x="3454920" y="3492720"/>
            <a:ext cx="154764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Fosfomycin trometamol​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3 g jednorázově​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87" name="Rectangle 69"/>
          <p:cNvSpPr/>
          <p:nvPr/>
        </p:nvSpPr>
        <p:spPr>
          <a:xfrm>
            <a:off x="5806440" y="3374280"/>
            <a:ext cx="287964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88" name="TextBox 75"/>
          <p:cNvSpPr/>
          <p:nvPr/>
        </p:nvSpPr>
        <p:spPr>
          <a:xfrm>
            <a:off x="6114240" y="3493080"/>
            <a:ext cx="226404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Jednorázový režim pouze tam, 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kde je vhodný pro daného pacienta.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89" name="Rectangle 70"/>
          <p:cNvSpPr/>
          <p:nvPr/>
        </p:nvSpPr>
        <p:spPr>
          <a:xfrm>
            <a:off x="8686800" y="3374280"/>
            <a:ext cx="301680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0" name="TextBox 76"/>
          <p:cNvSpPr/>
          <p:nvPr/>
        </p:nvSpPr>
        <p:spPr>
          <a:xfrm>
            <a:off x="9078480" y="3571200"/>
            <a:ext cx="2233440" cy="2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Nezaměňovat s léčbou febrilní UTI.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91" name="Rectangle 71"/>
          <p:cNvSpPr/>
          <p:nvPr/>
        </p:nvSpPr>
        <p:spPr>
          <a:xfrm>
            <a:off x="502920" y="4014360"/>
            <a:ext cx="214812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2" name="TextBox 77"/>
          <p:cNvSpPr/>
          <p:nvPr/>
        </p:nvSpPr>
        <p:spPr>
          <a:xfrm>
            <a:off x="1136160" y="4198320"/>
            <a:ext cx="88236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TMP-SMX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393" name="Rectangle 72"/>
          <p:cNvSpPr/>
          <p:nvPr/>
        </p:nvSpPr>
        <p:spPr>
          <a:xfrm>
            <a:off x="2651760" y="4014360"/>
            <a:ext cx="315396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4" name="TextBox 78"/>
          <p:cNvSpPr/>
          <p:nvPr/>
        </p:nvSpPr>
        <p:spPr>
          <a:xfrm>
            <a:off x="3404160" y="4059000"/>
            <a:ext cx="1648440" cy="55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6 mg Trimet./kg/den á 12h​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(&gt;40 kg: 980mg á 12hod)​</a:t>
            </a: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1C1C1C"/>
                </a:solidFill>
                <a:latin typeface="Arial"/>
                <a:ea typeface="DejaVu Sans"/>
              </a:rPr>
              <a:t>(při prokázané citlivosti)​</a:t>
            </a: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i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95" name="Rectangle 73"/>
          <p:cNvSpPr/>
          <p:nvPr/>
        </p:nvSpPr>
        <p:spPr>
          <a:xfrm>
            <a:off x="5806440" y="4014360"/>
            <a:ext cx="287964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6" name="TextBox 79"/>
          <p:cNvSpPr/>
          <p:nvPr/>
        </p:nvSpPr>
        <p:spPr>
          <a:xfrm>
            <a:off x="6012720" y="4133160"/>
            <a:ext cx="246672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Empiricky nevhodný při vysoké lokální 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rezistenci / předchozí rezistenci izolátu.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97" name="Rectangle 74"/>
          <p:cNvSpPr/>
          <p:nvPr/>
        </p:nvSpPr>
        <p:spPr>
          <a:xfrm>
            <a:off x="8686800" y="4014360"/>
            <a:ext cx="3016800" cy="63936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98" name="TextBox 80"/>
          <p:cNvSpPr/>
          <p:nvPr/>
        </p:nvSpPr>
        <p:spPr>
          <a:xfrm>
            <a:off x="8662320" y="4211280"/>
            <a:ext cx="3066120" cy="2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Délka dle věku, přípravku a lokálního doporučení.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399" name="Rectangle 75"/>
          <p:cNvSpPr/>
          <p:nvPr/>
        </p:nvSpPr>
        <p:spPr>
          <a:xfrm>
            <a:off x="502920" y="4654440"/>
            <a:ext cx="214812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0" name="TextBox 81"/>
          <p:cNvSpPr/>
          <p:nvPr/>
        </p:nvSpPr>
        <p:spPr>
          <a:xfrm>
            <a:off x="705600" y="4746960"/>
            <a:ext cx="1743120" cy="45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Amoxicilin/klavulanát</a:t>
            </a:r>
            <a:endParaRPr lang="cs-CZ" sz="1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1" strike="noStrike" spc="-1">
                <a:solidFill>
                  <a:srgbClr val="1C1C1C"/>
                </a:solidFill>
                <a:latin typeface="Arial"/>
                <a:ea typeface="DejaVu Sans"/>
              </a:rPr>
              <a:t>/ cefalosporin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401" name="Rectangle 76"/>
          <p:cNvSpPr/>
          <p:nvPr/>
        </p:nvSpPr>
        <p:spPr>
          <a:xfrm>
            <a:off x="2651760" y="4654440"/>
            <a:ext cx="315396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2" name="TextBox 82"/>
          <p:cNvSpPr/>
          <p:nvPr/>
        </p:nvSpPr>
        <p:spPr>
          <a:xfrm>
            <a:off x="3072960" y="4851360"/>
            <a:ext cx="2311200" cy="2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Alternativa podle kultivace a citlivosti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403" name="Rectangle 77"/>
          <p:cNvSpPr/>
          <p:nvPr/>
        </p:nvSpPr>
        <p:spPr>
          <a:xfrm>
            <a:off x="5806440" y="4654440"/>
            <a:ext cx="287964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4" name="TextBox 83"/>
          <p:cNvSpPr/>
          <p:nvPr/>
        </p:nvSpPr>
        <p:spPr>
          <a:xfrm>
            <a:off x="6056280" y="4773240"/>
            <a:ext cx="23799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Širší spektrum → nepoužívat rutinně, </a:t>
            </a:r>
            <a:endParaRPr lang="cs-CZ" sz="103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pokud stačí užší ATB.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405" name="Rectangle 78"/>
          <p:cNvSpPr/>
          <p:nvPr/>
        </p:nvSpPr>
        <p:spPr>
          <a:xfrm>
            <a:off x="8686800" y="4654440"/>
            <a:ext cx="3016800" cy="6393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6" name="TextBox 84"/>
          <p:cNvSpPr/>
          <p:nvPr/>
        </p:nvSpPr>
        <p:spPr>
          <a:xfrm>
            <a:off x="9083520" y="4851360"/>
            <a:ext cx="2223000" cy="2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030" b="0" strike="noStrike" spc="-1">
                <a:solidFill>
                  <a:srgbClr val="1C1C1C"/>
                </a:solidFill>
                <a:latin typeface="Arial"/>
                <a:ea typeface="DejaVu Sans"/>
              </a:rPr>
              <a:t>Řídit se kultivací, rezistencí a SPC.</a:t>
            </a:r>
            <a:endParaRPr lang="cs-CZ" sz="1030" b="0" strike="noStrike" spc="-1">
              <a:latin typeface="Arial"/>
            </a:endParaRPr>
          </a:p>
        </p:txBody>
      </p:sp>
      <p:sp>
        <p:nvSpPr>
          <p:cNvPr id="407" name="Rectangle 79"/>
          <p:cNvSpPr/>
          <p:nvPr/>
        </p:nvSpPr>
        <p:spPr>
          <a:xfrm>
            <a:off x="498960" y="5580000"/>
            <a:ext cx="11200680" cy="502200"/>
          </a:xfrm>
          <a:prstGeom prst="rect">
            <a:avLst/>
          </a:prstGeom>
          <a:solidFill>
            <a:srgbClr val="FFF5CE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08" name="TextBox 85"/>
          <p:cNvSpPr/>
          <p:nvPr/>
        </p:nvSpPr>
        <p:spPr>
          <a:xfrm>
            <a:off x="1483920" y="5637600"/>
            <a:ext cx="931608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Antibiotic stewardship: správné ATB × správná indikace × nejkratší účinná délka × deeskalace dle kultivace</a:t>
            </a:r>
            <a:r>
              <a:rPr lang="en-US" sz="1200" b="1" strike="noStrike" spc="-1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cs-CZ" sz="1200" b="0" strike="noStrike" spc="-1">
              <a:latin typeface="Arial"/>
            </a:endParaRPr>
          </a:p>
        </p:txBody>
      </p:sp>
      <p:pic>
        <p:nvPicPr>
          <p:cNvPr id="409" name="Picture 5" descr="vfn_logo.png"/>
          <p:cNvPicPr/>
          <p:nvPr/>
        </p:nvPicPr>
        <p:blipFill>
          <a:blip r:embed="rId2"/>
          <a:stretch/>
        </p:blipFill>
        <p:spPr>
          <a:xfrm>
            <a:off x="1045476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410" name="Rectangle 83"/>
          <p:cNvSpPr/>
          <p:nvPr/>
        </p:nvSpPr>
        <p:spPr>
          <a:xfrm>
            <a:off x="360000" y="960120"/>
            <a:ext cx="76320" cy="479520"/>
          </a:xfrm>
          <a:prstGeom prst="rect">
            <a:avLst/>
          </a:prstGeom>
          <a:solidFill>
            <a:srgbClr val="D4A04A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Picture 4" descr="vfn_logo.png"/>
          <p:cNvPicPr/>
          <p:nvPr/>
        </p:nvPicPr>
        <p:blipFill>
          <a:blip r:embed="rId2"/>
          <a:stretch/>
        </p:blipFill>
        <p:spPr>
          <a:xfrm>
            <a:off x="10424160" y="635508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412" name="TextBox 5"/>
          <p:cNvSpPr/>
          <p:nvPr/>
        </p:nvSpPr>
        <p:spPr>
          <a:xfrm>
            <a:off x="360000" y="502920"/>
            <a:ext cx="7075800" cy="4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000000"/>
                </a:solidFill>
                <a:latin typeface="Arial"/>
                <a:ea typeface="DejaVu Sans"/>
              </a:rPr>
              <a:t>Antibiotická rezistence – důsledky pro prax</a:t>
            </a:r>
            <a:r>
              <a:rPr lang="en-US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endParaRPr lang="cs-CZ" sz="2000" b="0" strike="noStrike" spc="-1">
              <a:latin typeface="Arial"/>
            </a:endParaRPr>
          </a:p>
        </p:txBody>
      </p:sp>
      <p:sp>
        <p:nvSpPr>
          <p:cNvPr id="413" name="Rectangle 6"/>
          <p:cNvSpPr/>
          <p:nvPr/>
        </p:nvSpPr>
        <p:spPr>
          <a:xfrm>
            <a:off x="594360" y="1234440"/>
            <a:ext cx="3382560" cy="10965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4" name="TextBox 7"/>
          <p:cNvSpPr/>
          <p:nvPr/>
        </p:nvSpPr>
        <p:spPr>
          <a:xfrm>
            <a:off x="822960" y="1308600"/>
            <a:ext cx="2925360" cy="91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LOKÁLNÍ ANTIBIOGRAM</a:t>
            </a:r>
            <a:endParaRPr lang="cs-CZ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první zdroj pro empirickou volbu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415" name="Rectangle 8"/>
          <p:cNvSpPr/>
          <p:nvPr/>
        </p:nvSpPr>
        <p:spPr>
          <a:xfrm>
            <a:off x="4389120" y="1234440"/>
            <a:ext cx="3382560" cy="10965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6" name="TextBox 9"/>
          <p:cNvSpPr/>
          <p:nvPr/>
        </p:nvSpPr>
        <p:spPr>
          <a:xfrm>
            <a:off x="4617720" y="1308600"/>
            <a:ext cx="2925360" cy="91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PŘEDCHOZÍ KULTIVACE</a:t>
            </a:r>
            <a:endParaRPr lang="cs-CZ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+ recentní ATB / profylaxe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417" name="Rectangle 10"/>
          <p:cNvSpPr/>
          <p:nvPr/>
        </p:nvSpPr>
        <p:spPr>
          <a:xfrm>
            <a:off x="8183880" y="1234440"/>
            <a:ext cx="3382560" cy="109656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18" name="TextBox 11"/>
          <p:cNvSpPr/>
          <p:nvPr/>
        </p:nvSpPr>
        <p:spPr>
          <a:xfrm>
            <a:off x="8412480" y="1445400"/>
            <a:ext cx="2925360" cy="63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DEESKALACE</a:t>
            </a:r>
            <a:endParaRPr lang="cs-CZ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nejužší účinné spektrum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419" name="Rectangle 12"/>
          <p:cNvSpPr/>
          <p:nvPr/>
        </p:nvSpPr>
        <p:spPr>
          <a:xfrm>
            <a:off x="594360" y="2788920"/>
            <a:ext cx="10972080" cy="2239560"/>
          </a:xfrm>
          <a:prstGeom prst="rect">
            <a:avLst/>
          </a:prstGeom>
          <a:solidFill>
            <a:srgbClr val="FAF9F6"/>
          </a:solidFill>
          <a:ln>
            <a:solidFill>
              <a:srgbClr val="DCDAD4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0" name="TextBox 13"/>
          <p:cNvSpPr/>
          <p:nvPr/>
        </p:nvSpPr>
        <p:spPr>
          <a:xfrm>
            <a:off x="868680" y="3041280"/>
            <a:ext cx="10423440" cy="31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500" b="1" strike="noStrike" spc="-1">
                <a:solidFill>
                  <a:srgbClr val="1C1C1C"/>
                </a:solidFill>
                <a:latin typeface="Arial"/>
                <a:ea typeface="DejaVu Sans"/>
              </a:rPr>
              <a:t>Co zvyšuje riziko rezistentní / non-E. coli UTI?</a:t>
            </a:r>
            <a:endParaRPr lang="cs-CZ" sz="1500" b="0" strike="noStrike" spc="-1">
              <a:latin typeface="Arial"/>
            </a:endParaRPr>
          </a:p>
        </p:txBody>
      </p:sp>
      <p:sp>
        <p:nvSpPr>
          <p:cNvPr id="421" name="TextBox 14"/>
          <p:cNvSpPr/>
          <p:nvPr/>
        </p:nvSpPr>
        <p:spPr>
          <a:xfrm>
            <a:off x="868680" y="3620880"/>
            <a:ext cx="10423440" cy="9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předchozí UTI a nedávná hospitalizace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recentní expozice antibiotikům / kontinuální profylaxe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komplikovaná uropatie, instrumentace, obstrukce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ESBL-producing Enterobacterales – rostoucí problém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422" name="Rectangle 15"/>
          <p:cNvSpPr/>
          <p:nvPr/>
        </p:nvSpPr>
        <p:spPr>
          <a:xfrm>
            <a:off x="594360" y="5257800"/>
            <a:ext cx="10972080" cy="502200"/>
          </a:xfrm>
          <a:prstGeom prst="rect">
            <a:avLst/>
          </a:prstGeom>
          <a:solidFill>
            <a:srgbClr val="FFF5CE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3" name="TextBox 16"/>
          <p:cNvSpPr/>
          <p:nvPr/>
        </p:nvSpPr>
        <p:spPr>
          <a:xfrm>
            <a:off x="777240" y="5339520"/>
            <a:ext cx="1060632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Antimicrobial stewardship: pozitivní kultivace bez kliniky ≠ indikace k ATB</a:t>
            </a:r>
            <a:r>
              <a:rPr lang="en-US" sz="1250" b="1" strike="noStrike" spc="-1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cs-CZ" sz="1250" b="0" strike="noStrike" spc="-1">
              <a:latin typeface="Arial"/>
            </a:endParaRPr>
          </a:p>
        </p:txBody>
      </p:sp>
      <p:sp>
        <p:nvSpPr>
          <p:cNvPr id="424" name="TextBox 17"/>
          <p:cNvSpPr/>
          <p:nvPr/>
        </p:nvSpPr>
        <p:spPr>
          <a:xfrm>
            <a:off x="4418640" y="6336720"/>
            <a:ext cx="186012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EAU/ESPU 2026. Chapter 12.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425" name="Rectangle 24"/>
          <p:cNvSpPr/>
          <p:nvPr/>
        </p:nvSpPr>
        <p:spPr>
          <a:xfrm>
            <a:off x="457200" y="48060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427" name="TextBox 5"/>
          <p:cNvSpPr/>
          <p:nvPr/>
        </p:nvSpPr>
        <p:spPr>
          <a:xfrm>
            <a:off x="457200" y="511560"/>
            <a:ext cx="10972080" cy="48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1C1C1C"/>
                </a:solidFill>
                <a:latin typeface="Arial"/>
                <a:ea typeface="DejaVu Sans"/>
              </a:rPr>
              <a:t>Antibiotická profylaxe (CAP) – komu a proč?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428" name="Rectangle 6"/>
          <p:cNvSpPr/>
          <p:nvPr/>
        </p:nvSpPr>
        <p:spPr>
          <a:xfrm>
            <a:off x="502920" y="1143000"/>
            <a:ext cx="5485680" cy="191952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29" name="TextBox 7"/>
          <p:cNvSpPr/>
          <p:nvPr/>
        </p:nvSpPr>
        <p:spPr>
          <a:xfrm>
            <a:off x="731520" y="1319400"/>
            <a:ext cx="5028480" cy="33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D39D45"/>
                </a:solidFill>
                <a:latin typeface="Arial"/>
                <a:ea typeface="DejaVu Sans"/>
              </a:rPr>
              <a:t>RIVUR – sekundární prevence</a:t>
            </a:r>
            <a:endParaRPr lang="cs-CZ" sz="1600" b="0" strike="noStrike" spc="-1">
              <a:latin typeface="Arial"/>
            </a:endParaRPr>
          </a:p>
        </p:txBody>
      </p:sp>
      <p:sp>
        <p:nvSpPr>
          <p:cNvPr id="430" name="TextBox 8"/>
          <p:cNvSpPr/>
          <p:nvPr/>
        </p:nvSpPr>
        <p:spPr>
          <a:xfrm>
            <a:off x="731520" y="1678912"/>
            <a:ext cx="502848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607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dětí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, VUR I–IV, po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prodělané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UTI</a:t>
            </a:r>
            <a:endParaRPr lang="cs-CZ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CAP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snížila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riziko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febrilní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/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symptomatické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recidivy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přibližně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o 50 %</a:t>
            </a:r>
            <a:endParaRPr lang="cs-CZ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Nezabránila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novým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jizvám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,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více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rezistence</a:t>
            </a:r>
            <a:endParaRPr lang="cs-CZ" sz="1400" b="0" strike="noStrike" spc="-1" dirty="0" err="1">
              <a:latin typeface="Arial"/>
            </a:endParaRPr>
          </a:p>
          <a:p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→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efekt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výraznější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při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BBD</a:t>
            </a:r>
            <a:endParaRPr lang="en-US" sz="1400" b="0" strike="noStrike" spc="-1" dirty="0">
              <a:solidFill>
                <a:srgbClr val="1C1C1C"/>
              </a:solidFill>
              <a:latin typeface="Arial"/>
            </a:endParaRPr>
          </a:p>
        </p:txBody>
      </p:sp>
      <p:sp>
        <p:nvSpPr>
          <p:cNvPr id="431" name="Rectangle 9"/>
          <p:cNvSpPr/>
          <p:nvPr/>
        </p:nvSpPr>
        <p:spPr>
          <a:xfrm>
            <a:off x="6199560" y="1143000"/>
            <a:ext cx="5485680" cy="191952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32" name="TextBox 10"/>
          <p:cNvSpPr/>
          <p:nvPr/>
        </p:nvSpPr>
        <p:spPr>
          <a:xfrm>
            <a:off x="6428160" y="1319400"/>
            <a:ext cx="5028480" cy="33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D39D45"/>
                </a:solidFill>
                <a:latin typeface="Arial"/>
                <a:ea typeface="DejaVu Sans"/>
              </a:rPr>
              <a:t>PREDICT – primární prevence</a:t>
            </a:r>
            <a:endParaRPr lang="cs-CZ" sz="1600" b="0" strike="noStrike" spc="-1">
              <a:latin typeface="Arial"/>
            </a:endParaRPr>
          </a:p>
        </p:txBody>
      </p:sp>
      <p:sp>
        <p:nvSpPr>
          <p:cNvPr id="433" name="TextBox 11"/>
          <p:cNvSpPr/>
          <p:nvPr/>
        </p:nvSpPr>
        <p:spPr>
          <a:xfrm>
            <a:off x="6428160" y="1792080"/>
            <a:ext cx="5028480" cy="9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292 kojenců 1–5 měs., VUR III–V, bez předchozí UTI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první UTI: 21,2 % vs. 35,6 % bez CAP 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→ více rezistence; bez významného rozdílu v nových jizvách/eGFR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434" name="TextBox 12"/>
          <p:cNvSpPr/>
          <p:nvPr/>
        </p:nvSpPr>
        <p:spPr>
          <a:xfrm>
            <a:off x="594360" y="3422520"/>
            <a:ext cx="3748320" cy="33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D39D45"/>
                </a:solidFill>
                <a:latin typeface="Arial"/>
                <a:ea typeface="DejaVu Sans"/>
              </a:rPr>
              <a:t>KDY ZVÁŽIT</a:t>
            </a:r>
            <a:endParaRPr lang="cs-CZ" sz="1600" b="0" strike="noStrike" spc="-1">
              <a:latin typeface="Arial"/>
            </a:endParaRPr>
          </a:p>
        </p:txBody>
      </p:sp>
      <p:sp>
        <p:nvSpPr>
          <p:cNvPr id="435" name="TextBox 13"/>
          <p:cNvSpPr/>
          <p:nvPr/>
        </p:nvSpPr>
        <p:spPr>
          <a:xfrm>
            <a:off x="594360" y="4055040"/>
            <a:ext cx="3748320" cy="9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vysoké riziko recidivy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VUR + BBD/LUTD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opakované febrilní UTI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riziková anatomie / vysokostupňový VUR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436" name="TextBox 14"/>
          <p:cNvSpPr/>
          <p:nvPr/>
        </p:nvSpPr>
        <p:spPr>
          <a:xfrm>
            <a:off x="4526280" y="3422520"/>
            <a:ext cx="3291120" cy="33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D39D45"/>
                </a:solidFill>
                <a:latin typeface="Arial"/>
                <a:ea typeface="DejaVu Sans"/>
              </a:rPr>
              <a:t>CO VŽDY SOUČASNĚ</a:t>
            </a:r>
            <a:endParaRPr lang="cs-CZ" sz="1600" b="0" strike="noStrike" spc="-1">
              <a:latin typeface="Arial"/>
            </a:endParaRPr>
          </a:p>
        </p:txBody>
      </p:sp>
      <p:sp>
        <p:nvSpPr>
          <p:cNvPr id="437" name="TextBox 15"/>
          <p:cNvSpPr/>
          <p:nvPr/>
        </p:nvSpPr>
        <p:spPr>
          <a:xfrm>
            <a:off x="4526280" y="3948840"/>
            <a:ext cx="3291120" cy="11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potvrdit správnou diagnózu UTI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léčit BBD/zácpu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zohlednit předchozí kultivace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pravidelně přehodnocovat benefit/rezistenci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438" name="TextBox 16"/>
          <p:cNvSpPr/>
          <p:nvPr/>
        </p:nvSpPr>
        <p:spPr>
          <a:xfrm>
            <a:off x="8001000" y="3422520"/>
            <a:ext cx="3382560" cy="33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D39D45"/>
                </a:solidFill>
                <a:latin typeface="Arial"/>
                <a:ea typeface="DejaVu Sans"/>
              </a:rPr>
              <a:t>KDY NESPĚCHAT</a:t>
            </a:r>
            <a:endParaRPr lang="cs-CZ" sz="1600" b="0" strike="noStrike" spc="-1">
              <a:latin typeface="Arial"/>
            </a:endParaRPr>
          </a:p>
        </p:txBody>
      </p:sp>
      <p:sp>
        <p:nvSpPr>
          <p:cNvPr id="439" name="TextBox 17"/>
          <p:cNvSpPr/>
          <p:nvPr/>
        </p:nvSpPr>
        <p:spPr>
          <a:xfrm>
            <a:off x="8001000" y="4055400"/>
            <a:ext cx="3291120" cy="9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první typická UTI bez rizikových znaků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nízkostupňový asymptomatický VUR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• samotná ABU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440" name="Rectangle 18"/>
          <p:cNvSpPr/>
          <p:nvPr/>
        </p:nvSpPr>
        <p:spPr>
          <a:xfrm>
            <a:off x="594360" y="5440680"/>
            <a:ext cx="11063520" cy="547920"/>
          </a:xfrm>
          <a:prstGeom prst="rect">
            <a:avLst/>
          </a:prstGeom>
          <a:solidFill>
            <a:srgbClr val="FFF5CE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1" name="TextBox 19"/>
          <p:cNvSpPr/>
          <p:nvPr/>
        </p:nvSpPr>
        <p:spPr>
          <a:xfrm>
            <a:off x="777240" y="5540760"/>
            <a:ext cx="1069776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CAP snižuje počet UTI, nikoli spolehlivě renální zjizvení → rozhodování má být individuální a rizikově orientované</a:t>
            </a:r>
            <a:r>
              <a:rPr lang="en-US" sz="1220" b="1" strike="noStrike" spc="-1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cs-CZ" sz="1220" b="0" strike="noStrike" spc="-1">
              <a:latin typeface="Arial"/>
            </a:endParaRPr>
          </a:p>
        </p:txBody>
      </p:sp>
      <p:sp>
        <p:nvSpPr>
          <p:cNvPr id="442" name="TextBox 20"/>
          <p:cNvSpPr/>
          <p:nvPr/>
        </p:nvSpPr>
        <p:spPr>
          <a:xfrm>
            <a:off x="457200" y="6343920"/>
            <a:ext cx="9874800" cy="21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Zdroje: Hoberman et al. N Engl J Med. 2014; Morello et al. N Engl J Med. 2023; EAU/ESPU 2026; PTN 2023.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443" name="Rectangle 27"/>
          <p:cNvSpPr/>
          <p:nvPr/>
        </p:nvSpPr>
        <p:spPr>
          <a:xfrm>
            <a:off x="457200" y="48060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445" name="TextBox 8"/>
          <p:cNvSpPr/>
          <p:nvPr/>
        </p:nvSpPr>
        <p:spPr>
          <a:xfrm>
            <a:off x="323280" y="480600"/>
            <a:ext cx="9396720" cy="4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000000"/>
                </a:solidFill>
                <a:latin typeface="Arial"/>
                <a:ea typeface="DejaVu Sans"/>
              </a:rPr>
              <a:t>LUTS, BBD a dysfunkční mikce – proč jsou důležité u UTI?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446" name="Rectangle 9"/>
          <p:cNvSpPr/>
          <p:nvPr/>
        </p:nvSpPr>
        <p:spPr>
          <a:xfrm>
            <a:off x="502920" y="1143000"/>
            <a:ext cx="3656880" cy="187380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7" name="TextBox 10"/>
          <p:cNvSpPr/>
          <p:nvPr/>
        </p:nvSpPr>
        <p:spPr>
          <a:xfrm>
            <a:off x="731520" y="1288800"/>
            <a:ext cx="3199680" cy="39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D39D45"/>
                </a:solidFill>
                <a:latin typeface="Arial"/>
                <a:ea typeface="DejaVu Sans"/>
              </a:rPr>
              <a:t>LUTS</a:t>
            </a:r>
            <a:endParaRPr lang="cs-CZ" sz="2000" b="0" strike="noStrike" spc="-1">
              <a:latin typeface="Arial"/>
            </a:endParaRPr>
          </a:p>
        </p:txBody>
      </p:sp>
      <p:sp>
        <p:nvSpPr>
          <p:cNvPr id="448" name="TextBox 11"/>
          <p:cNvSpPr/>
          <p:nvPr/>
        </p:nvSpPr>
        <p:spPr>
          <a:xfrm>
            <a:off x="731520" y="1787400"/>
            <a:ext cx="3199680" cy="9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Symptomy dolních močových cest: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urgence, frekvence, inkontinence, slabý/přerušovaný proud, hesitace, postmikční únik.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449" name="Rectangle 12"/>
          <p:cNvSpPr/>
          <p:nvPr/>
        </p:nvSpPr>
        <p:spPr>
          <a:xfrm>
            <a:off x="4270320" y="1143000"/>
            <a:ext cx="3656880" cy="187380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0" name="TextBox 13"/>
          <p:cNvSpPr/>
          <p:nvPr/>
        </p:nvSpPr>
        <p:spPr>
          <a:xfrm>
            <a:off x="4498920" y="1288800"/>
            <a:ext cx="3199680" cy="39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D39D45"/>
                </a:solidFill>
                <a:latin typeface="Arial"/>
                <a:ea typeface="DejaVu Sans"/>
              </a:rPr>
              <a:t>BBD</a:t>
            </a:r>
            <a:endParaRPr lang="cs-CZ" sz="2000" b="0" strike="noStrike" spc="-1">
              <a:latin typeface="Arial"/>
            </a:endParaRPr>
          </a:p>
        </p:txBody>
      </p:sp>
      <p:sp>
        <p:nvSpPr>
          <p:cNvPr id="451" name="TextBox 14"/>
          <p:cNvSpPr/>
          <p:nvPr/>
        </p:nvSpPr>
        <p:spPr>
          <a:xfrm>
            <a:off x="4498920" y="1893960"/>
            <a:ext cx="3199680" cy="72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Současná porucha funkce močového měchýře a střev; typicky LUTS + zácpa/enkopréza.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452" name="Rectangle 15"/>
          <p:cNvSpPr/>
          <p:nvPr/>
        </p:nvSpPr>
        <p:spPr>
          <a:xfrm>
            <a:off x="8046720" y="1143000"/>
            <a:ext cx="3656880" cy="187380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3" name="TextBox 16"/>
          <p:cNvSpPr/>
          <p:nvPr/>
        </p:nvSpPr>
        <p:spPr>
          <a:xfrm>
            <a:off x="8275320" y="1288800"/>
            <a:ext cx="3199680" cy="39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>
                <a:solidFill>
                  <a:srgbClr val="D39D45"/>
                </a:solidFill>
                <a:latin typeface="Arial"/>
                <a:ea typeface="DejaVu Sans"/>
              </a:rPr>
              <a:t>DV</a:t>
            </a:r>
            <a:endParaRPr lang="cs-CZ" sz="2000" b="0" strike="noStrike" spc="-1">
              <a:latin typeface="Arial"/>
            </a:endParaRPr>
          </a:p>
        </p:txBody>
      </p:sp>
      <p:sp>
        <p:nvSpPr>
          <p:cNvPr id="454" name="TextBox 17"/>
          <p:cNvSpPr/>
          <p:nvPr/>
        </p:nvSpPr>
        <p:spPr>
          <a:xfrm>
            <a:off x="8275320" y="1680840"/>
            <a:ext cx="3199680" cy="11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Porucha relaxace / koordinace sfinkteru a pánevního dna během mikce u neurologicky intaktního dítěte; často staccato/interrupting flow + ↑ PVR</a:t>
            </a:r>
            <a:r>
              <a:rPr lang="en-US" sz="1120" b="0" strike="noStrike" spc="-1">
                <a:solidFill>
                  <a:srgbClr val="1C1C1C"/>
                </a:solidFill>
                <a:latin typeface="Arial"/>
                <a:ea typeface="DejaVu Sans"/>
              </a:rPr>
              <a:t>.</a:t>
            </a:r>
            <a:endParaRPr lang="cs-CZ" sz="1120" b="0" strike="noStrike" spc="-1">
              <a:latin typeface="Arial"/>
            </a:endParaRPr>
          </a:p>
        </p:txBody>
      </p:sp>
      <p:sp>
        <p:nvSpPr>
          <p:cNvPr id="455" name="Rectangle 18"/>
          <p:cNvSpPr/>
          <p:nvPr/>
        </p:nvSpPr>
        <p:spPr>
          <a:xfrm>
            <a:off x="502920" y="3429000"/>
            <a:ext cx="11200680" cy="1050840"/>
          </a:xfrm>
          <a:prstGeom prst="rect">
            <a:avLst/>
          </a:prstGeom>
          <a:solidFill>
            <a:srgbClr val="FAF9F6"/>
          </a:solidFill>
          <a:ln>
            <a:solidFill>
              <a:srgbClr val="DCDAD4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56" name="TextBox 19"/>
          <p:cNvSpPr/>
          <p:nvPr/>
        </p:nvSpPr>
        <p:spPr>
          <a:xfrm>
            <a:off x="731520" y="3693717"/>
            <a:ext cx="1074348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1" spc="-1" dirty="0">
                <a:solidFill>
                  <a:srgbClr val="1C1C1C"/>
                </a:solidFill>
                <a:latin typeface="Arial"/>
                <a:ea typeface="DejaVu Sans"/>
              </a:rPr>
              <a:t>LUTS/BBD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je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významný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modifikovatelný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rizikový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faktor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pc="-1" dirty="0" err="1">
                <a:solidFill>
                  <a:srgbClr val="1C1C1C"/>
                </a:solidFill>
                <a:latin typeface="Arial"/>
                <a:ea typeface="DejaVu Sans"/>
              </a:rPr>
              <a:t>recidivujících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UTI. U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toaletně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trénovaných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dětí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s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febrilní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a/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nebo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recidivující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UTI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má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být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pc="-1" dirty="0">
                <a:solidFill>
                  <a:srgbClr val="1C1C1C"/>
                </a:solidFill>
                <a:latin typeface="Arial"/>
                <a:ea typeface="DejaVu Sans"/>
              </a:rPr>
              <a:t>LUTS/BBD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aktivně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vyhledáno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a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léčeno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.</a:t>
            </a:r>
            <a:endParaRPr lang="cs-CZ" sz="1400" b="0" strike="noStrike" spc="-1" dirty="0">
              <a:latin typeface="Arial"/>
            </a:endParaRPr>
          </a:p>
        </p:txBody>
      </p:sp>
      <p:sp>
        <p:nvSpPr>
          <p:cNvPr id="457" name="TextBox 21"/>
          <p:cNvSpPr/>
          <p:nvPr/>
        </p:nvSpPr>
        <p:spPr>
          <a:xfrm>
            <a:off x="731520" y="4917079"/>
            <a:ext cx="10743480" cy="306323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/>
            <a:r>
              <a:rPr lang="en-US" sz="1400" b="1" spc="-1" dirty="0" err="1">
                <a:solidFill>
                  <a:srgbClr val="1C1C1C"/>
                </a:solidFill>
                <a:latin typeface="Arial"/>
                <a:ea typeface="DejaVu Sans"/>
              </a:rPr>
              <a:t>Při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podezření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pc="-1" dirty="0" err="1">
                <a:solidFill>
                  <a:srgbClr val="1C1C1C"/>
                </a:solidFill>
                <a:latin typeface="Arial"/>
                <a:ea typeface="DejaVu Sans"/>
              </a:rPr>
              <a:t>na</a:t>
            </a:r>
            <a:r>
              <a:rPr lang="en-US" sz="1400" b="1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pc="-1" dirty="0" err="1">
                <a:solidFill>
                  <a:srgbClr val="1C1C1C"/>
                </a:solidFill>
                <a:latin typeface="Arial"/>
                <a:ea typeface="DejaVu Sans"/>
              </a:rPr>
              <a:t>dysfunkční</a:t>
            </a:r>
            <a:r>
              <a:rPr lang="en-US" sz="1400" b="1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pc="-1" dirty="0" err="1">
                <a:solidFill>
                  <a:srgbClr val="1C1C1C"/>
                </a:solidFill>
                <a:latin typeface="Arial"/>
                <a:ea typeface="DejaVu Sans"/>
              </a:rPr>
              <a:t>mikci</a:t>
            </a:r>
            <a:r>
              <a:rPr lang="en-US" sz="1400" b="1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→ UFM + </a:t>
            </a:r>
            <a:r>
              <a:rPr lang="en-US" sz="1400" b="1" spc="-1" dirty="0">
                <a:solidFill>
                  <a:srgbClr val="1C1C1C"/>
                </a:solidFill>
                <a:latin typeface="Arial"/>
                <a:ea typeface="DejaVu Sans"/>
              </a:rPr>
              <a:t>EMG + </a:t>
            </a:r>
            <a:r>
              <a:rPr lang="en-US" sz="1400" b="1" strike="noStrike" spc="-1" dirty="0">
                <a:solidFill>
                  <a:srgbClr val="1C1C1C"/>
                </a:solidFill>
                <a:latin typeface="Arial"/>
                <a:ea typeface="DejaVu Sans"/>
              </a:rPr>
              <a:t>PVR</a:t>
            </a:r>
            <a:r>
              <a:rPr lang="en-US" sz="1400" b="1" spc="-1" dirty="0">
                <a:solidFill>
                  <a:srgbClr val="1C1C1C"/>
                </a:solidFill>
                <a:latin typeface="Arial"/>
                <a:ea typeface="DejaVu Sans"/>
              </a:rPr>
              <a:t>.</a:t>
            </a:r>
            <a:endParaRPr lang="cs-CZ" sz="1400" b="0" strike="noStrike" spc="-1" dirty="0">
              <a:latin typeface="Arial"/>
            </a:endParaRPr>
          </a:p>
        </p:txBody>
      </p:sp>
      <p:sp>
        <p:nvSpPr>
          <p:cNvPr id="458" name="TextBox 22"/>
          <p:cNvSpPr/>
          <p:nvPr/>
        </p:nvSpPr>
        <p:spPr>
          <a:xfrm>
            <a:off x="2175480" y="6336720"/>
            <a:ext cx="634680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Zdroje: EAU/ESPU 2026; Nieuwhof-Leppink et al. J Pediatr Urol. 2021; Keren et al. Pediatrics. 2015; Meena et al. Front Pediatr. 2020.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459" name="Rectangle 26"/>
          <p:cNvSpPr/>
          <p:nvPr/>
        </p:nvSpPr>
        <p:spPr>
          <a:xfrm>
            <a:off x="457200" y="48060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461" name="TextBox 5"/>
          <p:cNvSpPr/>
          <p:nvPr/>
        </p:nvSpPr>
        <p:spPr>
          <a:xfrm>
            <a:off x="446760" y="480600"/>
            <a:ext cx="6213240" cy="4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000000"/>
                </a:solidFill>
                <a:latin typeface="Arial"/>
                <a:ea typeface="DejaVu Sans"/>
              </a:rPr>
              <a:t>BBD / LUTD / DV – diagnostika a léčba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462" name="Rectangle 6"/>
          <p:cNvSpPr/>
          <p:nvPr/>
        </p:nvSpPr>
        <p:spPr>
          <a:xfrm>
            <a:off x="457200" y="1143000"/>
            <a:ext cx="5485680" cy="443412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3" name="TextBox 7"/>
          <p:cNvSpPr/>
          <p:nvPr/>
        </p:nvSpPr>
        <p:spPr>
          <a:xfrm>
            <a:off x="685800" y="1303920"/>
            <a:ext cx="50284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DIAGNOSTIKA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464" name="TextBox 8"/>
          <p:cNvSpPr/>
          <p:nvPr/>
        </p:nvSpPr>
        <p:spPr>
          <a:xfrm>
            <a:off x="731520" y="2351703"/>
            <a:ext cx="4799880" cy="2245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• 2denní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mikční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deník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/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strukturovaný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dotazník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(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např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. DVSS)</a:t>
            </a:r>
            <a:endParaRPr lang="cs-CZ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•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pitný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režim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,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frekvence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,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objem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, urgence,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inkontinence</a:t>
            </a:r>
            <a:endParaRPr lang="cs-CZ" sz="1400" b="0" strike="noStrike" spc="-1" dirty="0" err="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•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anamnéza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zácpy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/ Bristol Stool Form Scale</a:t>
            </a:r>
            <a:endParaRPr lang="cs-CZ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•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fyzikální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vyšetření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včetně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břicha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a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sakrální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oblasti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,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ev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. imaging</a:t>
            </a:r>
            <a:endParaRPr lang="cs-CZ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• UZ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močových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cest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+ PVR</a:t>
            </a:r>
            <a:endParaRPr lang="cs-CZ" sz="1400" b="0" strike="noStrike" spc="-1" dirty="0">
              <a:latin typeface="Arial"/>
            </a:endParaRPr>
          </a:p>
          <a:p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• UFM;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při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podezření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na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DV </a:t>
            </a:r>
            <a:r>
              <a:rPr lang="en-US" sz="1400" spc="-1" dirty="0">
                <a:solidFill>
                  <a:srgbClr val="1C1C1C"/>
                </a:solidFill>
                <a:latin typeface="Arial"/>
                <a:ea typeface="DejaVu Sans"/>
              </a:rPr>
              <a:t>+ 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EMG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pánevního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dna</a:t>
            </a:r>
            <a:endParaRPr lang="cs-CZ" sz="1400" b="0" strike="noStrike" spc="-1" dirty="0" err="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•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při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refrakterním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stavu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zvážit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video-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urodynamiku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/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neurologické</a:t>
            </a:r>
            <a:r>
              <a:rPr lang="en-US" sz="1400" b="0" strike="noStrike" spc="-1" dirty="0">
                <a:solidFill>
                  <a:srgbClr val="1C1C1C"/>
                </a:solidFill>
                <a:latin typeface="Arial"/>
                <a:ea typeface="DejaVu Sans"/>
              </a:rPr>
              <a:t> </a:t>
            </a:r>
            <a:r>
              <a:rPr lang="en-US" sz="1400" b="0" strike="noStrike" spc="-1" dirty="0" err="1">
                <a:solidFill>
                  <a:srgbClr val="1C1C1C"/>
                </a:solidFill>
                <a:latin typeface="Arial"/>
                <a:ea typeface="DejaVu Sans"/>
              </a:rPr>
              <a:t>došetření</a:t>
            </a:r>
            <a:endParaRPr lang="cs-CZ" sz="1400" b="0" strike="noStrike" spc="-1" dirty="0" err="1">
              <a:latin typeface="Arial"/>
            </a:endParaRPr>
          </a:p>
        </p:txBody>
      </p:sp>
      <p:sp>
        <p:nvSpPr>
          <p:cNvPr id="465" name="Rectangle 9"/>
          <p:cNvSpPr/>
          <p:nvPr/>
        </p:nvSpPr>
        <p:spPr>
          <a:xfrm>
            <a:off x="6217920" y="1143000"/>
            <a:ext cx="5485680" cy="4434120"/>
          </a:xfrm>
          <a:prstGeom prst="rect">
            <a:avLst/>
          </a:prstGeom>
          <a:solidFill>
            <a:srgbClr val="FAF9F6"/>
          </a:solidFill>
          <a:ln>
            <a:solidFill>
              <a:srgbClr val="DCDAD4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6" name="TextBox 10"/>
          <p:cNvSpPr/>
          <p:nvPr/>
        </p:nvSpPr>
        <p:spPr>
          <a:xfrm>
            <a:off x="6446520" y="1303920"/>
            <a:ext cx="5028480" cy="363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LÉČBA – STEPWISE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467" name="TextBox 11"/>
          <p:cNvSpPr/>
          <p:nvPr/>
        </p:nvSpPr>
        <p:spPr>
          <a:xfrm>
            <a:off x="6492240" y="1937880"/>
            <a:ext cx="4799880" cy="307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1. Standardní uroterapie: edukace, timed voiding, relaxované močení, adekvátní tekutiny, mikční deník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2. BBD: aktivní bowel management; při impakci PEG/macrogol 1–1,5 g/kg/den 3–6 dní → poté maintenance (0,4-0,8g/kg) ≥ 2 měsíce, vysazovat postupně až po stabilizaci a ≥1 měsíci bez symptomů. + toilet sitting, edukace, behaviorální režim!​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3. DV: nácvik relaxace pánevního dna + biofeedback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4. OAB: anticholinergika; mirabegron selektivně dle indikace/registrace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5. DV s významnou obstrukční složkou: α1-blokátor jen selektivně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6. Refrakterní stavy: specializovaná centra / neuromodulace / další intervence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468" name="Rectangle 12"/>
          <p:cNvSpPr/>
          <p:nvPr/>
        </p:nvSpPr>
        <p:spPr>
          <a:xfrm>
            <a:off x="457200" y="5715000"/>
            <a:ext cx="11246400" cy="502200"/>
          </a:xfrm>
          <a:prstGeom prst="rect">
            <a:avLst/>
          </a:prstGeom>
          <a:solidFill>
            <a:srgbClr val="FFF5CE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69" name="TextBox 13"/>
          <p:cNvSpPr/>
          <p:nvPr/>
        </p:nvSpPr>
        <p:spPr>
          <a:xfrm>
            <a:off x="640080" y="5796720"/>
            <a:ext cx="10880640" cy="30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  <a:ea typeface="DejaVu Sans"/>
              </a:rPr>
              <a:t>U BBD je léčba střevní dysfunkce součástí základní terapie – ne pouze „doplněk“.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470" name="TextBox 14"/>
          <p:cNvSpPr/>
          <p:nvPr/>
        </p:nvSpPr>
        <p:spPr>
          <a:xfrm>
            <a:off x="2181600" y="6336720"/>
            <a:ext cx="633456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Zdroje: EAU/ESPU 2026; Nieuwhof-Leppink et al. 2021; Wijekoon &amp; Deshpande. Ther Adv Urol. 2024; ESPGHAN/NASPGHAN. 2026.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471" name="Rectangle 25"/>
          <p:cNvSpPr/>
          <p:nvPr/>
        </p:nvSpPr>
        <p:spPr>
          <a:xfrm>
            <a:off x="457200" y="48060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Picture 19" descr="image.png"/>
          <p:cNvPicPr/>
          <p:nvPr/>
        </p:nvPicPr>
        <p:blipFill>
          <a:blip r:embed="rId2"/>
          <a:stretch/>
        </p:blipFill>
        <p:spPr>
          <a:xfrm>
            <a:off x="10424160" y="640080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473" name="TextBox 20"/>
          <p:cNvSpPr/>
          <p:nvPr/>
        </p:nvSpPr>
        <p:spPr>
          <a:xfrm>
            <a:off x="360000" y="540000"/>
            <a:ext cx="7792200" cy="4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000000"/>
                </a:solidFill>
                <a:latin typeface="Arial"/>
                <a:ea typeface="DejaVu Sans"/>
              </a:rPr>
              <a:t>Recidivující IMC (rIMC) – definice a management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474" name="Rectangle 21"/>
          <p:cNvSpPr/>
          <p:nvPr/>
        </p:nvSpPr>
        <p:spPr>
          <a:xfrm>
            <a:off x="457200" y="1097280"/>
            <a:ext cx="11246400" cy="730800"/>
          </a:xfrm>
          <a:prstGeom prst="rect">
            <a:avLst/>
          </a:prstGeom>
          <a:solidFill>
            <a:srgbClr val="F7F5F1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5" name="TextBox 22"/>
          <p:cNvSpPr/>
          <p:nvPr/>
        </p:nvSpPr>
        <p:spPr>
          <a:xfrm>
            <a:off x="685800" y="1316160"/>
            <a:ext cx="10789200" cy="28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80" b="1" strike="noStrike" spc="-1">
                <a:solidFill>
                  <a:srgbClr val="1C1C1C"/>
                </a:solidFill>
                <a:latin typeface="Arial"/>
                <a:ea typeface="DejaVu Sans"/>
              </a:rPr>
              <a:t>EAU/ESPU 2026: rIMC = opakované epizody prokázáné UTI; guideline nestanovuje vlastní numerický cut-off.</a:t>
            </a:r>
            <a:endParaRPr lang="cs-CZ" sz="1280" b="0" strike="noStrike" spc="-1">
              <a:latin typeface="Arial"/>
            </a:endParaRPr>
          </a:p>
        </p:txBody>
      </p:sp>
      <p:sp>
        <p:nvSpPr>
          <p:cNvPr id="476" name="TextBox 23"/>
          <p:cNvSpPr/>
          <p:nvPr/>
        </p:nvSpPr>
        <p:spPr>
          <a:xfrm>
            <a:off x="548640" y="2160000"/>
            <a:ext cx="3428280" cy="121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17 %​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recidiva po první UTI v prvních 2 letech​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999999"/>
                </a:solidFill>
                <a:latin typeface="Arial"/>
                <a:ea typeface="DejaVu Sans"/>
              </a:rPr>
              <a:t>(RIVUR / Shaikh 2015)​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477" name="TextBox 25"/>
          <p:cNvSpPr/>
          <p:nvPr/>
        </p:nvSpPr>
        <p:spPr>
          <a:xfrm>
            <a:off x="4320000" y="2206440"/>
            <a:ext cx="3428280" cy="103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25 %​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recidiva při VUR ​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999999"/>
                </a:solidFill>
                <a:latin typeface="Arial"/>
                <a:ea typeface="DejaVu Sans"/>
              </a:rPr>
              <a:t>(RIVUR / Shaikh 2015)​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478" name="TextBox 27"/>
          <p:cNvSpPr/>
          <p:nvPr/>
        </p:nvSpPr>
        <p:spPr>
          <a:xfrm>
            <a:off x="7920000" y="2206440"/>
            <a:ext cx="3428280" cy="103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56 %​</a:t>
            </a:r>
            <a:endParaRPr lang="cs-CZ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D39D45"/>
                </a:solidFill>
                <a:latin typeface="Arial"/>
                <a:ea typeface="DejaVu Sans"/>
              </a:rPr>
              <a:t>recidiva při BBD + VUR</a:t>
            </a:r>
            <a:r>
              <a:rPr lang="en-US" sz="1600" b="1" strike="noStrike" spc="-1">
                <a:solidFill>
                  <a:srgbClr val="D39D45"/>
                </a:solidFill>
                <a:latin typeface="Arial"/>
                <a:ea typeface="DejaVu Sans"/>
              </a:rPr>
              <a:t> ​</a:t>
            </a:r>
            <a:endParaRPr lang="cs-CZ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000" b="1" strike="noStrike" spc="-1">
                <a:solidFill>
                  <a:srgbClr val="999999"/>
                </a:solidFill>
                <a:latin typeface="Arial"/>
                <a:ea typeface="DejaVu Sans"/>
              </a:rPr>
              <a:t>(RIVUR / Shaikh 2015)​</a:t>
            </a:r>
            <a:endParaRPr lang="cs-CZ" sz="1000" b="0" strike="noStrike" spc="-1">
              <a:latin typeface="Arial"/>
            </a:endParaRPr>
          </a:p>
        </p:txBody>
      </p:sp>
      <p:sp>
        <p:nvSpPr>
          <p:cNvPr id="479" name="TextBox 31"/>
          <p:cNvSpPr/>
          <p:nvPr/>
        </p:nvSpPr>
        <p:spPr>
          <a:xfrm>
            <a:off x="2993400" y="6480000"/>
            <a:ext cx="510624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Zdroje: EAU/ESPU 2026; NICE NG224 (2022); Keren et al. Pediatrics. 2015; Shaikh et al. Pediatrics. 2016.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480" name="TextBox 29"/>
          <p:cNvSpPr/>
          <p:nvPr/>
        </p:nvSpPr>
        <p:spPr>
          <a:xfrm>
            <a:off x="540000" y="3780720"/>
            <a:ext cx="10514880" cy="186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1C1C1C"/>
                </a:solidFill>
                <a:latin typeface="Arial"/>
                <a:ea typeface="DejaVu Sans"/>
              </a:rPr>
              <a:t>Potvrdit diagnózu </a:t>
            </a:r>
            <a:r>
              <a:rPr lang="en-US" sz="1300" b="1" strike="noStrike" spc="-1">
                <a:solidFill>
                  <a:srgbClr val="1C1C1C"/>
                </a:solidFill>
                <a:latin typeface="Arial"/>
                <a:ea typeface="DejaVu Sans"/>
              </a:rPr>
              <a:t>– </a:t>
            </a: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správný odběr moči. Rozlišit UTI/ABU/kontaminaci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1C1C1C"/>
                </a:solidFill>
                <a:latin typeface="Arial"/>
                <a:ea typeface="DejaVu Sans"/>
              </a:rPr>
              <a:t>Léčba akutní epizody</a:t>
            </a:r>
            <a:r>
              <a:rPr lang="en-US" sz="1300" b="1" strike="noStrike" spc="-1">
                <a:solidFill>
                  <a:srgbClr val="1C1C1C"/>
                </a:solidFill>
                <a:latin typeface="Arial"/>
                <a:ea typeface="DejaVu Sans"/>
              </a:rPr>
              <a:t> – </a:t>
            </a: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cílená atb terapie, co neužší spektrum, při nedostatečné odpovědi přehodnocení postupu, dovyšetření​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1C1C1C"/>
                </a:solidFill>
                <a:latin typeface="Arial"/>
                <a:ea typeface="DejaVu Sans"/>
              </a:rPr>
              <a:t>Hledat příčinu</a:t>
            </a:r>
            <a:r>
              <a:rPr lang="en-US" sz="1300" b="1" strike="noStrike" spc="-1">
                <a:solidFill>
                  <a:srgbClr val="1C1C1C"/>
                </a:solidFill>
                <a:latin typeface="Arial"/>
                <a:ea typeface="DejaVu Sans"/>
              </a:rPr>
              <a:t> - </a:t>
            </a: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VUR, LUTS/BBD/DV, anatomická abnormita/obstrukce, neurogenní dyfunkce, PIC - při negativní MCUG, recidivující UTI, renálním jizvení​</a:t>
            </a:r>
            <a:endParaRPr lang="cs-CZ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3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1" strike="noStrike" spc="-1">
                <a:solidFill>
                  <a:srgbClr val="1C1C1C"/>
                </a:solidFill>
                <a:latin typeface="Arial"/>
                <a:ea typeface="DejaVu Sans"/>
              </a:rPr>
              <a:t>Prevence</a:t>
            </a:r>
            <a:r>
              <a:rPr lang="en-US" sz="1300" b="1" strike="noStrike" spc="-1">
                <a:solidFill>
                  <a:srgbClr val="1C1C1C"/>
                </a:solidFill>
                <a:latin typeface="Arial"/>
                <a:ea typeface="DejaVu Sans"/>
              </a:rPr>
              <a:t> - </a:t>
            </a:r>
            <a:r>
              <a:rPr lang="en-US" sz="1400" b="0" strike="noStrike" spc="-1">
                <a:solidFill>
                  <a:srgbClr val="1C1C1C"/>
                </a:solidFill>
                <a:latin typeface="Arial"/>
                <a:ea typeface="DejaVu Sans"/>
              </a:rPr>
              <a:t>Uroterapie, terapie LUTS/BBD/DV, atb profylaxe indikovaně, bakteriální lyzáty, Ialuril (omezená pediatrická evidence)​</a:t>
            </a:r>
            <a:endParaRPr lang="cs-CZ" sz="1400" b="0" strike="noStrike" spc="-1">
              <a:latin typeface="Arial"/>
            </a:endParaRPr>
          </a:p>
        </p:txBody>
      </p:sp>
      <p:sp>
        <p:nvSpPr>
          <p:cNvPr id="481" name="Rectangle 480"/>
          <p:cNvSpPr/>
          <p:nvPr/>
        </p:nvSpPr>
        <p:spPr>
          <a:xfrm>
            <a:off x="493920" y="5810040"/>
            <a:ext cx="11205720" cy="489600"/>
          </a:xfrm>
          <a:prstGeom prst="rect">
            <a:avLst/>
          </a:prstGeom>
          <a:solidFill>
            <a:srgbClr val="FFF5CE"/>
          </a:solidFill>
          <a:ln w="0">
            <a:noFill/>
          </a:ln>
          <a:effectLst>
            <a:outerShdw blurRad="38160" dist="2556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1400" b="1" strike="noStrike" spc="-1" dirty="0">
                <a:latin typeface="Arial"/>
              </a:rPr>
              <a:t>U dítěte s recidivující IMC je klíčové nejprve potvrdit správnou diagnózu a odstranit predisponující faktor; antibiotická profylaxe je selektivní strategie, nikoli náhrada za léčbu </a:t>
            </a:r>
            <a:r>
              <a:rPr lang="cs-CZ" sz="1400" b="1" spc="-1" dirty="0">
                <a:latin typeface="Arial"/>
              </a:rPr>
              <a:t>LUTS/BBD</a:t>
            </a:r>
            <a:r>
              <a:rPr lang="cs-CZ" sz="1400" b="1" strike="noStrike" spc="-1" dirty="0">
                <a:latin typeface="Arial"/>
              </a:rPr>
              <a:t> či VUR.​</a:t>
            </a:r>
            <a:endParaRPr lang="cs-CZ" sz="1400" b="0" strike="noStrike" spc="-1" dirty="0">
              <a:latin typeface="Arial"/>
            </a:endParaRPr>
          </a:p>
        </p:txBody>
      </p:sp>
      <p:sp>
        <p:nvSpPr>
          <p:cNvPr id="482" name="Rectangle 20"/>
          <p:cNvSpPr/>
          <p:nvPr/>
        </p:nvSpPr>
        <p:spPr>
          <a:xfrm>
            <a:off x="457200" y="48060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4652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484" name="TextBox 5"/>
          <p:cNvSpPr/>
          <p:nvPr/>
        </p:nvSpPr>
        <p:spPr>
          <a:xfrm>
            <a:off x="368640" y="502920"/>
            <a:ext cx="7371360" cy="4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600" b="1" strike="noStrike" spc="-1">
                <a:solidFill>
                  <a:srgbClr val="000000"/>
                </a:solidFill>
                <a:latin typeface="Arial"/>
                <a:ea typeface="DejaVu Sans"/>
              </a:rPr>
              <a:t>Renální následky recidivujících febrilních IMC</a:t>
            </a:r>
            <a:endParaRPr lang="cs-CZ" sz="2600" b="0" strike="noStrike" spc="-1">
              <a:latin typeface="Arial"/>
            </a:endParaRPr>
          </a:p>
        </p:txBody>
      </p:sp>
      <p:sp>
        <p:nvSpPr>
          <p:cNvPr id="485" name="TextBox 6"/>
          <p:cNvSpPr/>
          <p:nvPr/>
        </p:nvSpPr>
        <p:spPr>
          <a:xfrm>
            <a:off x="640080" y="1159200"/>
            <a:ext cx="2833920" cy="56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100" b="1" strike="noStrike" spc="-1">
                <a:solidFill>
                  <a:srgbClr val="D39D45"/>
                </a:solidFill>
                <a:latin typeface="Arial"/>
                <a:ea typeface="DejaVu Sans"/>
              </a:rPr>
              <a:t>2,8 %</a:t>
            </a:r>
            <a:endParaRPr lang="cs-CZ" sz="3100" b="0" strike="noStrike" spc="-1">
              <a:latin typeface="Arial"/>
            </a:endParaRPr>
          </a:p>
        </p:txBody>
      </p:sp>
      <p:sp>
        <p:nvSpPr>
          <p:cNvPr id="486" name="TextBox 7"/>
          <p:cNvSpPr/>
          <p:nvPr/>
        </p:nvSpPr>
        <p:spPr>
          <a:xfrm>
            <a:off x="640080" y="1774800"/>
            <a:ext cx="283392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200" b="0" strike="noStrike" spc="-1">
                <a:solidFill>
                  <a:srgbClr val="706C65"/>
                </a:solidFill>
                <a:latin typeface="Arial"/>
                <a:ea typeface="DejaVu Sans"/>
              </a:rPr>
              <a:t>po 1. febrilní IMC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487" name="TextBox 8"/>
          <p:cNvSpPr/>
          <p:nvPr/>
        </p:nvSpPr>
        <p:spPr>
          <a:xfrm>
            <a:off x="4206240" y="1159200"/>
            <a:ext cx="2833920" cy="56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100" b="1" strike="noStrike" spc="-1">
                <a:solidFill>
                  <a:srgbClr val="D39D45"/>
                </a:solidFill>
                <a:latin typeface="Arial"/>
                <a:ea typeface="DejaVu Sans"/>
              </a:rPr>
              <a:t>25,7 %</a:t>
            </a:r>
            <a:endParaRPr lang="cs-CZ" sz="3100" b="0" strike="noStrike" spc="-1">
              <a:latin typeface="Arial"/>
            </a:endParaRPr>
          </a:p>
        </p:txBody>
      </p:sp>
      <p:sp>
        <p:nvSpPr>
          <p:cNvPr id="488" name="TextBox 9"/>
          <p:cNvSpPr/>
          <p:nvPr/>
        </p:nvSpPr>
        <p:spPr>
          <a:xfrm>
            <a:off x="4206240" y="1774800"/>
            <a:ext cx="283392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200" b="0" strike="noStrike" spc="-1">
                <a:solidFill>
                  <a:srgbClr val="706C65"/>
                </a:solidFill>
                <a:latin typeface="Arial"/>
                <a:ea typeface="DejaVu Sans"/>
              </a:rPr>
              <a:t>po 2. febrilní IMC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489" name="TextBox 10"/>
          <p:cNvSpPr/>
          <p:nvPr/>
        </p:nvSpPr>
        <p:spPr>
          <a:xfrm>
            <a:off x="7955280" y="1159200"/>
            <a:ext cx="2833920" cy="56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100" b="1" strike="noStrike" spc="-1">
                <a:solidFill>
                  <a:srgbClr val="D39D45"/>
                </a:solidFill>
                <a:latin typeface="Arial"/>
                <a:ea typeface="DejaVu Sans"/>
              </a:rPr>
              <a:t>28,6 %</a:t>
            </a:r>
            <a:endParaRPr lang="cs-CZ" sz="3100" b="0" strike="noStrike" spc="-1">
              <a:latin typeface="Arial"/>
            </a:endParaRPr>
          </a:p>
        </p:txBody>
      </p:sp>
      <p:sp>
        <p:nvSpPr>
          <p:cNvPr id="490" name="TextBox 11"/>
          <p:cNvSpPr/>
          <p:nvPr/>
        </p:nvSpPr>
        <p:spPr>
          <a:xfrm>
            <a:off x="7955280" y="1774800"/>
            <a:ext cx="2833920" cy="27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200" b="0" strike="noStrike" spc="-1">
                <a:solidFill>
                  <a:srgbClr val="706C65"/>
                </a:solidFill>
                <a:latin typeface="Arial"/>
                <a:ea typeface="DejaVu Sans"/>
              </a:rPr>
              <a:t>po ≥3 febrilních IMC</a:t>
            </a:r>
            <a:endParaRPr lang="cs-CZ" sz="1200" b="0" strike="noStrike" spc="-1">
              <a:latin typeface="Arial"/>
            </a:endParaRPr>
          </a:p>
        </p:txBody>
      </p:sp>
      <p:sp>
        <p:nvSpPr>
          <p:cNvPr id="491" name="TextBox 12"/>
          <p:cNvSpPr/>
          <p:nvPr/>
        </p:nvSpPr>
        <p:spPr>
          <a:xfrm>
            <a:off x="594360" y="2422440"/>
            <a:ext cx="10972080" cy="34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700" b="1" strike="noStrike" spc="-1">
                <a:solidFill>
                  <a:srgbClr val="D39D45"/>
                </a:solidFill>
                <a:latin typeface="Arial"/>
                <a:ea typeface="DejaVu Sans"/>
              </a:rPr>
              <a:t>Co rozhoduje o dlouhodobé prognóze?</a:t>
            </a:r>
            <a:endParaRPr lang="cs-CZ" sz="1700" b="0" strike="noStrike" spc="-1">
              <a:latin typeface="Arial"/>
            </a:endParaRPr>
          </a:p>
        </p:txBody>
      </p:sp>
      <p:graphicFrame>
        <p:nvGraphicFramePr>
          <p:cNvPr id="492" name="Table 13"/>
          <p:cNvGraphicFramePr/>
          <p:nvPr>
            <p:extLst>
              <p:ext uri="{D42A27DB-BD31-4B8C-83A1-F6EECF244321}">
                <p14:modId xmlns:p14="http://schemas.microsoft.com/office/powerpoint/2010/main" val="3320630255"/>
              </p:ext>
            </p:extLst>
          </p:nvPr>
        </p:nvGraphicFramePr>
        <p:xfrm>
          <a:off x="594360" y="2788920"/>
          <a:ext cx="11018520" cy="233136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0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Faktor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Význam</a:t>
                      </a:r>
                      <a:r>
                        <a:rPr lang="en-US" sz="14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 pro </a:t>
                      </a:r>
                      <a:r>
                        <a:rPr lang="en-US" sz="1400" b="1" strike="noStrike" spc="-1" dirty="0" err="1">
                          <a:solidFill>
                            <a:srgbClr val="FFFFFF"/>
                          </a:solidFill>
                          <a:latin typeface="Arial"/>
                        </a:rPr>
                        <a:t>prognózu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Recidivující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febrilní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IMC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↑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riziko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nového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renálního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zjizvení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VUR –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zejména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vysokého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stupně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↑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riziko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febrilní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IMC a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renálního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zjizvení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000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LUTS / BBD</a:t>
                      </a:r>
                      <a:endParaRPr lang="en-US" dirty="0"/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↑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riziko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recidiv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; s VUR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riziko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dále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narůstá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Renální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zjizvení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marker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předchozího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poškození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;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při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rozsáhlém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/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bilaterálním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postižení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riziko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↓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funkce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Bilaterální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/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rozsáhlé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postižení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vyšší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riziko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poklesu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renální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funkce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Výchozí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renální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funkce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+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uropatie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zásadní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pro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další</a:t>
                      </a:r>
                      <a:r>
                        <a:rPr lang="en-US" sz="1400" b="0" strike="noStrike" spc="-1" dirty="0">
                          <a:solidFill>
                            <a:srgbClr val="1C1C1C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b="0" strike="noStrike" spc="-1" dirty="0" err="1">
                          <a:solidFill>
                            <a:srgbClr val="1C1C1C"/>
                          </a:solidFill>
                          <a:latin typeface="Arial"/>
                        </a:rPr>
                        <a:t>prognózu</a:t>
                      </a:r>
                      <a:endParaRPr lang="cs-CZ" sz="1400" b="0" strike="noStrike" spc="-1" dirty="0" err="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93" name="Rectangle 14"/>
          <p:cNvSpPr/>
          <p:nvPr/>
        </p:nvSpPr>
        <p:spPr>
          <a:xfrm>
            <a:off x="594360" y="5321880"/>
            <a:ext cx="11017800" cy="566280"/>
          </a:xfrm>
          <a:prstGeom prst="rect">
            <a:avLst/>
          </a:prstGeom>
          <a:solidFill>
            <a:srgbClr val="FFF5CE"/>
          </a:solidFill>
          <a:ln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94" name="TextBox 15"/>
          <p:cNvSpPr/>
          <p:nvPr/>
        </p:nvSpPr>
        <p:spPr>
          <a:xfrm>
            <a:off x="777240" y="5316597"/>
            <a:ext cx="1065204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Dlouhodobou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prognózu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neurčuje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pouze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počet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UTI, ale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především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febrilní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recidivy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+ VUR/</a:t>
            </a:r>
            <a:r>
              <a:rPr lang="en-US" sz="1400" b="1" spc="-1" dirty="0">
                <a:solidFill>
                  <a:srgbClr val="000000"/>
                </a:solidFill>
                <a:latin typeface="Arial"/>
                <a:ea typeface="DejaVu Sans"/>
              </a:rPr>
              <a:t>LUTS/BBD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+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již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přítomné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renální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4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poškození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cs-CZ" sz="1400" b="0" strike="noStrike" spc="-1" dirty="0">
              <a:latin typeface="Arial"/>
            </a:endParaRPr>
          </a:p>
        </p:txBody>
      </p:sp>
      <p:sp>
        <p:nvSpPr>
          <p:cNvPr id="495" name="TextBox 16"/>
          <p:cNvSpPr/>
          <p:nvPr/>
        </p:nvSpPr>
        <p:spPr>
          <a:xfrm>
            <a:off x="1868400" y="6336720"/>
            <a:ext cx="6960960" cy="21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20" b="0" strike="noStrike" spc="-1">
                <a:solidFill>
                  <a:srgbClr val="706C65"/>
                </a:solidFill>
                <a:latin typeface="Arial"/>
                <a:ea typeface="DejaVu Sans"/>
              </a:rPr>
              <a:t>Zdroj: Shaikh et al. JAMA Pediatr. 2019; EAU/ESPU 2026. Dlouhodobé ESKD údaje nejsou na slidu interpretovány jako běžné riziko po dětské UTI.</a:t>
            </a:r>
            <a:endParaRPr lang="cs-CZ" sz="820" b="0" strike="noStrike" spc="-1">
              <a:latin typeface="Arial"/>
            </a:endParaRPr>
          </a:p>
        </p:txBody>
      </p:sp>
      <p:sp>
        <p:nvSpPr>
          <p:cNvPr id="496" name="Rectangle 29"/>
          <p:cNvSpPr/>
          <p:nvPr/>
        </p:nvSpPr>
        <p:spPr>
          <a:xfrm>
            <a:off x="457200" y="48060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Rectangle 1"/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33" name="Picture 4" descr="vfn_logo.png"/>
          <p:cNvPicPr/>
          <p:nvPr/>
        </p:nvPicPr>
        <p:blipFill>
          <a:blip r:embed="rId2"/>
          <a:stretch/>
        </p:blipFill>
        <p:spPr>
          <a:xfrm>
            <a:off x="10454400" y="6400800"/>
            <a:ext cx="1279440" cy="410760"/>
          </a:xfrm>
          <a:prstGeom prst="rect">
            <a:avLst/>
          </a:prstGeom>
          <a:ln w="0">
            <a:noFill/>
          </a:ln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id="{9C209003-E58F-127A-F56C-DCCBB2465A52}"/>
              </a:ext>
            </a:extLst>
          </p:cNvPr>
          <p:cNvGrpSpPr/>
          <p:nvPr/>
        </p:nvGrpSpPr>
        <p:grpSpPr>
          <a:xfrm>
            <a:off x="282937" y="3829288"/>
            <a:ext cx="2229301" cy="1202497"/>
            <a:chOff x="273644" y="3169507"/>
            <a:chExt cx="2229301" cy="1202497"/>
          </a:xfrm>
        </p:grpSpPr>
        <p:sp>
          <p:nvSpPr>
            <p:cNvPr id="534" name="Rounded Rectangle 6"/>
            <p:cNvSpPr/>
            <p:nvPr/>
          </p:nvSpPr>
          <p:spPr>
            <a:xfrm>
              <a:off x="326204" y="3169507"/>
              <a:ext cx="2176741" cy="120249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DED0"/>
                </a:gs>
                <a:gs pos="100000">
                  <a:srgbClr val="FFF1EC"/>
                </a:gs>
              </a:gsLst>
              <a:lin ang="16200000"/>
            </a:gradFill>
            <a:ln>
              <a:solidFill>
                <a:srgbClr val="F59240"/>
              </a:solidFill>
              <a:round/>
            </a:ln>
            <a:effectLst>
              <a:outerShdw blurRad="39960" dist="2016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/>
          </p:style>
        </p:sp>
        <p:sp>
          <p:nvSpPr>
            <p:cNvPr id="535" name="TextBox 7"/>
            <p:cNvSpPr/>
            <p:nvPr/>
          </p:nvSpPr>
          <p:spPr>
            <a:xfrm>
              <a:off x="273644" y="3301871"/>
              <a:ext cx="2222001" cy="921876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Správný </a:t>
              </a:r>
              <a:r>
                <a:rPr lang="en-US" sz="1800" b="0" strike="noStrike" spc="-1" err="1">
                  <a:solidFill>
                    <a:srgbClr val="000000"/>
                  </a:solidFill>
                  <a:latin typeface="Arial"/>
                  <a:ea typeface="DejaVu Sans"/>
                </a:rPr>
                <a:t>odběr</a:t>
              </a:r>
              <a:r>
                <a:rPr lang="en-US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 </a:t>
              </a:r>
              <a:r>
                <a:rPr lang="en-US" sz="1800" b="0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moči</a:t>
              </a:r>
              <a:endParaRPr lang="cs-CZ" sz="18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00" b="0" strike="noStrike" spc="-1" err="1">
                  <a:solidFill>
                    <a:srgbClr val="000000"/>
                  </a:solidFill>
                  <a:latin typeface="Arial"/>
                  <a:ea typeface="DejaVu Sans"/>
                </a:rPr>
                <a:t>Kojenci</a:t>
              </a:r>
              <a:r>
                <a:rPr lang="en-US" sz="1800" b="0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: </a:t>
              </a:r>
              <a:r>
                <a:rPr lang="en-US" sz="1800" b="0" strike="noStrike" spc="-1" err="1">
                  <a:solidFill>
                    <a:srgbClr val="000000"/>
                  </a:solidFill>
                  <a:latin typeface="Arial"/>
                  <a:ea typeface="DejaVu Sans"/>
                </a:rPr>
                <a:t>katetr</a:t>
              </a:r>
              <a:endParaRPr lang="cs-CZ" sz="1800" b="0" strike="noStrike" spc="-1" err="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00" b="0" strike="noStrike" spc="-1" err="1">
                  <a:solidFill>
                    <a:srgbClr val="000000"/>
                  </a:solidFill>
                  <a:latin typeface="Arial"/>
                  <a:ea typeface="DejaVu Sans"/>
                </a:rPr>
                <a:t>Starší</a:t>
              </a:r>
              <a:r>
                <a:rPr lang="en-US" sz="1800" b="0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: clean catch</a:t>
              </a:r>
              <a:endParaRPr lang="cs-CZ" sz="1800" b="0" strike="noStrike" spc="-1">
                <a:latin typeface="Arial"/>
              </a:endParaRPr>
            </a:p>
          </p:txBody>
        </p:sp>
      </p:grpSp>
      <p:grpSp>
        <p:nvGrpSpPr>
          <p:cNvPr id="6" name="Skupina 5">
            <a:extLst>
              <a:ext uri="{FF2B5EF4-FFF2-40B4-BE49-F238E27FC236}">
                <a16:creationId xmlns:a16="http://schemas.microsoft.com/office/drawing/2014/main" id="{70BE9C7F-E3A1-86DC-033A-AC05AC866019}"/>
              </a:ext>
            </a:extLst>
          </p:cNvPr>
          <p:cNvGrpSpPr/>
          <p:nvPr/>
        </p:nvGrpSpPr>
        <p:grpSpPr>
          <a:xfrm>
            <a:off x="2647686" y="3829286"/>
            <a:ext cx="2204619" cy="1275482"/>
            <a:chOff x="2740613" y="3160213"/>
            <a:chExt cx="2204619" cy="1275482"/>
          </a:xfrm>
        </p:grpSpPr>
        <p:sp>
          <p:nvSpPr>
            <p:cNvPr id="536" name="Rounded Rectangle 8"/>
            <p:cNvSpPr/>
            <p:nvPr/>
          </p:nvSpPr>
          <p:spPr>
            <a:xfrm>
              <a:off x="2740613" y="3160213"/>
              <a:ext cx="2204619" cy="121179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DED0"/>
                </a:gs>
                <a:gs pos="100000">
                  <a:srgbClr val="FFF1EC"/>
                </a:gs>
              </a:gsLst>
              <a:lin ang="16200000"/>
            </a:gradFill>
            <a:ln>
              <a:solidFill>
                <a:srgbClr val="F59240"/>
              </a:solidFill>
              <a:round/>
            </a:ln>
            <a:effectLst>
              <a:outerShdw blurRad="39960" dist="2016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/>
          </p:style>
        </p:sp>
        <p:sp>
          <p:nvSpPr>
            <p:cNvPr id="537" name="TextBox 9"/>
            <p:cNvSpPr/>
            <p:nvPr/>
          </p:nvSpPr>
          <p:spPr>
            <a:xfrm>
              <a:off x="2744753" y="3236820"/>
              <a:ext cx="2172543" cy="1198875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Léčíme dítě, </a:t>
              </a:r>
              <a:endParaRPr lang="cs-CZ" sz="1800" b="0" strike="noStrike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ne </a:t>
              </a:r>
              <a:r>
                <a:rPr lang="en-US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laboratoř</a:t>
              </a:r>
              <a:endParaRPr lang="cs-CZ" sz="1800" b="0" strike="noStrike" spc="-1" dirty="0" err="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ATB po odběru moči</a:t>
              </a:r>
              <a:endParaRPr lang="cs-CZ" sz="1800" b="0" strike="noStrike" spc="-1" dirty="0">
                <a:latin typeface="Arial"/>
              </a:endParaRPr>
            </a:p>
          </p:txBody>
        </p:sp>
      </p:grpSp>
      <p:grpSp>
        <p:nvGrpSpPr>
          <p:cNvPr id="7" name="Skupina 6">
            <a:extLst>
              <a:ext uri="{FF2B5EF4-FFF2-40B4-BE49-F238E27FC236}">
                <a16:creationId xmlns:a16="http://schemas.microsoft.com/office/drawing/2014/main" id="{9F65191F-63EF-836E-13FD-34723ED8C9C7}"/>
              </a:ext>
            </a:extLst>
          </p:cNvPr>
          <p:cNvGrpSpPr/>
          <p:nvPr/>
        </p:nvGrpSpPr>
        <p:grpSpPr>
          <a:xfrm>
            <a:off x="4894649" y="3819995"/>
            <a:ext cx="2183648" cy="1193204"/>
            <a:chOff x="4941112" y="3160215"/>
            <a:chExt cx="2183648" cy="1193204"/>
          </a:xfrm>
        </p:grpSpPr>
        <p:sp>
          <p:nvSpPr>
            <p:cNvPr id="538" name="Rounded Rectangle 10"/>
            <p:cNvSpPr/>
            <p:nvPr/>
          </p:nvSpPr>
          <p:spPr>
            <a:xfrm>
              <a:off x="5031653" y="3160215"/>
              <a:ext cx="2093107" cy="119320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DED0"/>
                </a:gs>
                <a:gs pos="100000">
                  <a:srgbClr val="FFF1EC"/>
                </a:gs>
              </a:gsLst>
              <a:lin ang="16200000"/>
            </a:gradFill>
            <a:ln>
              <a:solidFill>
                <a:srgbClr val="F59240"/>
              </a:solidFill>
              <a:round/>
            </a:ln>
            <a:effectLst>
              <a:outerShdw blurRad="39960" dist="2016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/>
          </p:style>
        </p:sp>
        <p:sp>
          <p:nvSpPr>
            <p:cNvPr id="539" name="TextBox 11"/>
            <p:cNvSpPr/>
            <p:nvPr/>
          </p:nvSpPr>
          <p:spPr>
            <a:xfrm>
              <a:off x="4941112" y="3292578"/>
              <a:ext cx="2090229" cy="921876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pc="-1" dirty="0">
                  <a:solidFill>
                    <a:srgbClr val="000000"/>
                  </a:solidFill>
                  <a:latin typeface="Arial"/>
                  <a:ea typeface="DejaVu Sans"/>
                </a:rPr>
                <a:t>Imaging</a:t>
              </a:r>
              <a:r>
                <a:rPr lang="en-US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 </a:t>
              </a:r>
              <a:r>
                <a:rPr lang="en-US" sz="1800" b="0" strike="noStrike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selektivně</a:t>
              </a:r>
              <a:endParaRPr lang="cs-CZ" sz="1800" b="0" strike="noStrike" spc="-1" dirty="0" err="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UZ po febrilní UTI</a:t>
              </a:r>
              <a:endParaRPr lang="cs-CZ" sz="1800" b="0" strike="noStrike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cs-CZ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M</a:t>
              </a:r>
              <a:r>
                <a:rPr lang="en-US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CUG indik</a:t>
              </a:r>
              <a:r>
                <a:rPr lang="cs-CZ" sz="18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ovaně</a:t>
              </a:r>
              <a:endParaRPr lang="cs-CZ" sz="1800" b="0" strike="noStrike" spc="-1" dirty="0">
                <a:latin typeface="Arial"/>
              </a:endParaRPr>
            </a:p>
          </p:txBody>
        </p:sp>
      </p:grpSp>
      <p:grpSp>
        <p:nvGrpSpPr>
          <p:cNvPr id="8" name="Skupina 7">
            <a:extLst>
              <a:ext uri="{FF2B5EF4-FFF2-40B4-BE49-F238E27FC236}">
                <a16:creationId xmlns:a16="http://schemas.microsoft.com/office/drawing/2014/main" id="{5514BD8E-798E-A1DA-520A-99D4BD5BA300}"/>
              </a:ext>
            </a:extLst>
          </p:cNvPr>
          <p:cNvGrpSpPr/>
          <p:nvPr/>
        </p:nvGrpSpPr>
        <p:grpSpPr>
          <a:xfrm>
            <a:off x="7256722" y="3819995"/>
            <a:ext cx="2130278" cy="1202497"/>
            <a:chOff x="7256722" y="3169507"/>
            <a:chExt cx="2130278" cy="1202497"/>
          </a:xfrm>
        </p:grpSpPr>
        <p:sp>
          <p:nvSpPr>
            <p:cNvPr id="540" name="Rounded Rectangle 12"/>
            <p:cNvSpPr/>
            <p:nvPr/>
          </p:nvSpPr>
          <p:spPr>
            <a:xfrm>
              <a:off x="7256722" y="3169507"/>
              <a:ext cx="2130278" cy="120249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DED0"/>
                </a:gs>
                <a:gs pos="100000">
                  <a:srgbClr val="FFF1EC"/>
                </a:gs>
              </a:gsLst>
              <a:lin ang="16200000"/>
            </a:gradFill>
            <a:ln>
              <a:solidFill>
                <a:srgbClr val="F59240"/>
              </a:solidFill>
              <a:round/>
            </a:ln>
            <a:effectLst>
              <a:outerShdw blurRad="39960" dist="2016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/>
          </p:style>
        </p:sp>
        <p:sp>
          <p:nvSpPr>
            <p:cNvPr id="541" name="TextBox 13"/>
            <p:cNvSpPr/>
            <p:nvPr/>
          </p:nvSpPr>
          <p:spPr>
            <a:xfrm>
              <a:off x="7346927" y="3431968"/>
              <a:ext cx="2039831" cy="583321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spc="-1" dirty="0">
                  <a:solidFill>
                    <a:srgbClr val="000000"/>
                  </a:solidFill>
                  <a:latin typeface="Arial"/>
                </a:rPr>
                <a:t>LUTS/BBD</a:t>
              </a:r>
              <a:endParaRPr lang="en-US" dirty="0"/>
            </a:p>
            <a:p>
              <a:pPr algn="ctr">
                <a:lnSpc>
                  <a:spcPct val="100000"/>
                </a:lnSpc>
              </a:pPr>
              <a:r>
                <a:rPr lang="en-US" sz="16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aktivně hledat a léčit</a:t>
              </a:r>
              <a:endParaRPr lang="cs-CZ" sz="1600" b="0" strike="noStrike" spc="-1" dirty="0">
                <a:latin typeface="Arial"/>
              </a:endParaRPr>
            </a:p>
          </p:txBody>
        </p:sp>
      </p:grpSp>
      <p:grpSp>
        <p:nvGrpSpPr>
          <p:cNvPr id="9" name="Skupina 8">
            <a:extLst>
              <a:ext uri="{FF2B5EF4-FFF2-40B4-BE49-F238E27FC236}">
                <a16:creationId xmlns:a16="http://schemas.microsoft.com/office/drawing/2014/main" id="{B0CF8EB1-328C-66FC-91F8-3545CC3D94D5}"/>
              </a:ext>
            </a:extLst>
          </p:cNvPr>
          <p:cNvGrpSpPr/>
          <p:nvPr/>
        </p:nvGrpSpPr>
        <p:grpSpPr>
          <a:xfrm>
            <a:off x="9518962" y="3813898"/>
            <a:ext cx="2130278" cy="1193204"/>
            <a:chOff x="9593303" y="3172703"/>
            <a:chExt cx="2130278" cy="1193204"/>
          </a:xfrm>
        </p:grpSpPr>
        <p:sp>
          <p:nvSpPr>
            <p:cNvPr id="542" name="Rounded Rectangle 14"/>
            <p:cNvSpPr/>
            <p:nvPr/>
          </p:nvSpPr>
          <p:spPr>
            <a:xfrm>
              <a:off x="9593303" y="3172703"/>
              <a:ext cx="2130278" cy="119320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DED0"/>
                </a:gs>
                <a:gs pos="100000">
                  <a:srgbClr val="FFF1EC"/>
                </a:gs>
              </a:gsLst>
              <a:lin ang="16200000"/>
            </a:gradFill>
            <a:ln>
              <a:solidFill>
                <a:srgbClr val="F59240"/>
              </a:solidFill>
              <a:round/>
            </a:ln>
            <a:effectLst>
              <a:outerShdw blurRad="39960" dist="2016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/>
          </p:style>
        </p:sp>
        <p:sp>
          <p:nvSpPr>
            <p:cNvPr id="543" name="TextBox 15"/>
            <p:cNvSpPr/>
            <p:nvPr/>
          </p:nvSpPr>
          <p:spPr>
            <a:xfrm>
              <a:off x="9779965" y="3430683"/>
              <a:ext cx="1696147" cy="583321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/>
              <a:r>
                <a:rPr lang="en-US" sz="1600" spc="-1">
                  <a:solidFill>
                    <a:srgbClr val="000000"/>
                  </a:solidFill>
                  <a:latin typeface="Arial"/>
                  <a:ea typeface="DejaVu Sans"/>
                </a:rPr>
                <a:t>ABU</a:t>
              </a:r>
              <a:endParaRPr lang="cs-CZ" sz="1600" spc="-1" dirty="0" err="1">
                <a:solidFill>
                  <a:srgbClr val="000000"/>
                </a:solidFill>
                <a:latin typeface="Arial"/>
                <a:ea typeface="DejaVu Sans"/>
              </a:endParaRPr>
            </a:p>
            <a:p>
              <a:pPr>
                <a:lnSpc>
                  <a:spcPct val="100000"/>
                </a:lnSpc>
              </a:pPr>
              <a:r>
                <a:rPr lang="en-US" sz="1600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rutinně</a:t>
              </a:r>
              <a:r>
                <a:rPr lang="en-US" sz="16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 </a:t>
              </a:r>
              <a:r>
                <a:rPr lang="en-US" sz="1600" b="0" strike="noStrike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neléčíme</a:t>
              </a:r>
              <a:endParaRPr lang="cs-CZ" sz="1600" b="0" strike="noStrike" spc="-1" dirty="0">
                <a:latin typeface="Arial"/>
              </a:endParaRPr>
            </a:p>
          </p:txBody>
        </p:sp>
      </p:grpSp>
      <p:sp>
        <p:nvSpPr>
          <p:cNvPr id="544" name="Rounded Rectangle 16"/>
          <p:cNvSpPr/>
          <p:nvPr/>
        </p:nvSpPr>
        <p:spPr>
          <a:xfrm>
            <a:off x="503663" y="5270435"/>
            <a:ext cx="10972080" cy="1130400"/>
          </a:xfrm>
          <a:prstGeom prst="roundRect">
            <a:avLst>
              <a:gd name="adj" fmla="val 16667"/>
            </a:avLst>
          </a:prstGeom>
          <a:solidFill>
            <a:srgbClr val="E68C28"/>
          </a:solidFill>
          <a:ln>
            <a:solidFill>
              <a:srgbClr val="4A7EBB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Ne 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každá</a:t>
            </a:r>
            <a:r>
              <a:rPr lang="en-US" sz="2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bakteriurie</a:t>
            </a:r>
            <a:r>
              <a:rPr lang="en-US" sz="2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je 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infekce</a:t>
            </a:r>
            <a:r>
              <a:rPr lang="en-US" sz="2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a ne 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každá</a:t>
            </a:r>
            <a:r>
              <a:rPr lang="en-US" sz="2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UTI 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potřebuje</a:t>
            </a:r>
            <a:r>
              <a:rPr lang="en-US" sz="2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b="1" spc="-1" dirty="0" err="1">
                <a:solidFill>
                  <a:srgbClr val="000000"/>
                </a:solidFill>
                <a:latin typeface="Arial"/>
                <a:ea typeface="DejaVu Sans"/>
              </a:rPr>
              <a:t>rozsáhlé</a:t>
            </a:r>
            <a:r>
              <a:rPr lang="en-US" sz="2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b="1" spc="-1" dirty="0" err="1">
                <a:solidFill>
                  <a:srgbClr val="000000"/>
                </a:solidFill>
                <a:latin typeface="Arial"/>
                <a:ea typeface="DejaVu Sans"/>
              </a:rPr>
              <a:t>vyšetření</a:t>
            </a:r>
            <a:r>
              <a:rPr lang="en-US" sz="2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545" name="TextBox 2"/>
          <p:cNvSpPr/>
          <p:nvPr/>
        </p:nvSpPr>
        <p:spPr>
          <a:xfrm>
            <a:off x="457200" y="502920"/>
            <a:ext cx="10972080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600" b="1" strike="noStrike" spc="-1">
                <a:solidFill>
                  <a:srgbClr val="111111"/>
                </a:solidFill>
                <a:latin typeface="Arial"/>
                <a:ea typeface="DejaVu Sans"/>
              </a:rPr>
              <a:t>Take-home message</a:t>
            </a:r>
            <a:endParaRPr lang="cs-CZ" sz="2600" b="0" strike="noStrike" spc="-1">
              <a:latin typeface="Arial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BCB33484-676F-7CDD-B30D-FD8691538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5608" y="1403195"/>
            <a:ext cx="2276710" cy="2230245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BBB91D7A-264C-7460-DDCE-42E8D902FF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244" y="1403195"/>
            <a:ext cx="2202363" cy="2230243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739829E9-C9CC-E3ED-20E7-AA49010FB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074" y="1403195"/>
            <a:ext cx="2276706" cy="223024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43FFA4C-9DF2-320C-1BBA-928134B8C5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3951" y="1403195"/>
            <a:ext cx="2202367" cy="223024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896AC40-4F75-40DD-04BB-5C2A61AC0D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780" y="1403195"/>
            <a:ext cx="2276707" cy="2230244"/>
          </a:xfrm>
          <a:prstGeom prst="rect">
            <a:avLst/>
          </a:prstGeom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4FEA08CF-DAF3-005D-F5D8-758516787227}"/>
              </a:ext>
            </a:extLst>
          </p:cNvPr>
          <p:cNvSpPr/>
          <p:nvPr/>
        </p:nvSpPr>
        <p:spPr>
          <a:xfrm>
            <a:off x="457200" y="987626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37BF692A-D96B-BCEE-B793-13C27719BE89}"/>
              </a:ext>
            </a:extLst>
          </p:cNvPr>
          <p:cNvSpPr/>
          <p:nvPr/>
        </p:nvSpPr>
        <p:spPr>
          <a:xfrm>
            <a:off x="457200" y="411480"/>
            <a:ext cx="11276640" cy="360"/>
          </a:xfrm>
          <a:prstGeom prst="rect">
            <a:avLst/>
          </a:prstGeom>
          <a:noFill/>
          <a:ln w="19050">
            <a:solidFill>
              <a:srgbClr val="D4A04A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7" name="Picture 4" descr="vfn_logo.png">
            <a:extLst>
              <a:ext uri="{FF2B5EF4-FFF2-40B4-BE49-F238E27FC236}">
                <a16:creationId xmlns:a16="http://schemas.microsoft.com/office/drawing/2014/main" id="{420315C0-343B-0A6F-B4D3-568FD0A6EBC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424160" y="6446520"/>
            <a:ext cx="1279440" cy="410760"/>
          </a:xfrm>
          <a:prstGeom prst="rect">
            <a:avLst/>
          </a:prstGeom>
          <a:ln w="0">
            <a:noFill/>
          </a:ln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0B8725F6-3539-AAEF-890C-5FC3790E7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483" y="535289"/>
            <a:ext cx="9172339" cy="611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670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Picture 4" descr="vfn_logo.png"/>
          <p:cNvPicPr/>
          <p:nvPr/>
        </p:nvPicPr>
        <p:blipFill>
          <a:blip r:embed="rId2"/>
          <a:stretch/>
        </p:blipFill>
        <p:spPr>
          <a:xfrm>
            <a:off x="10420200" y="6300000"/>
            <a:ext cx="1279440" cy="410760"/>
          </a:xfrm>
          <a:prstGeom prst="rect">
            <a:avLst/>
          </a:prstGeom>
          <a:ln w="0">
            <a:noFill/>
          </a:ln>
        </p:spPr>
      </p:pic>
      <p:sp>
        <p:nvSpPr>
          <p:cNvPr id="547" name="TextBox 5"/>
          <p:cNvSpPr/>
          <p:nvPr/>
        </p:nvSpPr>
        <p:spPr>
          <a:xfrm>
            <a:off x="4518360" y="502920"/>
            <a:ext cx="284940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Zdroje a guidelines – I</a:t>
            </a:r>
            <a:endParaRPr lang="cs-CZ" sz="2000" b="0" strike="noStrike" spc="-1">
              <a:latin typeface="Arial"/>
            </a:endParaRPr>
          </a:p>
        </p:txBody>
      </p:sp>
      <p:graphicFrame>
        <p:nvGraphicFramePr>
          <p:cNvPr id="548" name="Table 6"/>
          <p:cNvGraphicFramePr/>
          <p:nvPr/>
        </p:nvGraphicFramePr>
        <p:xfrm>
          <a:off x="411480" y="1143000"/>
          <a:ext cx="11338560" cy="5074560"/>
        </p:xfrm>
        <a:graphic>
          <a:graphicData uri="http://schemas.openxmlformats.org/drawingml/2006/table">
            <a:tbl>
              <a:tblPr/>
              <a:tblGrid>
                <a:gridCol w="411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69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  <a:endParaRPr lang="cs-CZ" sz="120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Zdroj</a:t>
                      </a:r>
                      <a:endParaRPr lang="cs-CZ" sz="120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Použití v prezentaci</a:t>
                      </a:r>
                      <a:endParaRPr lang="cs-CZ" sz="120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EAU/ESPU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EAU Guidelines on Paediatric Urology. 2026. Chapters 12 UTI; 13 daytime LUT conditions; 17 VUR.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2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NICE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Urinary tract infection in under 16s: diagnosis and management (NG224). 2022.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3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NICE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Recurrent UTI: antimicrobial prescribing (NG112). Updated 2024.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4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IDSA / Nicolle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Nicolle LE, et al. Clinical Practice Guideline for the Management of Asymptomatic Bacteriuria: 2019 Update. Clin Infect Dis. 2019;68:e83–e110.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5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RIVUR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Hoberman A, et al. Antimicrobial Prophylaxis for Children with Vesicoureteral Reflux. N Engl J Med. 2014;370:2367–2376.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3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6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PREDICT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Morello W, et al. Antibiotic Prophylaxis in Infants with Grade III, IV, or V Vesicoureteral Reflux. N Engl J Med. 2023;389:987–997.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3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7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Keren / RIVUR-CUTIE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Keren R, et al. Risk Factors for Recurrent Urinary Tract Infection and Renal Scarring. Pediatrics. 2015;136:e13–e21.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8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Shaikh et al.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Shaikh N, et al. Association of Renal Scarring With Number of Febrile Urinary Tract Infections in Children. JAMA Pediatr. 2019;173:949–952.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TextBox 1"/>
          <p:cNvSpPr/>
          <p:nvPr/>
        </p:nvSpPr>
        <p:spPr>
          <a:xfrm>
            <a:off x="4483440" y="502920"/>
            <a:ext cx="29192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Zdroje a guidelines – II</a:t>
            </a:r>
            <a:endParaRPr lang="cs-CZ" sz="2000" b="0" strike="noStrike" spc="-1">
              <a:latin typeface="Arial"/>
            </a:endParaRPr>
          </a:p>
        </p:txBody>
      </p:sp>
      <p:sp>
        <p:nvSpPr>
          <p:cNvPr id="550" name="Rectangle 2"/>
          <p:cNvSpPr/>
          <p:nvPr/>
        </p:nvSpPr>
        <p:spPr>
          <a:xfrm>
            <a:off x="347400" y="182880"/>
            <a:ext cx="11475000" cy="12960"/>
          </a:xfrm>
          <a:prstGeom prst="rect">
            <a:avLst/>
          </a:prstGeom>
          <a:solidFill>
            <a:srgbClr val="D39D45"/>
          </a:solidFill>
          <a:ln>
            <a:solidFill>
              <a:srgbClr val="D39D45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graphicFrame>
        <p:nvGraphicFramePr>
          <p:cNvPr id="551" name="Table 5"/>
          <p:cNvGraphicFramePr/>
          <p:nvPr/>
        </p:nvGraphicFramePr>
        <p:xfrm>
          <a:off x="411480" y="1143000"/>
          <a:ext cx="11338560" cy="5074560"/>
        </p:xfrm>
        <a:graphic>
          <a:graphicData uri="http://schemas.openxmlformats.org/drawingml/2006/table">
            <a:tbl>
              <a:tblPr/>
              <a:tblGrid>
                <a:gridCol w="411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69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  <a:endParaRPr lang="cs-CZ" sz="120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Zdroj</a:t>
                      </a:r>
                      <a:endParaRPr lang="cs-CZ" sz="120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Použití v prezentaci</a:t>
                      </a:r>
                      <a:endParaRPr lang="cs-CZ" sz="120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39D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9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ICCS urotherapy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Nieuwhof-Leppink AJ, et al. Definitions, indications and practice of urotherapy in children and adolescents. J Pediatr Urol. 2021;17:172–181.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10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LUTD review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Wijekoon N, Deshpande A. Treatment modalities for paediatric functional daytime lower urinary tract disorders: an updated review. Ther Adv Urol. 2024;16.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11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BBD meta-analysis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Meena RS, et al. Bladder and bowel dysfunction in children with VUR / recurrent UTI. Front Pediatr. 2020;8:84.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12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BBD + VUR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Shaikh N, et al. Recurrent urinary tract infections in children with bladder and bowel dysfunction. Pediatrics. 2016;137:e20152982.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13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PTN Poland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Zagożdżon I, et al. Urinary tract infections in children in the era of growing antimicrobial resistance – recommendations of the Polish Society of Paediatric Nephrology. Pediatr Med Rodz. 2023;19(4):263–272.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14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ESPGHAN/NASPGHAN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Gordon M, et al. Guidelines for treatment of functional constipation in children aged 0–18 years. J Pediatr Gastroenterol Nutr. 2026. doi:10.1002/jpn3.70447.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15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Banaszak 2024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Banaszak B, et al. The prevalence of vesicoureteral reflux and other genitourinary tract abnormalities in children with a history of UTI undergoing VCUG. Pediatr Pol. 2024;99:307–312. doi:10.5114/polp.2024.146426.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16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Czech context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SPLM/ČLS JEP. Doporučení k antibiotické léčbě komunitních infekcí; česká pediatrická nefrologická/urologická doporučení – lokální dávkování a registrace léčiv.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9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17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Ialuril – omezená pediatrická evidence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50" b="0" strike="noStrike" spc="-1">
                          <a:solidFill>
                            <a:srgbClr val="1C1C1C"/>
                          </a:solidFill>
                          <a:latin typeface="Arial"/>
                        </a:rPr>
                        <a:t>Damiano R, et al. Intravesical hyaluronic acid/chondroitin sulphate for recurrent UTI. Eur Urol. 2011;59:645–651. Data převážně u dospělých.</a:t>
                      </a:r>
                      <a:endParaRPr lang="cs-CZ" sz="1150" b="0" strike="noStrike" spc="-1">
                        <a:latin typeface="Arial"/>
                      </a:endParaRPr>
                    </a:p>
                  </a:txBody>
                  <a:tcPr marL="54720" marR="36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7F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52" name="Picture 2" descr="vfn_logo.png"/>
          <p:cNvPicPr/>
          <p:nvPr/>
        </p:nvPicPr>
        <p:blipFill>
          <a:blip r:embed="rId2"/>
          <a:stretch/>
        </p:blipFill>
        <p:spPr>
          <a:xfrm>
            <a:off x="10420560" y="6300000"/>
            <a:ext cx="1279440" cy="410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Application>Microsoft Office PowerPoint</Application>
  <PresentationFormat>Widescreen</PresentationFormat>
  <Slides>31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>generated using python-pptx</dc:description>
  <cp:lastModifiedBy/>
  <cp:revision>2851</cp:revision>
  <dcterms:created xsi:type="dcterms:W3CDTF">2013-01-27T09:14:16Z</dcterms:created>
  <dcterms:modified xsi:type="dcterms:W3CDTF">2026-09-03T16:20:41Z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Širokoúhlá obrazovka</vt:lpwstr>
  </property>
  <property fmtid="{D5CDD505-2E9C-101B-9397-08002B2CF9AE}" pid="3" name="Slides">
    <vt:i4>32</vt:i4>
  </property>
</Properties>
</file>